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C2_4F32C18D.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281_682C7291.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comments/modernComment_272_B6735694.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2A5_FA85C142.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336" r:id="rId5"/>
    <p:sldId id="671" r:id="rId6"/>
    <p:sldId id="279" r:id="rId7"/>
    <p:sldId id="670" r:id="rId8"/>
    <p:sldId id="643" r:id="rId9"/>
    <p:sldId id="450" r:id="rId10"/>
    <p:sldId id="624" r:id="rId11"/>
    <p:sldId id="676" r:id="rId12"/>
    <p:sldId id="672" r:id="rId13"/>
    <p:sldId id="641" r:id="rId14"/>
    <p:sldId id="653" r:id="rId15"/>
    <p:sldId id="655" r:id="rId16"/>
    <p:sldId id="654" r:id="rId17"/>
    <p:sldId id="426" r:id="rId18"/>
    <p:sldId id="627" r:id="rId19"/>
    <p:sldId id="626" r:id="rId20"/>
    <p:sldId id="675" r:id="rId21"/>
    <p:sldId id="677" r:id="rId22"/>
    <p:sldId id="673" r:id="rId23"/>
    <p:sldId id="631" r:id="rId24"/>
    <p:sldId id="674" r:id="rId25"/>
    <p:sldId id="289" r:id="rId26"/>
    <p:sldId id="634" r:id="rId27"/>
    <p:sldId id="657" r:id="rId28"/>
    <p:sldId id="645" r:id="rId29"/>
    <p:sldId id="667" r:id="rId30"/>
    <p:sldId id="668" r:id="rId31"/>
    <p:sldId id="651" r:id="rId32"/>
    <p:sldId id="678" r:id="rId33"/>
    <p:sldId id="638" r:id="rId34"/>
    <p:sldId id="679" r:id="rId35"/>
    <p:sldId id="642" r:id="rId36"/>
    <p:sldId id="639" r:id="rId37"/>
    <p:sldId id="30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192211-2AA2-9F76-A02C-4455F5AED332}" name="Wells, Claire -" initials="W-" userId="S::claire.wells@solent.nhs.uk::81b097e6-15f2-4bb6-955a-8d48118de209" providerId="AD"/>
  <p188:author id="{067BBA33-6B00-0ABA-6D69-DB92F40A4B7A}" name="Wells, Claire -" initials="WC" userId="S::Claire.Wells@solent.nhs.uk::81b097e6-15f2-4bb6-955a-8d48118de209" providerId="AD"/>
  <p188:author id="{EA474E60-2B2B-9194-C1ED-D82EAFA7E106}" name="Davies, Laura - Community and Networking Lead" initials="DLCaNL" userId="S::Laura.Davies@solent.nhs.uk::90fcb904-fb00-4103-8fbb-18741726425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nderson, Kimberley - Community and Network Lead" initials="HK-CaNL" lastIdx="15" clrIdx="0">
    <p:extLst>
      <p:ext uri="{19B8F6BF-5375-455C-9EA6-DF929625EA0E}">
        <p15:presenceInfo xmlns:p15="http://schemas.microsoft.com/office/powerpoint/2012/main" userId="S-1-5-21-1085483830-2967323950-1419523820-20763" providerId="AD"/>
      </p:ext>
    </p:extLst>
  </p:cmAuthor>
  <p:cmAuthor id="2" name="Gates, Chloe - Sexual Health Practitioner" initials="GC-SHP" lastIdx="2" clrIdx="1">
    <p:extLst>
      <p:ext uri="{19B8F6BF-5375-455C-9EA6-DF929625EA0E}">
        <p15:presenceInfo xmlns:p15="http://schemas.microsoft.com/office/powerpoint/2012/main" userId="S-1-5-21-1085483830-2967323950-1419523820-181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D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A25127-D17A-F7AB-A3EE-921E32AA10C1}" v="213" dt="2024-02-21T09:45:13.6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127" autoAdjust="0"/>
  </p:normalViewPr>
  <p:slideViewPr>
    <p:cSldViewPr snapToGrid="0">
      <p:cViewPr varScale="1">
        <p:scale>
          <a:sx n="81" d="100"/>
          <a:sy n="81" d="100"/>
        </p:scale>
        <p:origin x="96" y="462"/>
      </p:cViewPr>
      <p:guideLst/>
    </p:cSldViewPr>
  </p:slideViewPr>
  <p:notesTextViewPr>
    <p:cViewPr>
      <p:scale>
        <a:sx n="3" d="2"/>
        <a:sy n="3" d="2"/>
      </p:scale>
      <p:origin x="0" y="0"/>
    </p:cViewPr>
  </p:notesTextViewPr>
  <p:sorterViewPr>
    <p:cViewPr>
      <p:scale>
        <a:sx n="100" d="100"/>
        <a:sy n="100" d="100"/>
      </p:scale>
      <p:origin x="0" y="-48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comments/modernComment_1C2_4F32C18D.xml><?xml version="1.0" encoding="utf-8"?>
<p188:cmLst xmlns:a="http://schemas.openxmlformats.org/drawingml/2006/main" xmlns:r="http://schemas.openxmlformats.org/officeDocument/2006/relationships" xmlns:p188="http://schemas.microsoft.com/office/powerpoint/2018/8/main">
  <p188:cm id="{42603861-DF73-4E6D-BC28-BB3B89904ECB}" authorId="{EA474E60-2B2B-9194-C1ED-D82EAFA7E106}" created="2024-02-20T10:04:14.553">
    <ac:deMkLst xmlns:ac="http://schemas.microsoft.com/office/drawing/2013/main/command">
      <pc:docMk xmlns:pc="http://schemas.microsoft.com/office/powerpoint/2013/main/command"/>
      <pc:sldMk xmlns:pc="http://schemas.microsoft.com/office/powerpoint/2013/main/command" cId="1328726413" sldId="450"/>
      <ac:spMk id="6" creationId="{030047E6-1623-4E86-828B-7C101550CD36}"/>
    </ac:deMkLst>
    <p188:txBody>
      <a:bodyPr/>
      <a:lstStyle/>
      <a:p>
        <a:r>
          <a:rPr lang="en-GB"/>
          <a:t>All fonts on slides need to be checked some are bold some are not</a:t>
        </a:r>
      </a:p>
    </p188:txBody>
  </p188:cm>
</p188:cmLst>
</file>

<file path=ppt/comments/modernComment_272_B6735694.xml><?xml version="1.0" encoding="utf-8"?>
<p188:cmLst xmlns:a="http://schemas.openxmlformats.org/drawingml/2006/main" xmlns:r="http://schemas.openxmlformats.org/officeDocument/2006/relationships" xmlns:p188="http://schemas.microsoft.com/office/powerpoint/2018/8/main">
  <p188:cm id="{B5F80E74-174C-4D3B-8181-117CCF5D0127}" authorId="{EA474E60-2B2B-9194-C1ED-D82EAFA7E106}" created="2024-02-20T10:10:19.471">
    <ac:txMkLst xmlns:ac="http://schemas.microsoft.com/office/drawing/2013/main/command">
      <pc:docMk xmlns:pc="http://schemas.microsoft.com/office/powerpoint/2013/main/command"/>
      <pc:sldMk xmlns:pc="http://schemas.microsoft.com/office/powerpoint/2013/main/command" cId="3061012116" sldId="626"/>
      <ac:spMk id="10" creationId="{F5331452-65B9-F033-3376-36B8332B03A5}"/>
      <ac:txMk cp="69">
        <ac:context len="70" hash="65222244"/>
      </ac:txMk>
    </ac:txMkLst>
    <p188:pos x="3766133" y="883608"/>
    <p188:replyLst>
      <p188:reply id="{1C425C0A-93CE-4B88-AC23-D95FB3322FEF}" authorId="{0B192211-2AA2-9F76-A02C-4455F5AED332}" created="2024-02-21T09:35:13.973">
        <p188:txBody>
          <a:bodyPr/>
          <a:lstStyle/>
          <a:p>
            <a:r>
              <a:rPr lang="en-GB"/>
              <a:t>done</a:t>
            </a:r>
          </a:p>
        </p188:txBody>
      </p188:reply>
    </p188:replyLst>
    <p188:txBody>
      <a:bodyPr/>
      <a:lstStyle/>
      <a:p>
        <a:r>
          <a:rPr lang="en-GB"/>
          <a:t>Only needs the link to the website for GIO sites- </a:t>
        </a:r>
      </a:p>
    </p188:txBody>
  </p188:cm>
</p188:cmLst>
</file>

<file path=ppt/comments/modernComment_281_682C7291.xml><?xml version="1.0" encoding="utf-8"?>
<p188:cmLst xmlns:a="http://schemas.openxmlformats.org/drawingml/2006/main" xmlns:r="http://schemas.openxmlformats.org/officeDocument/2006/relationships" xmlns:p188="http://schemas.microsoft.com/office/powerpoint/2018/8/main">
  <p188:cm id="{3FFB5090-8BDD-4F5A-850E-B89E390FD9FE}" authorId="{EA474E60-2B2B-9194-C1ED-D82EAFA7E106}" created="2024-02-20T10:05:12.519">
    <ac:deMkLst xmlns:ac="http://schemas.microsoft.com/office/drawing/2013/main/command">
      <pc:docMk xmlns:pc="http://schemas.microsoft.com/office/powerpoint/2013/main/command"/>
      <pc:sldMk xmlns:pc="http://schemas.microsoft.com/office/powerpoint/2013/main/command" cId="1747743377" sldId="641"/>
      <ac:spMk id="5" creationId="{C656D4B9-FF89-4177-A44A-CA5B056FE729}"/>
    </ac:deMkLst>
    <p188:txBody>
      <a:bodyPr/>
      <a:lstStyle/>
      <a:p>
        <a:r>
          <a:rPr lang="en-GB"/>
          <a:t>Doesn’t need capitals</a:t>
        </a:r>
      </a:p>
    </p188:txBody>
  </p188:cm>
</p188:cmLst>
</file>

<file path=ppt/comments/modernComment_2A5_FA85C142.xml><?xml version="1.0" encoding="utf-8"?>
<p188:cmLst xmlns:a="http://schemas.openxmlformats.org/drawingml/2006/main" xmlns:r="http://schemas.openxmlformats.org/officeDocument/2006/relationships" xmlns:p188="http://schemas.microsoft.com/office/powerpoint/2018/8/main">
  <p188:cm id="{EE90A4E8-9AF1-413D-BEEF-95CC202B9525}" authorId="{EA474E60-2B2B-9194-C1ED-D82EAFA7E106}" created="2024-02-20T10:11:10.538">
    <ac:deMkLst xmlns:ac="http://schemas.microsoft.com/office/drawing/2013/main/command">
      <pc:docMk xmlns:pc="http://schemas.microsoft.com/office/powerpoint/2013/main/command"/>
      <pc:sldMk xmlns:pc="http://schemas.microsoft.com/office/powerpoint/2013/main/command" cId="4203069762" sldId="677"/>
      <ac:spMk id="3" creationId="{172E3095-846E-7D2D-B47E-C2B15E42EAF9}"/>
    </ac:deMkLst>
    <p188:replyLst>
      <p188:reply id="{55DBA9F2-2D5D-436E-ADA8-A644DED8ECFA}" authorId="{0B192211-2AA2-9F76-A02C-4455F5AED332}" created="2024-02-21T09:35:35.772">
        <p188:txBody>
          <a:bodyPr/>
          <a:lstStyle/>
          <a:p>
            <a:r>
              <a:rPr lang="en-GB"/>
              <a:t>done</a:t>
            </a:r>
          </a:p>
        </p188:txBody>
      </p188:reply>
    </p188:replyLst>
    <p188:txBody>
      <a:bodyPr/>
      <a:lstStyle/>
      <a:p>
        <a:r>
          <a:rPr lang="en-GB"/>
          <a:t>Writing is in blue? Rest is in black on other slides</a:t>
        </a:r>
      </a:p>
    </p188:txBody>
  </p188:cm>
</p188:cmLst>
</file>

<file path=ppt/diagrams/_rels/data1.xml.rels><?xml version="1.0" encoding="UTF-8" standalone="yes"?>
<Relationships xmlns="http://schemas.openxmlformats.org/package/2006/relationships"><Relationship Id="rId1" Type="http://schemas.openxmlformats.org/officeDocument/2006/relationships/hyperlink" Target="https://www.letstalkaboutit.nhs.uk/professionals/network-training/"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2A4FCF-9A2A-402F-BAD9-4FE63C5F9EB0}"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1387989-5463-4E24-A51F-42403853DD3C}">
      <dgm:prSet/>
      <dgm:spPr>
        <a:xfrm>
          <a:off x="569725" y="258"/>
          <a:ext cx="3045268" cy="1827161"/>
        </a:xfrm>
      </dgm:spPr>
      <dgm:t>
        <a:bodyPr/>
        <a:lstStyle/>
        <a:p>
          <a:pPr rtl="0">
            <a:buNone/>
          </a:pPr>
          <a:r>
            <a:rPr lang="en-GB" b="1">
              <a:latin typeface="+mn-lt"/>
              <a:ea typeface="+mn-ea"/>
              <a:cs typeface="+mn-cs"/>
            </a:rPr>
            <a:t>A team of practitioners across Hampshire &amp; the Isle of Wight aim to reduce teenage pregnancy/ unplanned pregnancy and STI rates (promoting testing)</a:t>
          </a:r>
          <a:endParaRPr lang="en-US" b="1">
            <a:latin typeface="+mn-lt"/>
            <a:ea typeface="+mn-ea"/>
            <a:cs typeface="+mn-cs"/>
          </a:endParaRPr>
        </a:p>
      </dgm:t>
    </dgm:pt>
    <dgm:pt modelId="{21CE1A48-D7F0-4EC2-948B-174511080FCD}" type="parTrans" cxnId="{B9D67011-7EC1-4EA7-AB2D-D1B53BA81FD1}">
      <dgm:prSet/>
      <dgm:spPr/>
      <dgm:t>
        <a:bodyPr/>
        <a:lstStyle/>
        <a:p>
          <a:endParaRPr lang="en-US"/>
        </a:p>
      </dgm:t>
    </dgm:pt>
    <dgm:pt modelId="{FB89CFFA-8E9A-42A5-AA75-4FD8C1BF1F95}" type="sibTrans" cxnId="{B9D67011-7EC1-4EA7-AB2D-D1B53BA81FD1}">
      <dgm:prSet/>
      <dgm:spPr/>
      <dgm:t>
        <a:bodyPr/>
        <a:lstStyle/>
        <a:p>
          <a:endParaRPr lang="en-US"/>
        </a:p>
      </dgm:t>
    </dgm:pt>
    <dgm:pt modelId="{8DBCD08D-609F-4010-9D32-F138213E2BD1}">
      <dgm:prSet/>
      <dgm:spPr>
        <a:xfrm>
          <a:off x="7269316" y="258"/>
          <a:ext cx="3045268" cy="1827161"/>
        </a:xfrm>
        <a:solidFill>
          <a:schemeClr val="accent4">
            <a:lumMod val="75000"/>
          </a:schemeClr>
        </a:solidFill>
      </dgm:spPr>
      <dgm:t>
        <a:bodyPr/>
        <a:lstStyle/>
        <a:p>
          <a:pPr rtl="0">
            <a:buNone/>
          </a:pPr>
          <a:r>
            <a:rPr lang="en-GB" b="1" dirty="0">
              <a:latin typeface="+mn-lt"/>
              <a:ea typeface="+mn-ea"/>
              <a:cs typeface="+mn-cs"/>
            </a:rPr>
            <a:t>Practitioners work individually with  people who are having  unprotected sex &amp; people  who are not using contraception</a:t>
          </a:r>
          <a:endParaRPr lang="en-US" b="1" dirty="0">
            <a:latin typeface="+mn-lt"/>
            <a:ea typeface="+mn-ea"/>
            <a:cs typeface="+mn-cs"/>
          </a:endParaRPr>
        </a:p>
      </dgm:t>
    </dgm:pt>
    <dgm:pt modelId="{5BAEEF00-E07E-4E7C-B5CD-69A91EEBAA9E}" type="parTrans" cxnId="{46C98BAC-385F-4A7B-B18E-EA8174C4309F}">
      <dgm:prSet/>
      <dgm:spPr/>
      <dgm:t>
        <a:bodyPr/>
        <a:lstStyle/>
        <a:p>
          <a:endParaRPr lang="en-US"/>
        </a:p>
      </dgm:t>
    </dgm:pt>
    <dgm:pt modelId="{648C0E6E-4764-4A06-A7AC-E88B07F738C4}" type="sibTrans" cxnId="{46C98BAC-385F-4A7B-B18E-EA8174C4309F}">
      <dgm:prSet/>
      <dgm:spPr/>
      <dgm:t>
        <a:bodyPr/>
        <a:lstStyle/>
        <a:p>
          <a:endParaRPr lang="en-US"/>
        </a:p>
      </dgm:t>
    </dgm:pt>
    <dgm:pt modelId="{9B364B3D-4792-4E4B-83D8-39486B29560D}">
      <dgm:prSet/>
      <dgm:spPr>
        <a:xfrm>
          <a:off x="1248302" y="2132203"/>
          <a:ext cx="3045268" cy="1827161"/>
        </a:xfrm>
      </dgm:spPr>
      <dgm:t>
        <a:bodyPr/>
        <a:lstStyle/>
        <a:p>
          <a:pPr>
            <a:buNone/>
          </a:pPr>
          <a:r>
            <a:rPr lang="en-GB" b="1">
              <a:latin typeface="+mn-lt"/>
              <a:ea typeface="+mn-ea"/>
              <a:cs typeface="+mn-cs"/>
            </a:rPr>
            <a:t>We accept in-service referrals and referrals from a range of external agencies for 1:1 sessions</a:t>
          </a:r>
          <a:endParaRPr lang="en-US" b="1">
            <a:latin typeface="+mn-lt"/>
            <a:ea typeface="+mn-ea"/>
            <a:cs typeface="+mn-cs"/>
          </a:endParaRPr>
        </a:p>
      </dgm:t>
    </dgm:pt>
    <dgm:pt modelId="{A8CB9FDE-8777-4B48-8B88-741021732ECB}" type="parTrans" cxnId="{706EBDB1-9B3F-4714-A7B3-AA55407FD565}">
      <dgm:prSet/>
      <dgm:spPr/>
      <dgm:t>
        <a:bodyPr/>
        <a:lstStyle/>
        <a:p>
          <a:endParaRPr lang="en-US"/>
        </a:p>
      </dgm:t>
    </dgm:pt>
    <dgm:pt modelId="{7706F5F7-DF2F-4C42-97EF-18B64C7D3B6A}" type="sibTrans" cxnId="{706EBDB1-9B3F-4714-A7B3-AA55407FD565}">
      <dgm:prSet/>
      <dgm:spPr/>
      <dgm:t>
        <a:bodyPr/>
        <a:lstStyle/>
        <a:p>
          <a:endParaRPr lang="en-US"/>
        </a:p>
      </dgm:t>
    </dgm:pt>
    <dgm:pt modelId="{A881648D-D065-44D6-B561-8F2C2C574723}">
      <dgm:prSet custT="1"/>
      <dgm:spPr>
        <a:xfrm>
          <a:off x="6097953" y="2097857"/>
          <a:ext cx="3045268" cy="1827161"/>
        </a:xfrm>
      </dgm:spPr>
      <dgm:t>
        <a:bodyPr/>
        <a:lstStyle/>
        <a:p>
          <a:pPr rtl="0">
            <a:buNone/>
          </a:pPr>
          <a:r>
            <a:rPr lang="en-GB" sz="1800" b="1">
              <a:solidFill>
                <a:schemeClr val="bg1"/>
              </a:solidFill>
              <a:latin typeface="+mn-lt"/>
              <a:ea typeface="Verdana"/>
            </a:rPr>
            <a:t>Practitioners support GP’s, Pharmacies, schools and Youth Services to offer free condom provision, ‘Get It On Scheme’ and pregnancy testing</a:t>
          </a:r>
          <a:endParaRPr lang="en-GB" sz="1800" b="1">
            <a:solidFill>
              <a:schemeClr val="bg1"/>
            </a:solidFill>
            <a:effectLst/>
            <a:latin typeface="+mn-lt"/>
            <a:ea typeface="+mn-ea"/>
            <a:cs typeface="Times New Roman" panose="02020603050405020304" pitchFamily="18" charset="0"/>
          </a:endParaRPr>
        </a:p>
      </dgm:t>
    </dgm:pt>
    <dgm:pt modelId="{F53CE856-9C31-4B09-A2AA-43C7F5ABE3E0}" type="parTrans" cxnId="{8E055146-3EBD-4CC6-9E76-4FDA7E2FEFA6}">
      <dgm:prSet/>
      <dgm:spPr/>
      <dgm:t>
        <a:bodyPr/>
        <a:lstStyle/>
        <a:p>
          <a:endParaRPr lang="en-GB"/>
        </a:p>
      </dgm:t>
    </dgm:pt>
    <dgm:pt modelId="{A3336DC7-057C-4A11-867F-A2705FFD05DA}" type="sibTrans" cxnId="{8E055146-3EBD-4CC6-9E76-4FDA7E2FEFA6}">
      <dgm:prSet/>
      <dgm:spPr/>
      <dgm:t>
        <a:bodyPr/>
        <a:lstStyle/>
        <a:p>
          <a:endParaRPr lang="en-GB"/>
        </a:p>
      </dgm:t>
    </dgm:pt>
    <dgm:pt modelId="{5BE9B281-CF97-428B-A4CE-C811B0DB89BE}">
      <dgm:prSet/>
      <dgm:spPr>
        <a:xfrm>
          <a:off x="3919520" y="0"/>
          <a:ext cx="3045268" cy="1827161"/>
        </a:xfrm>
        <a:solidFill>
          <a:schemeClr val="tx2">
            <a:lumMod val="75000"/>
          </a:schemeClr>
        </a:solidFill>
      </dgm:spPr>
      <dgm:t>
        <a:bodyPr/>
        <a:lstStyle/>
        <a:p>
          <a:pPr>
            <a:buNone/>
          </a:pPr>
          <a:r>
            <a:rPr lang="en-GB" b="1">
              <a:latin typeface="+mn-lt"/>
              <a:ea typeface="+mn-ea"/>
              <a:cs typeface="+mn-cs"/>
            </a:rPr>
            <a:t>Practitioners accept referrals for clients who are sexually active or with the indication to be sexually active soon with the risk of STIs &amp; teenage pregnancy</a:t>
          </a:r>
        </a:p>
      </dgm:t>
    </dgm:pt>
    <dgm:pt modelId="{6B1CC136-29CC-4EA1-A22D-07AECD7B736A}" type="parTrans" cxnId="{369FE587-6E61-45BF-9E82-CA7FB5AF91A4}">
      <dgm:prSet/>
      <dgm:spPr/>
      <dgm:t>
        <a:bodyPr/>
        <a:lstStyle/>
        <a:p>
          <a:endParaRPr lang="en-GB"/>
        </a:p>
      </dgm:t>
    </dgm:pt>
    <dgm:pt modelId="{CEA67F0A-1C0D-4D08-B863-C035996ADD84}" type="sibTrans" cxnId="{369FE587-6E61-45BF-9E82-CA7FB5AF91A4}">
      <dgm:prSet/>
      <dgm:spPr/>
      <dgm:t>
        <a:bodyPr/>
        <a:lstStyle/>
        <a:p>
          <a:endParaRPr lang="en-GB"/>
        </a:p>
      </dgm:t>
    </dgm:pt>
    <dgm:pt modelId="{F11EFE8F-4407-4951-B197-2128D9C90B37}">
      <dgm:prSet phldr="0"/>
      <dgm:spPr>
        <a:solidFill>
          <a:schemeClr val="accent5">
            <a:lumMod val="60000"/>
            <a:lumOff val="40000"/>
          </a:schemeClr>
        </a:solidFill>
      </dgm:spPr>
      <dgm:t>
        <a:bodyPr/>
        <a:lstStyle/>
        <a:p>
          <a:pPr rtl="0"/>
          <a:r>
            <a:rPr lang="en-GB" b="1" dirty="0">
              <a:latin typeface="+mn-lt"/>
              <a:ea typeface="+mn-ea"/>
              <a:cs typeface="+mn-cs"/>
            </a:rPr>
            <a:t>Practitioners run training for schools and professionals working with young people  </a:t>
          </a:r>
        </a:p>
      </dgm:t>
      <dgm:extLst>
        <a:ext uri="{E40237B7-FDA0-4F09-8148-C483321AD2D9}">
          <dgm14:cNvPr xmlns:dgm14="http://schemas.microsoft.com/office/drawing/2010/diagram" id="0" name="">
            <a:hlinkClick xmlns:r="http://schemas.openxmlformats.org/officeDocument/2006/relationships" r:id="rId1"/>
          </dgm14:cNvPr>
        </a:ext>
      </dgm:extLst>
    </dgm:pt>
    <dgm:pt modelId="{03BB89EA-7703-4BBB-85C6-86047AB3BB06}" type="parTrans" cxnId="{54BBE9A5-378B-43DE-BED2-5B83E0EA3FD9}">
      <dgm:prSet/>
      <dgm:spPr/>
      <dgm:t>
        <a:bodyPr/>
        <a:lstStyle/>
        <a:p>
          <a:endParaRPr lang="en-GB"/>
        </a:p>
      </dgm:t>
    </dgm:pt>
    <dgm:pt modelId="{41E1AAF6-08A3-422C-BC89-F994E04FEE40}" type="sibTrans" cxnId="{54BBE9A5-378B-43DE-BED2-5B83E0EA3FD9}">
      <dgm:prSet/>
      <dgm:spPr/>
      <dgm:t>
        <a:bodyPr/>
        <a:lstStyle/>
        <a:p>
          <a:endParaRPr lang="en-GB"/>
        </a:p>
      </dgm:t>
    </dgm:pt>
    <dgm:pt modelId="{5BEA1A83-D862-4235-8818-4D1D43BA04D3}" type="pres">
      <dgm:prSet presAssocID="{DB2A4FCF-9A2A-402F-BAD9-4FE63C5F9EB0}" presName="diagram" presStyleCnt="0">
        <dgm:presLayoutVars>
          <dgm:dir/>
          <dgm:resizeHandles val="exact"/>
        </dgm:presLayoutVars>
      </dgm:prSet>
      <dgm:spPr/>
    </dgm:pt>
    <dgm:pt modelId="{257887EB-F9E1-4CD6-BBD1-19293981A259}" type="pres">
      <dgm:prSet presAssocID="{41387989-5463-4E24-A51F-42403853DD3C}" presName="node" presStyleLbl="node1" presStyleIdx="0" presStyleCnt="6">
        <dgm:presLayoutVars>
          <dgm:bulletEnabled val="1"/>
        </dgm:presLayoutVars>
      </dgm:prSet>
      <dgm:spPr>
        <a:prstGeom prst="rect">
          <a:avLst/>
        </a:prstGeom>
      </dgm:spPr>
    </dgm:pt>
    <dgm:pt modelId="{FEE7F89D-47A7-4533-A8B0-988796845D34}" type="pres">
      <dgm:prSet presAssocID="{FB89CFFA-8E9A-42A5-AA75-4FD8C1BF1F95}" presName="sibTrans" presStyleCnt="0"/>
      <dgm:spPr/>
    </dgm:pt>
    <dgm:pt modelId="{7D540C32-E04B-47BC-8EB9-001687BD2BB2}" type="pres">
      <dgm:prSet presAssocID="{A881648D-D065-44D6-B561-8F2C2C574723}" presName="node" presStyleLbl="node1" presStyleIdx="1" presStyleCnt="6" custScaleX="96956" custScaleY="92028" custLinFactY="15837" custLinFactNeighborX="-3660" custLinFactNeighborY="100000">
        <dgm:presLayoutVars>
          <dgm:bulletEnabled val="1"/>
        </dgm:presLayoutVars>
      </dgm:prSet>
      <dgm:spPr>
        <a:prstGeom prst="rect">
          <a:avLst/>
        </a:prstGeom>
      </dgm:spPr>
    </dgm:pt>
    <dgm:pt modelId="{F972C7A7-1FDC-4C6D-AFA3-AB0A1420BA7C}" type="pres">
      <dgm:prSet presAssocID="{A3336DC7-057C-4A11-867F-A2705FFD05DA}" presName="sibTrans" presStyleCnt="0"/>
      <dgm:spPr/>
    </dgm:pt>
    <dgm:pt modelId="{42F86636-0ECB-4034-8B0C-ACE81E0BE34A}" type="pres">
      <dgm:prSet presAssocID="{8DBCD08D-609F-4010-9D32-F138213E2BD1}" presName="node" presStyleLbl="node1" presStyleIdx="2" presStyleCnt="6" custScaleX="101900" custScaleY="103068" custLinFactNeighborX="-7147" custLinFactNeighborY="1489">
        <dgm:presLayoutVars>
          <dgm:bulletEnabled val="1"/>
        </dgm:presLayoutVars>
      </dgm:prSet>
      <dgm:spPr>
        <a:prstGeom prst="rect">
          <a:avLst/>
        </a:prstGeom>
      </dgm:spPr>
    </dgm:pt>
    <dgm:pt modelId="{C527E14D-714E-4C57-99B8-F8A7AAEA863D}" type="pres">
      <dgm:prSet presAssocID="{648C0E6E-4764-4A06-A7AC-E88B07F738C4}" presName="sibTrans" presStyleCnt="0"/>
      <dgm:spPr/>
    </dgm:pt>
    <dgm:pt modelId="{94D14565-5A9E-4539-BF4C-56BF370E5E2F}" type="pres">
      <dgm:prSet presAssocID="{9B364B3D-4792-4E4B-83D8-39486B29560D}" presName="node" presStyleLbl="node1" presStyleIdx="3" presStyleCnt="6" custScaleX="97394" custScaleY="91513" custLinFactNeighborX="-32717" custLinFactNeighborY="399">
        <dgm:presLayoutVars>
          <dgm:bulletEnabled val="1"/>
        </dgm:presLayoutVars>
      </dgm:prSet>
      <dgm:spPr>
        <a:prstGeom prst="rect">
          <a:avLst/>
        </a:prstGeom>
      </dgm:spPr>
    </dgm:pt>
    <dgm:pt modelId="{47B7E593-867D-4C0D-8369-CF8B6BA73D9B}" type="pres">
      <dgm:prSet presAssocID="{7706F5F7-DF2F-4C42-97EF-18B64C7D3B6A}" presName="sibTrans" presStyleCnt="0"/>
      <dgm:spPr/>
    </dgm:pt>
    <dgm:pt modelId="{908E0F51-FC0D-40F4-B8DA-AE990C8EA012}" type="pres">
      <dgm:prSet presAssocID="{5BE9B281-CF97-428B-A4CE-C811B0DB89BE}" presName="node" presStyleLbl="node1" presStyleIdx="4" presStyleCnt="6" custLinFactY="-16660" custLinFactNeighborX="-3104" custLinFactNeighborY="-100000">
        <dgm:presLayoutVars>
          <dgm:bulletEnabled val="1"/>
        </dgm:presLayoutVars>
      </dgm:prSet>
      <dgm:spPr>
        <a:prstGeom prst="rect">
          <a:avLst/>
        </a:prstGeom>
      </dgm:spPr>
    </dgm:pt>
    <dgm:pt modelId="{887B3ADC-5A71-462D-B9E3-3708D8305D57}" type="pres">
      <dgm:prSet presAssocID="{CEA67F0A-1C0D-4D08-B863-C035996ADD84}" presName="sibTrans" presStyleCnt="0"/>
      <dgm:spPr/>
    </dgm:pt>
    <dgm:pt modelId="{5E0E1FB3-681F-4966-AF2A-04EAE34B2BFA}" type="pres">
      <dgm:prSet presAssocID="{F11EFE8F-4407-4951-B197-2128D9C90B37}" presName="node" presStyleLbl="node1" presStyleIdx="5" presStyleCnt="6" custLinFactNeighborX="-6836" custLinFactNeighborY="-1554">
        <dgm:presLayoutVars>
          <dgm:bulletEnabled val="1"/>
        </dgm:presLayoutVars>
      </dgm:prSet>
      <dgm:spPr/>
    </dgm:pt>
  </dgm:ptLst>
  <dgm:cxnLst>
    <dgm:cxn modelId="{B9D67011-7EC1-4EA7-AB2D-D1B53BA81FD1}" srcId="{DB2A4FCF-9A2A-402F-BAD9-4FE63C5F9EB0}" destId="{41387989-5463-4E24-A51F-42403853DD3C}" srcOrd="0" destOrd="0" parTransId="{21CE1A48-D7F0-4EC2-948B-174511080FCD}" sibTransId="{FB89CFFA-8E9A-42A5-AA75-4FD8C1BF1F95}"/>
    <dgm:cxn modelId="{3FC29025-28B9-48C3-B088-088424A78AD6}" type="presOf" srcId="{8DBCD08D-609F-4010-9D32-F138213E2BD1}" destId="{42F86636-0ECB-4034-8B0C-ACE81E0BE34A}" srcOrd="0" destOrd="0" presId="urn:microsoft.com/office/officeart/2005/8/layout/default"/>
    <dgm:cxn modelId="{3AC92C28-9CC5-484D-A0E4-F92C92B7EEFA}" type="presOf" srcId="{41387989-5463-4E24-A51F-42403853DD3C}" destId="{257887EB-F9E1-4CD6-BBD1-19293981A259}" srcOrd="0" destOrd="0" presId="urn:microsoft.com/office/officeart/2005/8/layout/default"/>
    <dgm:cxn modelId="{A958E132-7017-4A8B-A645-A6424CF38E88}" type="presOf" srcId="{A881648D-D065-44D6-B561-8F2C2C574723}" destId="{7D540C32-E04B-47BC-8EB9-001687BD2BB2}" srcOrd="0" destOrd="0" presId="urn:microsoft.com/office/officeart/2005/8/layout/default"/>
    <dgm:cxn modelId="{AB81BD34-04E2-4776-889D-B83C1A101509}" type="presOf" srcId="{9B364B3D-4792-4E4B-83D8-39486B29560D}" destId="{94D14565-5A9E-4539-BF4C-56BF370E5E2F}" srcOrd="0" destOrd="0" presId="urn:microsoft.com/office/officeart/2005/8/layout/default"/>
    <dgm:cxn modelId="{8E055146-3EBD-4CC6-9E76-4FDA7E2FEFA6}" srcId="{DB2A4FCF-9A2A-402F-BAD9-4FE63C5F9EB0}" destId="{A881648D-D065-44D6-B561-8F2C2C574723}" srcOrd="1" destOrd="0" parTransId="{F53CE856-9C31-4B09-A2AA-43C7F5ABE3E0}" sibTransId="{A3336DC7-057C-4A11-867F-A2705FFD05DA}"/>
    <dgm:cxn modelId="{8995974D-1EFE-470F-A72D-2B3B55DC36E5}" type="presOf" srcId="{F11EFE8F-4407-4951-B197-2128D9C90B37}" destId="{5E0E1FB3-681F-4966-AF2A-04EAE34B2BFA}" srcOrd="0" destOrd="0" presId="urn:microsoft.com/office/officeart/2005/8/layout/default"/>
    <dgm:cxn modelId="{369FE587-6E61-45BF-9E82-CA7FB5AF91A4}" srcId="{DB2A4FCF-9A2A-402F-BAD9-4FE63C5F9EB0}" destId="{5BE9B281-CF97-428B-A4CE-C811B0DB89BE}" srcOrd="4" destOrd="0" parTransId="{6B1CC136-29CC-4EA1-A22D-07AECD7B736A}" sibTransId="{CEA67F0A-1C0D-4D08-B863-C035996ADD84}"/>
    <dgm:cxn modelId="{54BBE9A5-378B-43DE-BED2-5B83E0EA3FD9}" srcId="{DB2A4FCF-9A2A-402F-BAD9-4FE63C5F9EB0}" destId="{F11EFE8F-4407-4951-B197-2128D9C90B37}" srcOrd="5" destOrd="0" parTransId="{03BB89EA-7703-4BBB-85C6-86047AB3BB06}" sibTransId="{41E1AAF6-08A3-422C-BC89-F994E04FEE40}"/>
    <dgm:cxn modelId="{46C98BAC-385F-4A7B-B18E-EA8174C4309F}" srcId="{DB2A4FCF-9A2A-402F-BAD9-4FE63C5F9EB0}" destId="{8DBCD08D-609F-4010-9D32-F138213E2BD1}" srcOrd="2" destOrd="0" parTransId="{5BAEEF00-E07E-4E7C-B5CD-69A91EEBAA9E}" sibTransId="{648C0E6E-4764-4A06-A7AC-E88B07F738C4}"/>
    <dgm:cxn modelId="{706EBDB1-9B3F-4714-A7B3-AA55407FD565}" srcId="{DB2A4FCF-9A2A-402F-BAD9-4FE63C5F9EB0}" destId="{9B364B3D-4792-4E4B-83D8-39486B29560D}" srcOrd="3" destOrd="0" parTransId="{A8CB9FDE-8777-4B48-8B88-741021732ECB}" sibTransId="{7706F5F7-DF2F-4C42-97EF-18B64C7D3B6A}"/>
    <dgm:cxn modelId="{8B2D90DC-E2AE-4ED7-B764-D2713442FEE6}" type="presOf" srcId="{DB2A4FCF-9A2A-402F-BAD9-4FE63C5F9EB0}" destId="{5BEA1A83-D862-4235-8818-4D1D43BA04D3}" srcOrd="0" destOrd="0" presId="urn:microsoft.com/office/officeart/2005/8/layout/default"/>
    <dgm:cxn modelId="{1E68DEF9-F51C-47B5-AEBC-917F851F729F}" type="presOf" srcId="{5BE9B281-CF97-428B-A4CE-C811B0DB89BE}" destId="{908E0F51-FC0D-40F4-B8DA-AE990C8EA012}" srcOrd="0" destOrd="0" presId="urn:microsoft.com/office/officeart/2005/8/layout/default"/>
    <dgm:cxn modelId="{770E3E77-1CF2-41E1-A021-B7D76D394BB4}" type="presParOf" srcId="{5BEA1A83-D862-4235-8818-4D1D43BA04D3}" destId="{257887EB-F9E1-4CD6-BBD1-19293981A259}" srcOrd="0" destOrd="0" presId="urn:microsoft.com/office/officeart/2005/8/layout/default"/>
    <dgm:cxn modelId="{8634F064-E82D-4350-9A6D-B8D6AA46D61C}" type="presParOf" srcId="{5BEA1A83-D862-4235-8818-4D1D43BA04D3}" destId="{FEE7F89D-47A7-4533-A8B0-988796845D34}" srcOrd="1" destOrd="0" presId="urn:microsoft.com/office/officeart/2005/8/layout/default"/>
    <dgm:cxn modelId="{822D9D1B-9746-4571-A734-0F100D64CCAA}" type="presParOf" srcId="{5BEA1A83-D862-4235-8818-4D1D43BA04D3}" destId="{7D540C32-E04B-47BC-8EB9-001687BD2BB2}" srcOrd="2" destOrd="0" presId="urn:microsoft.com/office/officeart/2005/8/layout/default"/>
    <dgm:cxn modelId="{3337A737-54F5-49D7-8DDD-E74517A38474}" type="presParOf" srcId="{5BEA1A83-D862-4235-8818-4D1D43BA04D3}" destId="{F972C7A7-1FDC-4C6D-AFA3-AB0A1420BA7C}" srcOrd="3" destOrd="0" presId="urn:microsoft.com/office/officeart/2005/8/layout/default"/>
    <dgm:cxn modelId="{A8E35DBC-9584-4340-A9B3-4B9BC0795F89}" type="presParOf" srcId="{5BEA1A83-D862-4235-8818-4D1D43BA04D3}" destId="{42F86636-0ECB-4034-8B0C-ACE81E0BE34A}" srcOrd="4" destOrd="0" presId="urn:microsoft.com/office/officeart/2005/8/layout/default"/>
    <dgm:cxn modelId="{5C9B2B11-2444-4F46-8A02-16C07304514B}" type="presParOf" srcId="{5BEA1A83-D862-4235-8818-4D1D43BA04D3}" destId="{C527E14D-714E-4C57-99B8-F8A7AAEA863D}" srcOrd="5" destOrd="0" presId="urn:microsoft.com/office/officeart/2005/8/layout/default"/>
    <dgm:cxn modelId="{1984D39C-2C44-4D60-AA83-234B834634A0}" type="presParOf" srcId="{5BEA1A83-D862-4235-8818-4D1D43BA04D3}" destId="{94D14565-5A9E-4539-BF4C-56BF370E5E2F}" srcOrd="6" destOrd="0" presId="urn:microsoft.com/office/officeart/2005/8/layout/default"/>
    <dgm:cxn modelId="{1026024C-E87F-4136-B8AD-D5F8BE9801DF}" type="presParOf" srcId="{5BEA1A83-D862-4235-8818-4D1D43BA04D3}" destId="{47B7E593-867D-4C0D-8369-CF8B6BA73D9B}" srcOrd="7" destOrd="0" presId="urn:microsoft.com/office/officeart/2005/8/layout/default"/>
    <dgm:cxn modelId="{98DC6476-2E3E-4A57-A3AF-80B6FBF70394}" type="presParOf" srcId="{5BEA1A83-D862-4235-8818-4D1D43BA04D3}" destId="{908E0F51-FC0D-40F4-B8DA-AE990C8EA012}" srcOrd="8" destOrd="0" presId="urn:microsoft.com/office/officeart/2005/8/layout/default"/>
    <dgm:cxn modelId="{A2F38BDB-B6A0-4143-B7BE-96F25C2D4A9B}" type="presParOf" srcId="{5BEA1A83-D862-4235-8818-4D1D43BA04D3}" destId="{887B3ADC-5A71-462D-B9E3-3708D8305D57}" srcOrd="9" destOrd="0" presId="urn:microsoft.com/office/officeart/2005/8/layout/default"/>
    <dgm:cxn modelId="{0015E20B-5FC5-4590-BBB4-4E48875C673E}" type="presParOf" srcId="{5BEA1A83-D862-4235-8818-4D1D43BA04D3}" destId="{5E0E1FB3-681F-4966-AF2A-04EAE34B2BF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7887EB-F9E1-4CD6-BBD1-19293981A259}">
      <dsp:nvSpPr>
        <dsp:cNvPr id="0" name=""/>
        <dsp:cNvSpPr/>
      </dsp:nvSpPr>
      <dsp:spPr>
        <a:xfrm>
          <a:off x="2454" y="479364"/>
          <a:ext cx="3337343" cy="200240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mn-lt"/>
              <a:ea typeface="+mn-ea"/>
              <a:cs typeface="+mn-cs"/>
            </a:rPr>
            <a:t>A team of practitioners across Hampshire &amp; the Isle of Wight aim to reduce teenage pregnancy/ unplanned pregnancy and STI rates (promoting testing)</a:t>
          </a:r>
          <a:endParaRPr lang="en-US" sz="2000" b="1" kern="1200">
            <a:latin typeface="+mn-lt"/>
            <a:ea typeface="+mn-ea"/>
            <a:cs typeface="+mn-cs"/>
          </a:endParaRPr>
        </a:p>
      </dsp:txBody>
      <dsp:txXfrm>
        <a:off x="2454" y="479364"/>
        <a:ext cx="3337343" cy="2002405"/>
      </dsp:txXfrm>
    </dsp:sp>
    <dsp:sp modelId="{7D540C32-E04B-47BC-8EB9-001687BD2BB2}">
      <dsp:nvSpPr>
        <dsp:cNvPr id="0" name=""/>
        <dsp:cNvSpPr/>
      </dsp:nvSpPr>
      <dsp:spPr>
        <a:xfrm>
          <a:off x="3551385" y="2878707"/>
          <a:ext cx="3235754" cy="184277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GB" sz="1800" b="1" kern="1200">
              <a:solidFill>
                <a:schemeClr val="bg1"/>
              </a:solidFill>
              <a:latin typeface="+mn-lt"/>
              <a:ea typeface="Verdana"/>
            </a:rPr>
            <a:t>Practitioners support GP’s, Pharmacies, schools and Youth Services to offer free condom provision, ‘Get It On Scheme’ and pregnancy testing</a:t>
          </a:r>
          <a:endParaRPr lang="en-GB" sz="1800" b="1" kern="1200">
            <a:solidFill>
              <a:schemeClr val="bg1"/>
            </a:solidFill>
            <a:effectLst/>
            <a:latin typeface="+mn-lt"/>
            <a:ea typeface="+mn-ea"/>
            <a:cs typeface="Times New Roman" panose="02020603050405020304" pitchFamily="18" charset="0"/>
          </a:endParaRPr>
        </a:p>
      </dsp:txBody>
      <dsp:txXfrm>
        <a:off x="3551385" y="2878707"/>
        <a:ext cx="3235754" cy="1842774"/>
      </dsp:txXfrm>
    </dsp:sp>
    <dsp:sp modelId="{42F86636-0ECB-4034-8B0C-ACE81E0BE34A}">
      <dsp:nvSpPr>
        <dsp:cNvPr id="0" name=""/>
        <dsp:cNvSpPr/>
      </dsp:nvSpPr>
      <dsp:spPr>
        <a:xfrm>
          <a:off x="7004501" y="478463"/>
          <a:ext cx="3400752" cy="2063839"/>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mn-lt"/>
              <a:ea typeface="+mn-ea"/>
              <a:cs typeface="+mn-cs"/>
            </a:rPr>
            <a:t>Practitioners work individually with  people who are having  unprotected sex &amp; people  who are not using contraception</a:t>
          </a:r>
          <a:endParaRPr lang="en-US" sz="2000" b="1" kern="1200" dirty="0">
            <a:latin typeface="+mn-lt"/>
            <a:ea typeface="+mn-ea"/>
            <a:cs typeface="+mn-cs"/>
          </a:endParaRPr>
        </a:p>
      </dsp:txBody>
      <dsp:txXfrm>
        <a:off x="7004501" y="478463"/>
        <a:ext cx="3400752" cy="2063839"/>
      </dsp:txXfrm>
    </dsp:sp>
    <dsp:sp modelId="{94D14565-5A9E-4539-BF4C-56BF370E5E2F}">
      <dsp:nvSpPr>
        <dsp:cNvPr id="0" name=""/>
        <dsp:cNvSpPr/>
      </dsp:nvSpPr>
      <dsp:spPr>
        <a:xfrm>
          <a:off x="0" y="2939183"/>
          <a:ext cx="3250372" cy="183246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latin typeface="+mn-lt"/>
              <a:ea typeface="+mn-ea"/>
              <a:cs typeface="+mn-cs"/>
            </a:rPr>
            <a:t>We accept in-service referrals and referrals from a range of external agencies for 1:1 sessions</a:t>
          </a:r>
          <a:endParaRPr lang="en-US" sz="2000" b="1" kern="1200">
            <a:latin typeface="+mn-lt"/>
            <a:ea typeface="+mn-ea"/>
            <a:cs typeface="+mn-cs"/>
          </a:endParaRPr>
        </a:p>
      </dsp:txBody>
      <dsp:txXfrm>
        <a:off x="0" y="2939183"/>
        <a:ext cx="3250372" cy="1832461"/>
      </dsp:txXfrm>
    </dsp:sp>
    <dsp:sp modelId="{908E0F51-FC0D-40F4-B8DA-AE990C8EA012}">
      <dsp:nvSpPr>
        <dsp:cNvPr id="0" name=""/>
        <dsp:cNvSpPr/>
      </dsp:nvSpPr>
      <dsp:spPr>
        <a:xfrm>
          <a:off x="3507366" y="510215"/>
          <a:ext cx="3337343" cy="2002405"/>
        </a:xfrm>
        <a:prstGeom prst="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a:latin typeface="+mn-lt"/>
              <a:ea typeface="+mn-ea"/>
              <a:cs typeface="+mn-cs"/>
            </a:rPr>
            <a:t>Practitioners accept referrals for clients who are sexually active or with the indication to be sexually active soon with the risk of STIs &amp; teenage pregnancy</a:t>
          </a:r>
        </a:p>
      </dsp:txBody>
      <dsp:txXfrm>
        <a:off x="3507366" y="510215"/>
        <a:ext cx="3337343" cy="2002405"/>
      </dsp:txXfrm>
    </dsp:sp>
    <dsp:sp modelId="{5E0E1FB3-681F-4966-AF2A-04EAE34B2BFA}">
      <dsp:nvSpPr>
        <dsp:cNvPr id="0" name=""/>
        <dsp:cNvSpPr/>
      </dsp:nvSpPr>
      <dsp:spPr>
        <a:xfrm>
          <a:off x="7053894" y="2815104"/>
          <a:ext cx="3337343" cy="2002405"/>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mn-lt"/>
              <a:ea typeface="+mn-ea"/>
              <a:cs typeface="+mn-cs"/>
            </a:rPr>
            <a:t>Practitioners run training for schools and professionals working with young people  </a:t>
          </a:r>
        </a:p>
      </dsp:txBody>
      <dsp:txXfrm>
        <a:off x="7053894" y="2815104"/>
        <a:ext cx="3337343" cy="20024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6DAF8-294B-477C-8D40-8CDE85F8CC03}" type="datetimeFigureOut">
              <a:rPr lang="en-GB" smtClean="0"/>
              <a:t>22/02/2024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B5E76-B295-468C-9F8F-66870D62D0FB}" type="slidenum">
              <a:rPr lang="en-GB" smtClean="0"/>
              <a:t>‹#›</a:t>
            </a:fld>
            <a:endParaRPr lang="en-GB"/>
          </a:p>
        </p:txBody>
      </p:sp>
    </p:spTree>
    <p:extLst>
      <p:ext uri="{BB962C8B-B14F-4D97-AF65-F5344CB8AC3E}">
        <p14:creationId xmlns:p14="http://schemas.microsoft.com/office/powerpoint/2010/main" val="409310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spcc.org.uk/keeping-children-safe/online-safety/sexting-sending-nud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CW</a:t>
            </a:r>
          </a:p>
        </p:txBody>
      </p:sp>
      <p:sp>
        <p:nvSpPr>
          <p:cNvPr id="4" name="Slide Number Placeholder 3"/>
          <p:cNvSpPr>
            <a:spLocks noGrp="1"/>
          </p:cNvSpPr>
          <p:nvPr>
            <p:ph type="sldNum" sz="quarter" idx="5"/>
          </p:nvPr>
        </p:nvSpPr>
        <p:spPr/>
        <p:txBody>
          <a:bodyPr/>
          <a:lstStyle/>
          <a:p>
            <a:fld id="{C40B5E76-B295-468C-9F8F-66870D62D0FB}" type="slidenum">
              <a:rPr lang="en-GB" smtClean="0"/>
              <a:t>1</a:t>
            </a:fld>
            <a:endParaRPr lang="en-GB"/>
          </a:p>
        </p:txBody>
      </p:sp>
    </p:spTree>
    <p:extLst>
      <p:ext uri="{BB962C8B-B14F-4D97-AF65-F5344CB8AC3E}">
        <p14:creationId xmlns:p14="http://schemas.microsoft.com/office/powerpoint/2010/main" val="209057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 These are services we offer click on them for links. We will talk more about each section later in presentation.</a:t>
            </a:r>
          </a:p>
        </p:txBody>
      </p:sp>
      <p:sp>
        <p:nvSpPr>
          <p:cNvPr id="4" name="Slide Number Placeholder 3"/>
          <p:cNvSpPr>
            <a:spLocks noGrp="1"/>
          </p:cNvSpPr>
          <p:nvPr>
            <p:ph type="sldNum" sz="quarter" idx="5"/>
          </p:nvPr>
        </p:nvSpPr>
        <p:spPr/>
        <p:txBody>
          <a:bodyPr/>
          <a:lstStyle/>
          <a:p>
            <a:fld id="{C40B5E76-B295-468C-9F8F-66870D62D0FB}" type="slidenum">
              <a:rPr lang="en-GB" smtClean="0"/>
              <a:t>10</a:t>
            </a:fld>
            <a:endParaRPr lang="en-GB"/>
          </a:p>
        </p:txBody>
      </p:sp>
    </p:spTree>
    <p:extLst>
      <p:ext uri="{BB962C8B-B14F-4D97-AF65-F5344CB8AC3E}">
        <p14:creationId xmlns:p14="http://schemas.microsoft.com/office/powerpoint/2010/main" val="2237284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a:t>
            </a:r>
          </a:p>
        </p:txBody>
      </p:sp>
      <p:sp>
        <p:nvSpPr>
          <p:cNvPr id="4" name="Slide Number Placeholder 3"/>
          <p:cNvSpPr>
            <a:spLocks noGrp="1"/>
          </p:cNvSpPr>
          <p:nvPr>
            <p:ph type="sldNum" sz="quarter" idx="5"/>
          </p:nvPr>
        </p:nvSpPr>
        <p:spPr/>
        <p:txBody>
          <a:bodyPr/>
          <a:lstStyle/>
          <a:p>
            <a:fld id="{C40B5E76-B295-468C-9F8F-66870D62D0FB}" type="slidenum">
              <a:rPr lang="en-GB" smtClean="0"/>
              <a:t>11</a:t>
            </a:fld>
            <a:endParaRPr lang="en-GB"/>
          </a:p>
        </p:txBody>
      </p:sp>
    </p:spTree>
    <p:extLst>
      <p:ext uri="{BB962C8B-B14F-4D97-AF65-F5344CB8AC3E}">
        <p14:creationId xmlns:p14="http://schemas.microsoft.com/office/powerpoint/2010/main" val="2812066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 Safeguarding link is to Hampshire County Council.</a:t>
            </a:r>
          </a:p>
          <a:p>
            <a:r>
              <a:rPr lang="en-GB" dirty="0"/>
              <a:t>Gillick case was overturned</a:t>
            </a:r>
          </a:p>
        </p:txBody>
      </p:sp>
      <p:sp>
        <p:nvSpPr>
          <p:cNvPr id="4" name="Slide Number Placeholder 3"/>
          <p:cNvSpPr>
            <a:spLocks noGrp="1"/>
          </p:cNvSpPr>
          <p:nvPr>
            <p:ph type="sldNum" sz="quarter" idx="5"/>
          </p:nvPr>
        </p:nvSpPr>
        <p:spPr/>
        <p:txBody>
          <a:bodyPr/>
          <a:lstStyle/>
          <a:p>
            <a:fld id="{C40B5E76-B295-468C-9F8F-66870D62D0FB}" type="slidenum">
              <a:rPr lang="en-GB" smtClean="0"/>
              <a:t>12</a:t>
            </a:fld>
            <a:endParaRPr lang="en-GB"/>
          </a:p>
        </p:txBody>
      </p:sp>
    </p:spTree>
    <p:extLst>
      <p:ext uri="{BB962C8B-B14F-4D97-AF65-F5344CB8AC3E}">
        <p14:creationId xmlns:p14="http://schemas.microsoft.com/office/powerpoint/2010/main" val="336824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a:t>
            </a:r>
          </a:p>
        </p:txBody>
      </p:sp>
      <p:sp>
        <p:nvSpPr>
          <p:cNvPr id="4" name="Slide Number Placeholder 3"/>
          <p:cNvSpPr>
            <a:spLocks noGrp="1"/>
          </p:cNvSpPr>
          <p:nvPr>
            <p:ph type="sldNum" sz="quarter" idx="5"/>
          </p:nvPr>
        </p:nvSpPr>
        <p:spPr/>
        <p:txBody>
          <a:bodyPr/>
          <a:lstStyle/>
          <a:p>
            <a:fld id="{C40B5E76-B295-468C-9F8F-66870D62D0FB}" type="slidenum">
              <a:rPr lang="en-GB" smtClean="0"/>
              <a:t>13</a:t>
            </a:fld>
            <a:endParaRPr lang="en-GB"/>
          </a:p>
        </p:txBody>
      </p:sp>
    </p:spTree>
    <p:extLst>
      <p:ext uri="{BB962C8B-B14F-4D97-AF65-F5344CB8AC3E}">
        <p14:creationId xmlns:p14="http://schemas.microsoft.com/office/powerpoint/2010/main" val="3436805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 </a:t>
            </a:r>
          </a:p>
        </p:txBody>
      </p:sp>
      <p:sp>
        <p:nvSpPr>
          <p:cNvPr id="4" name="Slide Number Placeholder 3"/>
          <p:cNvSpPr>
            <a:spLocks noGrp="1"/>
          </p:cNvSpPr>
          <p:nvPr>
            <p:ph type="sldNum" sz="quarter" idx="5"/>
          </p:nvPr>
        </p:nvSpPr>
        <p:spPr/>
        <p:txBody>
          <a:bodyPr/>
          <a:lstStyle/>
          <a:p>
            <a:fld id="{C40B5E76-B295-468C-9F8F-66870D62D0FB}" type="slidenum">
              <a:rPr lang="en-GB" smtClean="0"/>
              <a:t>14</a:t>
            </a:fld>
            <a:endParaRPr lang="en-GB"/>
          </a:p>
        </p:txBody>
      </p:sp>
    </p:spTree>
    <p:extLst>
      <p:ext uri="{BB962C8B-B14F-4D97-AF65-F5344CB8AC3E}">
        <p14:creationId xmlns:p14="http://schemas.microsoft.com/office/powerpoint/2010/main" val="1438508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 </a:t>
            </a:r>
          </a:p>
          <a:p>
            <a:r>
              <a:rPr lang="en-GB" dirty="0"/>
              <a:t>More information can be found at https://www.letstalkaboutit.nhs.uk/contraception/get-it-on-condom-card/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47771-4644-42F5-918E-10CE8262AD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507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a:t>
            </a:r>
          </a:p>
        </p:txBody>
      </p:sp>
      <p:sp>
        <p:nvSpPr>
          <p:cNvPr id="4" name="Slide Number Placeholder 3"/>
          <p:cNvSpPr>
            <a:spLocks noGrp="1"/>
          </p:cNvSpPr>
          <p:nvPr>
            <p:ph type="sldNum" sz="quarter" idx="5"/>
          </p:nvPr>
        </p:nvSpPr>
        <p:spPr/>
        <p:txBody>
          <a:bodyPr/>
          <a:lstStyle/>
          <a:p>
            <a:fld id="{C40B5E76-B295-468C-9F8F-66870D62D0FB}" type="slidenum">
              <a:rPr lang="en-GB" smtClean="0"/>
              <a:t>16</a:t>
            </a:fld>
            <a:endParaRPr lang="en-GB"/>
          </a:p>
        </p:txBody>
      </p:sp>
    </p:spTree>
    <p:extLst>
      <p:ext uri="{BB962C8B-B14F-4D97-AF65-F5344CB8AC3E}">
        <p14:creationId xmlns:p14="http://schemas.microsoft.com/office/powerpoint/2010/main" val="1414837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a:t>
            </a:r>
          </a:p>
        </p:txBody>
      </p:sp>
      <p:sp>
        <p:nvSpPr>
          <p:cNvPr id="4" name="Slide Number Placeholder 3"/>
          <p:cNvSpPr>
            <a:spLocks noGrp="1"/>
          </p:cNvSpPr>
          <p:nvPr>
            <p:ph type="sldNum" sz="quarter" idx="5"/>
          </p:nvPr>
        </p:nvSpPr>
        <p:spPr/>
        <p:txBody>
          <a:bodyPr/>
          <a:lstStyle/>
          <a:p>
            <a:fld id="{C40B5E76-B295-468C-9F8F-66870D62D0FB}" type="slidenum">
              <a:rPr lang="en-GB" smtClean="0"/>
              <a:t>17</a:t>
            </a:fld>
            <a:endParaRPr lang="en-GB"/>
          </a:p>
        </p:txBody>
      </p:sp>
    </p:spTree>
    <p:extLst>
      <p:ext uri="{BB962C8B-B14F-4D97-AF65-F5344CB8AC3E}">
        <p14:creationId xmlns:p14="http://schemas.microsoft.com/office/powerpoint/2010/main" val="4040502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around STI</a:t>
            </a:r>
          </a:p>
          <a:p>
            <a:r>
              <a:rPr lang="en-GB" dirty="0"/>
              <a:t>Transmission prevention and testing</a:t>
            </a:r>
          </a:p>
          <a:p>
            <a:r>
              <a:rPr lang="en-GB" dirty="0"/>
              <a:t>Any sexual activity </a:t>
            </a:r>
          </a:p>
          <a:p>
            <a:r>
              <a:rPr lang="en-GB" dirty="0"/>
              <a:t>Increase knowledge is power to make healthier choices</a:t>
            </a:r>
          </a:p>
          <a:p>
            <a:r>
              <a:rPr lang="en-GB" dirty="0"/>
              <a:t>If screened and infection  early identification , treatment can be given </a:t>
            </a:r>
            <a:r>
              <a:rPr lang="en-GB" dirty="0" err="1"/>
              <a:t>Undectable</a:t>
            </a:r>
            <a:r>
              <a:rPr lang="en-GB" dirty="0"/>
              <a:t> = </a:t>
            </a:r>
            <a:r>
              <a:rPr lang="en-GB" dirty="0" err="1"/>
              <a:t>Untransmissable</a:t>
            </a:r>
            <a:r>
              <a:rPr lang="en-GB" dirty="0"/>
              <a:t> (U= U)</a:t>
            </a:r>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18</a:t>
            </a:fld>
            <a:endParaRPr lang="en-GB"/>
          </a:p>
        </p:txBody>
      </p:sp>
    </p:spTree>
    <p:extLst>
      <p:ext uri="{BB962C8B-B14F-4D97-AF65-F5344CB8AC3E}">
        <p14:creationId xmlns:p14="http://schemas.microsoft.com/office/powerpoint/2010/main" val="3652786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a:t>
            </a:r>
          </a:p>
          <a:p>
            <a:r>
              <a:rPr lang="en-GB" dirty="0"/>
              <a:t>Click on link gives you quiz to find out three best options for the individual</a:t>
            </a:r>
          </a:p>
          <a:p>
            <a:r>
              <a:rPr lang="en-GB" dirty="0"/>
              <a:t>Hormonal and non hormonal</a:t>
            </a:r>
          </a:p>
        </p:txBody>
      </p:sp>
      <p:sp>
        <p:nvSpPr>
          <p:cNvPr id="4" name="Slide Number Placeholder 3"/>
          <p:cNvSpPr>
            <a:spLocks noGrp="1"/>
          </p:cNvSpPr>
          <p:nvPr>
            <p:ph type="sldNum" sz="quarter" idx="5"/>
          </p:nvPr>
        </p:nvSpPr>
        <p:spPr/>
        <p:txBody>
          <a:bodyPr/>
          <a:lstStyle/>
          <a:p>
            <a:fld id="{C40B5E76-B295-468C-9F8F-66870D62D0FB}" type="slidenum">
              <a:rPr lang="en-GB" smtClean="0"/>
              <a:t>19</a:t>
            </a:fld>
            <a:endParaRPr lang="en-GB"/>
          </a:p>
        </p:txBody>
      </p:sp>
    </p:spTree>
    <p:extLst>
      <p:ext uri="{BB962C8B-B14F-4D97-AF65-F5344CB8AC3E}">
        <p14:creationId xmlns:p14="http://schemas.microsoft.com/office/powerpoint/2010/main" val="2125766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a:t>
            </a:r>
          </a:p>
        </p:txBody>
      </p:sp>
      <p:sp>
        <p:nvSpPr>
          <p:cNvPr id="4" name="Slide Number Placeholder 3"/>
          <p:cNvSpPr>
            <a:spLocks noGrp="1"/>
          </p:cNvSpPr>
          <p:nvPr>
            <p:ph type="sldNum" sz="quarter" idx="5"/>
          </p:nvPr>
        </p:nvSpPr>
        <p:spPr/>
        <p:txBody>
          <a:bodyPr/>
          <a:lstStyle/>
          <a:p>
            <a:fld id="{C40B5E76-B295-468C-9F8F-66870D62D0FB}" type="slidenum">
              <a:rPr lang="en-GB" smtClean="0"/>
              <a:t>2</a:t>
            </a:fld>
            <a:endParaRPr lang="en-GB"/>
          </a:p>
        </p:txBody>
      </p:sp>
    </p:spTree>
    <p:extLst>
      <p:ext uri="{BB962C8B-B14F-4D97-AF65-F5344CB8AC3E}">
        <p14:creationId xmlns:p14="http://schemas.microsoft.com/office/powerpoint/2010/main" val="1969802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a:t>
            </a:r>
          </a:p>
        </p:txBody>
      </p:sp>
      <p:sp>
        <p:nvSpPr>
          <p:cNvPr id="4" name="Slide Number Placeholder 3"/>
          <p:cNvSpPr>
            <a:spLocks noGrp="1"/>
          </p:cNvSpPr>
          <p:nvPr>
            <p:ph type="sldNum" sz="quarter" idx="5"/>
          </p:nvPr>
        </p:nvSpPr>
        <p:spPr/>
        <p:txBody>
          <a:bodyPr/>
          <a:lstStyle/>
          <a:p>
            <a:fld id="{C40B5E76-B295-468C-9F8F-66870D62D0FB}" type="slidenum">
              <a:rPr lang="en-GB" smtClean="0"/>
              <a:t>20</a:t>
            </a:fld>
            <a:endParaRPr lang="en-GB"/>
          </a:p>
        </p:txBody>
      </p:sp>
    </p:spTree>
    <p:extLst>
      <p:ext uri="{BB962C8B-B14F-4D97-AF65-F5344CB8AC3E}">
        <p14:creationId xmlns:p14="http://schemas.microsoft.com/office/powerpoint/2010/main" val="2967727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 </a:t>
            </a:r>
          </a:p>
          <a:p>
            <a:r>
              <a:rPr lang="en-GB" dirty="0"/>
              <a:t>Phone ahead to pharmacy</a:t>
            </a:r>
          </a:p>
        </p:txBody>
      </p:sp>
      <p:sp>
        <p:nvSpPr>
          <p:cNvPr id="4" name="Slide Number Placeholder 3"/>
          <p:cNvSpPr>
            <a:spLocks noGrp="1"/>
          </p:cNvSpPr>
          <p:nvPr>
            <p:ph type="sldNum" sz="quarter" idx="5"/>
          </p:nvPr>
        </p:nvSpPr>
        <p:spPr/>
        <p:txBody>
          <a:bodyPr/>
          <a:lstStyle/>
          <a:p>
            <a:fld id="{C40B5E76-B295-468C-9F8F-66870D62D0FB}" type="slidenum">
              <a:rPr lang="en-GB" smtClean="0"/>
              <a:t>21</a:t>
            </a:fld>
            <a:endParaRPr lang="en-GB"/>
          </a:p>
        </p:txBody>
      </p:sp>
    </p:spTree>
    <p:extLst>
      <p:ext uri="{BB962C8B-B14F-4D97-AF65-F5344CB8AC3E}">
        <p14:creationId xmlns:p14="http://schemas.microsoft.com/office/powerpoint/2010/main" val="3742629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a:t>
            </a:r>
          </a:p>
          <a:p>
            <a:r>
              <a:rPr lang="en-GB" dirty="0"/>
              <a:t>More information can be found at https://www.letstalkaboutit.nhs.uk/contraception/get-it-on-condom-card/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C47771-4644-42F5-918E-10CE8262AD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373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 </a:t>
            </a:r>
          </a:p>
        </p:txBody>
      </p:sp>
      <p:sp>
        <p:nvSpPr>
          <p:cNvPr id="4" name="Slide Number Placeholder 3"/>
          <p:cNvSpPr>
            <a:spLocks noGrp="1"/>
          </p:cNvSpPr>
          <p:nvPr>
            <p:ph type="sldNum" sz="quarter" idx="5"/>
          </p:nvPr>
        </p:nvSpPr>
        <p:spPr/>
        <p:txBody>
          <a:bodyPr/>
          <a:lstStyle/>
          <a:p>
            <a:fld id="{C40B5E76-B295-468C-9F8F-66870D62D0FB}" type="slidenum">
              <a:rPr lang="en-GB" smtClean="0"/>
              <a:t>23</a:t>
            </a:fld>
            <a:endParaRPr lang="en-GB"/>
          </a:p>
        </p:txBody>
      </p:sp>
    </p:spTree>
    <p:extLst>
      <p:ext uri="{BB962C8B-B14F-4D97-AF65-F5344CB8AC3E}">
        <p14:creationId xmlns:p14="http://schemas.microsoft.com/office/powerpoint/2010/main" val="259191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a:t>
            </a:r>
          </a:p>
        </p:txBody>
      </p:sp>
      <p:sp>
        <p:nvSpPr>
          <p:cNvPr id="4" name="Slide Number Placeholder 3"/>
          <p:cNvSpPr>
            <a:spLocks noGrp="1"/>
          </p:cNvSpPr>
          <p:nvPr>
            <p:ph type="sldNum" sz="quarter" idx="5"/>
          </p:nvPr>
        </p:nvSpPr>
        <p:spPr/>
        <p:txBody>
          <a:bodyPr/>
          <a:lstStyle/>
          <a:p>
            <a:fld id="{C40B5E76-B295-468C-9F8F-66870D62D0FB}" type="slidenum">
              <a:rPr lang="en-GB" smtClean="0"/>
              <a:t>24</a:t>
            </a:fld>
            <a:endParaRPr lang="en-GB"/>
          </a:p>
        </p:txBody>
      </p:sp>
    </p:spTree>
    <p:extLst>
      <p:ext uri="{BB962C8B-B14F-4D97-AF65-F5344CB8AC3E}">
        <p14:creationId xmlns:p14="http://schemas.microsoft.com/office/powerpoint/2010/main" val="1705714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a:t>
            </a:r>
          </a:p>
        </p:txBody>
      </p:sp>
      <p:sp>
        <p:nvSpPr>
          <p:cNvPr id="4" name="Slide Number Placeholder 3"/>
          <p:cNvSpPr>
            <a:spLocks noGrp="1"/>
          </p:cNvSpPr>
          <p:nvPr>
            <p:ph type="sldNum" sz="quarter" idx="5"/>
          </p:nvPr>
        </p:nvSpPr>
        <p:spPr/>
        <p:txBody>
          <a:bodyPr/>
          <a:lstStyle/>
          <a:p>
            <a:fld id="{C40B5E76-B295-468C-9F8F-66870D62D0FB}" type="slidenum">
              <a:rPr lang="en-GB" smtClean="0"/>
              <a:t>25</a:t>
            </a:fld>
            <a:endParaRPr lang="en-GB"/>
          </a:p>
        </p:txBody>
      </p:sp>
    </p:spTree>
    <p:extLst>
      <p:ext uri="{BB962C8B-B14F-4D97-AF65-F5344CB8AC3E}">
        <p14:creationId xmlns:p14="http://schemas.microsoft.com/office/powerpoint/2010/main" val="4204441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 Young people are curious</a:t>
            </a:r>
          </a:p>
        </p:txBody>
      </p:sp>
      <p:sp>
        <p:nvSpPr>
          <p:cNvPr id="4" name="Slide Number Placeholder 3"/>
          <p:cNvSpPr>
            <a:spLocks noGrp="1"/>
          </p:cNvSpPr>
          <p:nvPr>
            <p:ph type="sldNum" sz="quarter" idx="5"/>
          </p:nvPr>
        </p:nvSpPr>
        <p:spPr/>
        <p:txBody>
          <a:bodyPr/>
          <a:lstStyle/>
          <a:p>
            <a:fld id="{C40B5E76-B295-468C-9F8F-66870D62D0FB}" type="slidenum">
              <a:rPr lang="en-GB" smtClean="0"/>
              <a:t>26</a:t>
            </a:fld>
            <a:endParaRPr lang="en-GB"/>
          </a:p>
        </p:txBody>
      </p:sp>
    </p:spTree>
    <p:extLst>
      <p:ext uri="{BB962C8B-B14F-4D97-AF65-F5344CB8AC3E}">
        <p14:creationId xmlns:p14="http://schemas.microsoft.com/office/powerpoint/2010/main" val="32856441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Arial"/>
                <a:ea typeface="+mn-ea"/>
                <a:cs typeface="Arial"/>
              </a:rPr>
              <a:t>GA It’s illegal for anyone under 18 to </a:t>
            </a:r>
            <a:r>
              <a:rPr kumimoji="0" lang="en-GB" sz="1500" b="0" i="0" u="sng" strike="noStrike" kern="1200" cap="none" spc="0" normalizeH="0" baseline="0" noProof="0" dirty="0">
                <a:ln>
                  <a:noFill/>
                </a:ln>
                <a:solidFill>
                  <a:srgbClr val="C00000"/>
                </a:solidFill>
                <a:effectLst/>
                <a:uLnTx/>
                <a:uFillTx/>
                <a:latin typeface="Arial"/>
                <a:ea typeface="+mn-ea"/>
                <a:cs typeface="Arial"/>
                <a:hlinkClick r:id="rId3">
                  <a:extLst>
                    <a:ext uri="{A12FA001-AC4F-418D-AE19-62706E023703}">
                      <ahyp:hlinkClr xmlns:ahyp="http://schemas.microsoft.com/office/drawing/2018/hyperlinkcolor" val="tx"/>
                    </a:ext>
                  </a:extLst>
                </a:hlinkClick>
              </a:rPr>
              <a:t>share explicit images or films</a:t>
            </a:r>
            <a:r>
              <a:rPr kumimoji="0" lang="en-GB" sz="1500" b="0" i="0" u="none" strike="noStrike" kern="1200" cap="none" spc="0" normalizeH="0" baseline="0" noProof="0" dirty="0">
                <a:ln>
                  <a:noFill/>
                </a:ln>
                <a:solidFill>
                  <a:srgbClr val="C00000"/>
                </a:solidFill>
                <a:effectLst/>
                <a:uLnTx/>
                <a:uFillTx/>
                <a:latin typeface="Arial"/>
                <a:ea typeface="+mn-ea"/>
                <a:cs typeface="Arial"/>
              </a:rPr>
              <a:t> </a:t>
            </a:r>
            <a:r>
              <a:rPr kumimoji="0" lang="en-GB" sz="1500" b="0" i="0" u="none" strike="noStrike" kern="1200" cap="none" spc="0" normalizeH="0" baseline="0" noProof="0" dirty="0">
                <a:ln>
                  <a:noFill/>
                </a:ln>
                <a:solidFill>
                  <a:prstClr val="black"/>
                </a:solidFill>
                <a:effectLst/>
                <a:uLnTx/>
                <a:uFillTx/>
                <a:latin typeface="Arial"/>
                <a:ea typeface="+mn-ea"/>
                <a:cs typeface="Arial"/>
              </a:rPr>
              <a:t>of themselves or another young person, even if it was shared with their permission. Only the police can decide whether or not to charge a young person with a crime. It’s a good idea to speak to them if you’re worried. It’s important to understand the law around porn and sending/receiving nude images It’s illegal for anyone under 18 to share explicit images or films of themselves or another young person, even if it was shared with their permission. </a:t>
            </a: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GB" sz="1500" b="0" i="0" u="none" strike="noStrike" kern="1200" cap="none" spc="0" normalizeH="0" baseline="0" noProof="0" dirty="0">
              <a:ln>
                <a:noFill/>
              </a:ln>
              <a:solidFill>
                <a:prstClr val="black"/>
              </a:solidFill>
              <a:effectLst/>
              <a:uLnTx/>
              <a:uFillTx/>
              <a:latin typeface="Arial"/>
              <a:ea typeface="+mn-ea"/>
              <a:cs typeface="Arial"/>
            </a:endParaRPr>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27</a:t>
            </a:fld>
            <a:endParaRPr lang="en-GB"/>
          </a:p>
        </p:txBody>
      </p:sp>
    </p:spTree>
    <p:extLst>
      <p:ext uri="{BB962C8B-B14F-4D97-AF65-F5344CB8AC3E}">
        <p14:creationId xmlns:p14="http://schemas.microsoft.com/office/powerpoint/2010/main" val="3432996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effectLst/>
                <a:latin typeface="Arial" panose="020B0604020202020204" pitchFamily="34" charset="0"/>
              </a:rPr>
              <a:t>Sharing nudes is when someone sends a naked or semi-naked image or video to another person. </a:t>
            </a:r>
            <a:r>
              <a:rPr lang="en-GB" sz="1200" dirty="0">
                <a:latin typeface="Arial" panose="020B0604020202020204" pitchFamily="34" charset="0"/>
              </a:rPr>
              <a:t>The term </a:t>
            </a:r>
            <a:r>
              <a:rPr lang="en-GB" sz="1200" b="0" i="0" dirty="0">
                <a:effectLst/>
                <a:latin typeface="Arial" panose="020B0604020202020204" pitchFamily="34" charset="0"/>
              </a:rPr>
              <a:t> ‘sexting’, is often used by young people to talk about sharing sexual messages and not imagery. </a:t>
            </a:r>
            <a:r>
              <a:rPr lang="en-GB" sz="1200" b="0" i="0" dirty="0">
                <a:solidFill>
                  <a:srgbClr val="525455"/>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rPr>
              <a:t>The Law</a:t>
            </a:r>
            <a:r>
              <a:rPr lang="en-GB" sz="1200" b="0" i="0" dirty="0">
                <a:effectLst/>
                <a:latin typeface="Arial" panose="020B0604020202020204" pitchFamily="34" charset="0"/>
              </a:rPr>
              <a:t> is there to protect children from abuse. If an incident involving a young person sharing a nude is reported to the police, it is very unlikely it will result in the child being prosecuted.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525455"/>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28</a:t>
            </a:fld>
            <a:endParaRPr lang="en-GB"/>
          </a:p>
        </p:txBody>
      </p:sp>
    </p:spTree>
    <p:extLst>
      <p:ext uri="{BB962C8B-B14F-4D97-AF65-F5344CB8AC3E}">
        <p14:creationId xmlns:p14="http://schemas.microsoft.com/office/powerpoint/2010/main" val="3687013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in relationships as parent carer, if YP have this support easier to talk about emotions, relationships &amp; sex</a:t>
            </a:r>
          </a:p>
          <a:p>
            <a:endParaRPr lang="en-GB" dirty="0"/>
          </a:p>
        </p:txBody>
      </p:sp>
      <p:sp>
        <p:nvSpPr>
          <p:cNvPr id="4" name="Slide Number Placeholder 3"/>
          <p:cNvSpPr>
            <a:spLocks noGrp="1"/>
          </p:cNvSpPr>
          <p:nvPr>
            <p:ph type="sldNum" sz="quarter" idx="5"/>
          </p:nvPr>
        </p:nvSpPr>
        <p:spPr/>
        <p:txBody>
          <a:bodyPr/>
          <a:lstStyle/>
          <a:p>
            <a:fld id="{C40B5E76-B295-468C-9F8F-66870D62D0FB}" type="slidenum">
              <a:rPr lang="en-GB" smtClean="0"/>
              <a:t>29</a:t>
            </a:fld>
            <a:endParaRPr lang="en-GB"/>
          </a:p>
        </p:txBody>
      </p:sp>
    </p:spTree>
    <p:extLst>
      <p:ext uri="{BB962C8B-B14F-4D97-AF65-F5344CB8AC3E}">
        <p14:creationId xmlns:p14="http://schemas.microsoft.com/office/powerpoint/2010/main" val="3442895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 You may have a question which could be answered further along in the presentation. </a:t>
            </a:r>
          </a:p>
          <a:p>
            <a:r>
              <a:rPr lang="en-GB" dirty="0"/>
              <a:t>We will be using polls at the beginning, middle and end of the webinar. If they come up for you please can you fill them in as they help us to have evidence for future webinars.</a:t>
            </a:r>
          </a:p>
        </p:txBody>
      </p:sp>
      <p:sp>
        <p:nvSpPr>
          <p:cNvPr id="4" name="Slide Number Placeholder 3"/>
          <p:cNvSpPr>
            <a:spLocks noGrp="1"/>
          </p:cNvSpPr>
          <p:nvPr>
            <p:ph type="sldNum" sz="quarter" idx="5"/>
          </p:nvPr>
        </p:nvSpPr>
        <p:spPr/>
        <p:txBody>
          <a:bodyPr/>
          <a:lstStyle/>
          <a:p>
            <a:fld id="{1C29A103-28F2-4944-B4C8-628E432C9C95}" type="slidenum">
              <a:rPr lang="en-GB" smtClean="0"/>
              <a:t>3</a:t>
            </a:fld>
            <a:endParaRPr lang="en-GB"/>
          </a:p>
        </p:txBody>
      </p:sp>
    </p:spTree>
    <p:extLst>
      <p:ext uri="{BB962C8B-B14F-4D97-AF65-F5344CB8AC3E}">
        <p14:creationId xmlns:p14="http://schemas.microsoft.com/office/powerpoint/2010/main" val="23414879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a:t>
            </a:r>
          </a:p>
        </p:txBody>
      </p:sp>
      <p:sp>
        <p:nvSpPr>
          <p:cNvPr id="4" name="Slide Number Placeholder 3"/>
          <p:cNvSpPr>
            <a:spLocks noGrp="1"/>
          </p:cNvSpPr>
          <p:nvPr>
            <p:ph type="sldNum" sz="quarter" idx="5"/>
          </p:nvPr>
        </p:nvSpPr>
        <p:spPr/>
        <p:txBody>
          <a:bodyPr/>
          <a:lstStyle/>
          <a:p>
            <a:fld id="{C40B5E76-B295-468C-9F8F-66870D62D0FB}" type="slidenum">
              <a:rPr lang="en-GB" smtClean="0"/>
              <a:t>30</a:t>
            </a:fld>
            <a:endParaRPr lang="en-GB"/>
          </a:p>
        </p:txBody>
      </p:sp>
    </p:spTree>
    <p:extLst>
      <p:ext uri="{BB962C8B-B14F-4D97-AF65-F5344CB8AC3E}">
        <p14:creationId xmlns:p14="http://schemas.microsoft.com/office/powerpoint/2010/main" val="1862847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Gordon/Anna</a:t>
            </a:r>
          </a:p>
        </p:txBody>
      </p:sp>
      <p:sp>
        <p:nvSpPr>
          <p:cNvPr id="4" name="Slide Number Placeholder 3"/>
          <p:cNvSpPr>
            <a:spLocks noGrp="1"/>
          </p:cNvSpPr>
          <p:nvPr>
            <p:ph type="sldNum" sz="quarter" idx="5"/>
          </p:nvPr>
        </p:nvSpPr>
        <p:spPr/>
        <p:txBody>
          <a:bodyPr/>
          <a:lstStyle/>
          <a:p>
            <a:fld id="{C40B5E76-B295-468C-9F8F-66870D62D0FB}" type="slidenum">
              <a:rPr lang="en-GB" smtClean="0"/>
              <a:t>31</a:t>
            </a:fld>
            <a:endParaRPr lang="en-GB"/>
          </a:p>
        </p:txBody>
      </p:sp>
    </p:spTree>
    <p:extLst>
      <p:ext uri="{BB962C8B-B14F-4D97-AF65-F5344CB8AC3E}">
        <p14:creationId xmlns:p14="http://schemas.microsoft.com/office/powerpoint/2010/main" val="2327548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a:t>
            </a:r>
          </a:p>
        </p:txBody>
      </p:sp>
      <p:sp>
        <p:nvSpPr>
          <p:cNvPr id="4" name="Slide Number Placeholder 3"/>
          <p:cNvSpPr>
            <a:spLocks noGrp="1"/>
          </p:cNvSpPr>
          <p:nvPr>
            <p:ph type="sldNum" sz="quarter" idx="5"/>
          </p:nvPr>
        </p:nvSpPr>
        <p:spPr/>
        <p:txBody>
          <a:bodyPr/>
          <a:lstStyle/>
          <a:p>
            <a:fld id="{72B6B1A3-FA03-467B-93A8-00E63AE994DF}" type="slidenum">
              <a:rPr lang="en-GB" smtClean="0"/>
              <a:t>32</a:t>
            </a:fld>
            <a:endParaRPr lang="en-GB"/>
          </a:p>
        </p:txBody>
      </p:sp>
    </p:spTree>
    <p:extLst>
      <p:ext uri="{BB962C8B-B14F-4D97-AF65-F5344CB8AC3E}">
        <p14:creationId xmlns:p14="http://schemas.microsoft.com/office/powerpoint/2010/main" val="3791809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a:t>
            </a:r>
          </a:p>
        </p:txBody>
      </p:sp>
      <p:sp>
        <p:nvSpPr>
          <p:cNvPr id="4" name="Slide Number Placeholder 3"/>
          <p:cNvSpPr>
            <a:spLocks noGrp="1"/>
          </p:cNvSpPr>
          <p:nvPr>
            <p:ph type="sldNum" sz="quarter" idx="5"/>
          </p:nvPr>
        </p:nvSpPr>
        <p:spPr/>
        <p:txBody>
          <a:bodyPr/>
          <a:lstStyle/>
          <a:p>
            <a:fld id="{C40B5E76-B295-468C-9F8F-66870D62D0FB}" type="slidenum">
              <a:rPr lang="en-GB" smtClean="0"/>
              <a:t>33</a:t>
            </a:fld>
            <a:endParaRPr lang="en-GB"/>
          </a:p>
        </p:txBody>
      </p:sp>
    </p:spTree>
    <p:extLst>
      <p:ext uri="{BB962C8B-B14F-4D97-AF65-F5344CB8AC3E}">
        <p14:creationId xmlns:p14="http://schemas.microsoft.com/office/powerpoint/2010/main" val="8562135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a:t>
            </a:r>
          </a:p>
        </p:txBody>
      </p:sp>
      <p:sp>
        <p:nvSpPr>
          <p:cNvPr id="4" name="Slide Number Placeholder 3"/>
          <p:cNvSpPr>
            <a:spLocks noGrp="1"/>
          </p:cNvSpPr>
          <p:nvPr>
            <p:ph type="sldNum" sz="quarter" idx="5"/>
          </p:nvPr>
        </p:nvSpPr>
        <p:spPr/>
        <p:txBody>
          <a:bodyPr/>
          <a:lstStyle/>
          <a:p>
            <a:fld id="{C40B5E76-B295-468C-9F8F-66870D62D0FB}" type="slidenum">
              <a:rPr lang="en-GB" smtClean="0"/>
              <a:t>34</a:t>
            </a:fld>
            <a:endParaRPr lang="en-GB"/>
          </a:p>
        </p:txBody>
      </p:sp>
    </p:spTree>
    <p:extLst>
      <p:ext uri="{BB962C8B-B14F-4D97-AF65-F5344CB8AC3E}">
        <p14:creationId xmlns:p14="http://schemas.microsoft.com/office/powerpoint/2010/main" val="550788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 Social media presence. Follow us</a:t>
            </a:r>
          </a:p>
        </p:txBody>
      </p:sp>
      <p:sp>
        <p:nvSpPr>
          <p:cNvPr id="4" name="Slide Number Placeholder 3"/>
          <p:cNvSpPr>
            <a:spLocks noGrp="1"/>
          </p:cNvSpPr>
          <p:nvPr>
            <p:ph type="sldNum" sz="quarter" idx="5"/>
          </p:nvPr>
        </p:nvSpPr>
        <p:spPr/>
        <p:txBody>
          <a:bodyPr/>
          <a:lstStyle/>
          <a:p>
            <a:fld id="{C40B5E76-B295-468C-9F8F-66870D62D0FB}" type="slidenum">
              <a:rPr lang="en-GB" smtClean="0"/>
              <a:t>4</a:t>
            </a:fld>
            <a:endParaRPr lang="en-GB"/>
          </a:p>
        </p:txBody>
      </p:sp>
    </p:spTree>
    <p:extLst>
      <p:ext uri="{BB962C8B-B14F-4D97-AF65-F5344CB8AC3E}">
        <p14:creationId xmlns:p14="http://schemas.microsoft.com/office/powerpoint/2010/main" val="753153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 In this webinar we will be discussing:</a:t>
            </a:r>
          </a:p>
          <a:p>
            <a:r>
              <a:rPr lang="en-GB" dirty="0"/>
              <a:t>Who we are and what we do as a Sexual Health Service supporting young people.</a:t>
            </a:r>
          </a:p>
          <a:p>
            <a:r>
              <a:rPr lang="en-GB" dirty="0"/>
              <a:t>What does safeguarding and confidentiality look like when accessing sexual health services.</a:t>
            </a:r>
          </a:p>
          <a:p>
            <a:r>
              <a:rPr lang="en-GB" dirty="0"/>
              <a:t>Understanding young people's sexual health rights.</a:t>
            </a:r>
          </a:p>
          <a:p>
            <a:r>
              <a:rPr lang="en-GB" dirty="0"/>
              <a:t>What services are available to young people including contraception and STI screening.</a:t>
            </a:r>
          </a:p>
          <a:p>
            <a:r>
              <a:rPr lang="en-GB" dirty="0"/>
              <a:t>Online services including Personal Health Record (PHR)</a:t>
            </a:r>
          </a:p>
          <a:p>
            <a:r>
              <a:rPr lang="en-GB" dirty="0"/>
              <a:t>How we support young people including discussions around positive relationships, sexuality and gender and the impact of social media.</a:t>
            </a:r>
          </a:p>
          <a:p>
            <a:r>
              <a:rPr lang="en-GB" dirty="0"/>
              <a:t>How we can support you to support your young person with their relationships, sexual health and wellbeing. </a:t>
            </a:r>
          </a:p>
          <a:p>
            <a:r>
              <a:rPr lang="en-GB" dirty="0"/>
              <a:t>Young people aren’t always getting the right sex education which then influences how they perceive and talk about sex amongst their peers.</a:t>
            </a:r>
          </a:p>
          <a:p>
            <a:r>
              <a:rPr lang="en-GB" dirty="0"/>
              <a:t> </a:t>
            </a:r>
          </a:p>
        </p:txBody>
      </p:sp>
      <p:sp>
        <p:nvSpPr>
          <p:cNvPr id="4" name="Slide Number Placeholder 3"/>
          <p:cNvSpPr>
            <a:spLocks noGrp="1"/>
          </p:cNvSpPr>
          <p:nvPr>
            <p:ph type="sldNum" sz="quarter" idx="5"/>
          </p:nvPr>
        </p:nvSpPr>
        <p:spPr/>
        <p:txBody>
          <a:bodyPr/>
          <a:lstStyle/>
          <a:p>
            <a:fld id="{C40B5E76-B295-468C-9F8F-66870D62D0FB}" type="slidenum">
              <a:rPr lang="en-GB" smtClean="0"/>
              <a:t>5</a:t>
            </a:fld>
            <a:endParaRPr lang="en-GB"/>
          </a:p>
        </p:txBody>
      </p:sp>
    </p:spTree>
    <p:extLst>
      <p:ext uri="{BB962C8B-B14F-4D97-AF65-F5344CB8AC3E}">
        <p14:creationId xmlns:p14="http://schemas.microsoft.com/office/powerpoint/2010/main" val="3810528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CW Pictures have links</a:t>
            </a:r>
          </a:p>
        </p:txBody>
      </p:sp>
      <p:sp>
        <p:nvSpPr>
          <p:cNvPr id="4" name="Slide Number Placeholder 3"/>
          <p:cNvSpPr>
            <a:spLocks noGrp="1"/>
          </p:cNvSpPr>
          <p:nvPr>
            <p:ph type="sldNum" sz="quarter" idx="5"/>
          </p:nvPr>
        </p:nvSpPr>
        <p:spPr/>
        <p:txBody>
          <a:bodyPr/>
          <a:lstStyle/>
          <a:p>
            <a:fld id="{C40B5E76-B295-468C-9F8F-66870D62D0FB}" type="slidenum">
              <a:rPr lang="en-GB" smtClean="0"/>
              <a:t>6</a:t>
            </a:fld>
            <a:endParaRPr lang="en-GB"/>
          </a:p>
        </p:txBody>
      </p:sp>
    </p:spTree>
    <p:extLst>
      <p:ext uri="{BB962C8B-B14F-4D97-AF65-F5344CB8AC3E}">
        <p14:creationId xmlns:p14="http://schemas.microsoft.com/office/powerpoint/2010/main" val="2174736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CW</a:t>
            </a:r>
          </a:p>
        </p:txBody>
      </p:sp>
      <p:sp>
        <p:nvSpPr>
          <p:cNvPr id="4" name="Slide Number Placeholder 3"/>
          <p:cNvSpPr>
            <a:spLocks noGrp="1"/>
          </p:cNvSpPr>
          <p:nvPr>
            <p:ph type="sldNum" sz="quarter" idx="5"/>
          </p:nvPr>
        </p:nvSpPr>
        <p:spPr/>
        <p:txBody>
          <a:bodyPr/>
          <a:lstStyle/>
          <a:p>
            <a:fld id="{C40B5E76-B295-468C-9F8F-66870D62D0FB}" type="slidenum">
              <a:rPr lang="en-GB" smtClean="0"/>
              <a:t>7</a:t>
            </a:fld>
            <a:endParaRPr lang="en-GB"/>
          </a:p>
        </p:txBody>
      </p:sp>
    </p:spTree>
    <p:extLst>
      <p:ext uri="{BB962C8B-B14F-4D97-AF65-F5344CB8AC3E}">
        <p14:creationId xmlns:p14="http://schemas.microsoft.com/office/powerpoint/2010/main" val="2880009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 Research from the Sex Ed Forum</a:t>
            </a:r>
          </a:p>
        </p:txBody>
      </p:sp>
      <p:sp>
        <p:nvSpPr>
          <p:cNvPr id="4" name="Slide Number Placeholder 3"/>
          <p:cNvSpPr>
            <a:spLocks noGrp="1"/>
          </p:cNvSpPr>
          <p:nvPr>
            <p:ph type="sldNum" sz="quarter" idx="5"/>
          </p:nvPr>
        </p:nvSpPr>
        <p:spPr/>
        <p:txBody>
          <a:bodyPr/>
          <a:lstStyle/>
          <a:p>
            <a:fld id="{C40B5E76-B295-468C-9F8F-66870D62D0FB}" type="slidenum">
              <a:rPr lang="en-GB" smtClean="0"/>
              <a:t>8</a:t>
            </a:fld>
            <a:endParaRPr lang="en-GB"/>
          </a:p>
        </p:txBody>
      </p:sp>
    </p:spTree>
    <p:extLst>
      <p:ext uri="{BB962C8B-B14F-4D97-AF65-F5344CB8AC3E}">
        <p14:creationId xmlns:p14="http://schemas.microsoft.com/office/powerpoint/2010/main" val="1646322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a:t>
            </a:r>
          </a:p>
        </p:txBody>
      </p:sp>
      <p:sp>
        <p:nvSpPr>
          <p:cNvPr id="4" name="Slide Number Placeholder 3"/>
          <p:cNvSpPr>
            <a:spLocks noGrp="1"/>
          </p:cNvSpPr>
          <p:nvPr>
            <p:ph type="sldNum" sz="quarter" idx="5"/>
          </p:nvPr>
        </p:nvSpPr>
        <p:spPr/>
        <p:txBody>
          <a:bodyPr/>
          <a:lstStyle/>
          <a:p>
            <a:fld id="{C40B5E76-B295-468C-9F8F-66870D62D0FB}" type="slidenum">
              <a:rPr lang="en-GB" smtClean="0"/>
              <a:t>9</a:t>
            </a:fld>
            <a:endParaRPr lang="en-GB"/>
          </a:p>
        </p:txBody>
      </p:sp>
    </p:spTree>
    <p:extLst>
      <p:ext uri="{BB962C8B-B14F-4D97-AF65-F5344CB8AC3E}">
        <p14:creationId xmlns:p14="http://schemas.microsoft.com/office/powerpoint/2010/main" val="38173094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6486"/>
          <a:stretch/>
        </p:blipFill>
        <p:spPr>
          <a:xfrm>
            <a:off x="-4677" y="-6235"/>
            <a:ext cx="9406085" cy="6581212"/>
          </a:xfrm>
          <a:prstGeom prst="rect">
            <a:avLst/>
          </a:prstGeom>
        </p:spPr>
      </p:pic>
      <p:pic>
        <p:nvPicPr>
          <p:cNvPr id="7" name="Picture 6">
            <a:extLst>
              <a:ext uri="{FF2B5EF4-FFF2-40B4-BE49-F238E27FC236}">
                <a16:creationId xmlns:a16="http://schemas.microsoft.com/office/drawing/2014/main" id="{8E31352C-29E3-4B73-9AB2-8303F6565FA8}"/>
              </a:ext>
            </a:extLst>
          </p:cNvPr>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673" y="-8966"/>
            <a:ext cx="12206201" cy="6886015"/>
          </a:xfrm>
          <a:prstGeom prst="rect">
            <a:avLst/>
          </a:prstGeom>
        </p:spPr>
      </p:pic>
      <p:sp>
        <p:nvSpPr>
          <p:cNvPr id="14" name="Rectangle 13">
            <a:extLst>
              <a:ext uri="{FF2B5EF4-FFF2-40B4-BE49-F238E27FC236}">
                <a16:creationId xmlns:a16="http://schemas.microsoft.com/office/drawing/2014/main" id="{F5602352-0852-4D89-8838-15D4EB0E0CA4}"/>
              </a:ext>
            </a:extLst>
          </p:cNvPr>
          <p:cNvSpPr/>
          <p:nvPr userDrawn="1"/>
        </p:nvSpPr>
        <p:spPr>
          <a:xfrm>
            <a:off x="1250951" y="3468431"/>
            <a:ext cx="5067300" cy="225397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C4C4CF0-4FE6-4558-AB70-8E171A471668}"/>
              </a:ext>
            </a:extLst>
          </p:cNvPr>
          <p:cNvSpPr>
            <a:spLocks noGrp="1"/>
          </p:cNvSpPr>
          <p:nvPr userDrawn="1">
            <p:ph type="ctrTitle"/>
          </p:nvPr>
        </p:nvSpPr>
        <p:spPr>
          <a:xfrm>
            <a:off x="1569370" y="3818914"/>
            <a:ext cx="4307559" cy="1088366"/>
          </a:xfrm>
        </p:spPr>
        <p:txBody>
          <a:bodyPr lIns="0" tIns="0" rIns="0" bIns="0" anchor="t" anchorCtr="0">
            <a:normAutofit/>
          </a:bodyPr>
          <a:lstStyle>
            <a:lvl1pPr algn="l">
              <a:defRPr sz="3600" b="1">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BB11E2A-0AC5-4CBB-8310-0DB2F9F04258}"/>
              </a:ext>
            </a:extLst>
          </p:cNvPr>
          <p:cNvSpPr>
            <a:spLocks noGrp="1"/>
          </p:cNvSpPr>
          <p:nvPr userDrawn="1">
            <p:ph type="subTitle" idx="1" hasCustomPrompt="1"/>
          </p:nvPr>
        </p:nvSpPr>
        <p:spPr>
          <a:xfrm>
            <a:off x="1569371" y="4999136"/>
            <a:ext cx="4307559" cy="304800"/>
          </a:xfrm>
          <a:prstGeom prst="rect">
            <a:avLst/>
          </a:prstGeom>
        </p:spPr>
        <p:txBody>
          <a:bodyPr lIns="0" tIns="0" rIns="0" bIns="0">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 title style</a:t>
            </a:r>
            <a:endParaRPr lang="en-GB"/>
          </a:p>
        </p:txBody>
      </p:sp>
      <p:sp>
        <p:nvSpPr>
          <p:cNvPr id="4" name="Date Placeholder 3">
            <a:extLst>
              <a:ext uri="{FF2B5EF4-FFF2-40B4-BE49-F238E27FC236}">
                <a16:creationId xmlns:a16="http://schemas.microsoft.com/office/drawing/2014/main" id="{E8B96C26-0BF4-4DF8-8FD4-9DB69EBECA0E}"/>
              </a:ext>
            </a:extLst>
          </p:cNvPr>
          <p:cNvSpPr>
            <a:spLocks noGrp="1"/>
          </p:cNvSpPr>
          <p:nvPr userDrawn="1">
            <p:ph type="dt" sz="half" idx="10"/>
          </p:nvPr>
        </p:nvSpPr>
        <p:spPr>
          <a:xfrm>
            <a:off x="9666533" y="4188284"/>
            <a:ext cx="2209800" cy="365125"/>
          </a:xfrm>
          <a:prstGeom prst="rect">
            <a:avLst/>
          </a:prstGeom>
        </p:spPr>
        <p:txBody>
          <a:bodyPr lIns="0" tIns="0" rIns="0" bIns="0"/>
          <a:lstStyle>
            <a:lvl1pPr algn="r">
              <a:defRPr sz="1600">
                <a:solidFill>
                  <a:schemeClr val="tx2">
                    <a:lumMod val="60000"/>
                    <a:lumOff val="40000"/>
                  </a:schemeClr>
                </a:solidFill>
              </a:defRPr>
            </a:lvl1pPr>
          </a:lstStyle>
          <a:p>
            <a:fld id="{DFC92E27-C0B9-4640-8D3D-341DF6E812E8}" type="datetime3">
              <a:rPr lang="en-US" smtClean="0"/>
              <a:t>22 February 2024</a:t>
            </a:fld>
            <a:endParaRPr lang="en-GB"/>
          </a:p>
        </p:txBody>
      </p:sp>
      <p:sp>
        <p:nvSpPr>
          <p:cNvPr id="10" name="Text Placeholder 9">
            <a:extLst>
              <a:ext uri="{FF2B5EF4-FFF2-40B4-BE49-F238E27FC236}">
                <a16:creationId xmlns:a16="http://schemas.microsoft.com/office/drawing/2014/main" id="{D4C89C23-3D86-4617-825A-A0EF6C59710D}"/>
              </a:ext>
            </a:extLst>
          </p:cNvPr>
          <p:cNvSpPr>
            <a:spLocks noGrp="1"/>
          </p:cNvSpPr>
          <p:nvPr userDrawn="1">
            <p:ph type="body" sz="quarter" idx="12" hasCustomPrompt="1"/>
          </p:nvPr>
        </p:nvSpPr>
        <p:spPr>
          <a:xfrm>
            <a:off x="9666533" y="3416128"/>
            <a:ext cx="2209800" cy="267152"/>
          </a:xfrm>
          <a:prstGeom prst="rect">
            <a:avLst/>
          </a:prstGeom>
        </p:spPr>
        <p:txBody>
          <a:bodyPr>
            <a:normAutofit/>
          </a:bodyPr>
          <a:lstStyle>
            <a:lvl1pPr algn="r">
              <a:defRPr sz="1600">
                <a:solidFill>
                  <a:schemeClr val="tx2"/>
                </a:solidFill>
              </a:defRPr>
            </a:lvl1pPr>
          </a:lstStyle>
          <a:p>
            <a:pPr lvl="0"/>
            <a:r>
              <a:rPr lang="en-US"/>
              <a:t>Presenter’s Name</a:t>
            </a:r>
            <a:endParaRPr lang="en-GB"/>
          </a:p>
        </p:txBody>
      </p:sp>
      <p:sp>
        <p:nvSpPr>
          <p:cNvPr id="13" name="Text Placeholder 12">
            <a:extLst>
              <a:ext uri="{FF2B5EF4-FFF2-40B4-BE49-F238E27FC236}">
                <a16:creationId xmlns:a16="http://schemas.microsoft.com/office/drawing/2014/main" id="{7997C070-F9F0-4706-90C5-EBB59766DF77}"/>
              </a:ext>
            </a:extLst>
          </p:cNvPr>
          <p:cNvSpPr>
            <a:spLocks noGrp="1"/>
          </p:cNvSpPr>
          <p:nvPr userDrawn="1">
            <p:ph type="body" sz="quarter" idx="13" hasCustomPrompt="1"/>
          </p:nvPr>
        </p:nvSpPr>
        <p:spPr>
          <a:xfrm>
            <a:off x="9666533" y="3717161"/>
            <a:ext cx="2209800" cy="261571"/>
          </a:xfrm>
          <a:prstGeom prst="rect">
            <a:avLst/>
          </a:prstGeom>
        </p:spPr>
        <p:txBody>
          <a:bodyPr>
            <a:normAutofit/>
          </a:bodyPr>
          <a:lstStyle>
            <a:lvl1pPr algn="r">
              <a:defRPr sz="1600">
                <a:solidFill>
                  <a:schemeClr val="tx2"/>
                </a:solidFill>
              </a:defRPr>
            </a:lvl1pPr>
          </a:lstStyle>
          <a:p>
            <a:pPr lvl="0"/>
            <a:r>
              <a:rPr lang="en-US"/>
              <a:t>Job Title</a:t>
            </a:r>
            <a:endParaRPr lang="en-GB"/>
          </a:p>
        </p:txBody>
      </p:sp>
      <p:pic>
        <p:nvPicPr>
          <p:cNvPr id="23" name="Picture 22">
            <a:extLst>
              <a:ext uri="{FF2B5EF4-FFF2-40B4-BE49-F238E27FC236}">
                <a16:creationId xmlns:a16="http://schemas.microsoft.com/office/drawing/2014/main" id="{C65CA508-E151-47CF-A3B8-A42B9D4C056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3191" y="331789"/>
            <a:ext cx="860688" cy="825500"/>
          </a:xfrm>
          <a:prstGeom prst="rect">
            <a:avLst/>
          </a:prstGeom>
        </p:spPr>
      </p:pic>
      <p:grpSp>
        <p:nvGrpSpPr>
          <p:cNvPr id="61" name="Group 4">
            <a:extLst>
              <a:ext uri="{FF2B5EF4-FFF2-40B4-BE49-F238E27FC236}">
                <a16:creationId xmlns:a16="http://schemas.microsoft.com/office/drawing/2014/main" id="{91D9BCAA-25E9-452A-9715-F5B7B99FC6D5}"/>
              </a:ext>
            </a:extLst>
          </p:cNvPr>
          <p:cNvGrpSpPr>
            <a:grpSpLocks noChangeAspect="1"/>
          </p:cNvGrpSpPr>
          <p:nvPr userDrawn="1"/>
        </p:nvGrpSpPr>
        <p:grpSpPr bwMode="auto">
          <a:xfrm>
            <a:off x="9579368" y="6186595"/>
            <a:ext cx="2296965" cy="456731"/>
            <a:chOff x="5816" y="3913"/>
            <a:chExt cx="1378" cy="274"/>
          </a:xfrm>
        </p:grpSpPr>
        <p:sp>
          <p:nvSpPr>
            <p:cNvPr id="62" name="AutoShape 3">
              <a:extLst>
                <a:ext uri="{FF2B5EF4-FFF2-40B4-BE49-F238E27FC236}">
                  <a16:creationId xmlns:a16="http://schemas.microsoft.com/office/drawing/2014/main" id="{F8EFC0AA-BC28-4F19-BADB-B9AD06FE0C32}"/>
                </a:ext>
              </a:extLst>
            </p:cNvPr>
            <p:cNvSpPr>
              <a:spLocks noChangeAspect="1" noChangeArrowheads="1" noTextEdit="1"/>
            </p:cNvSpPr>
            <p:nvPr userDrawn="1"/>
          </p:nvSpPr>
          <p:spPr bwMode="auto">
            <a:xfrm>
              <a:off x="5816" y="3913"/>
              <a:ext cx="137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5">
              <a:extLst>
                <a:ext uri="{FF2B5EF4-FFF2-40B4-BE49-F238E27FC236}">
                  <a16:creationId xmlns:a16="http://schemas.microsoft.com/office/drawing/2014/main" id="{4B4E739B-5976-411D-A678-1D71E0E0229D}"/>
                </a:ext>
              </a:extLst>
            </p:cNvPr>
            <p:cNvSpPr>
              <a:spLocks/>
            </p:cNvSpPr>
            <p:nvPr userDrawn="1"/>
          </p:nvSpPr>
          <p:spPr bwMode="auto">
            <a:xfrm>
              <a:off x="6918" y="4030"/>
              <a:ext cx="84" cy="151"/>
            </a:xfrm>
            <a:custGeom>
              <a:avLst/>
              <a:gdLst>
                <a:gd name="T0" fmla="*/ 95 w 251"/>
                <a:gd name="T1" fmla="*/ 0 h 452"/>
                <a:gd name="T2" fmla="*/ 95 w 251"/>
                <a:gd name="T3" fmla="*/ 0 h 452"/>
                <a:gd name="T4" fmla="*/ 101 w 251"/>
                <a:gd name="T5" fmla="*/ 13 h 452"/>
                <a:gd name="T6" fmla="*/ 108 w 251"/>
                <a:gd name="T7" fmla="*/ 27 h 452"/>
                <a:gd name="T8" fmla="*/ 117 w 251"/>
                <a:gd name="T9" fmla="*/ 46 h 452"/>
                <a:gd name="T10" fmla="*/ 125 w 251"/>
                <a:gd name="T11" fmla="*/ 69 h 452"/>
                <a:gd name="T12" fmla="*/ 133 w 251"/>
                <a:gd name="T13" fmla="*/ 96 h 452"/>
                <a:gd name="T14" fmla="*/ 139 w 251"/>
                <a:gd name="T15" fmla="*/ 126 h 452"/>
                <a:gd name="T16" fmla="*/ 142 w 251"/>
                <a:gd name="T17" fmla="*/ 143 h 452"/>
                <a:gd name="T18" fmla="*/ 144 w 251"/>
                <a:gd name="T19" fmla="*/ 160 h 452"/>
                <a:gd name="T20" fmla="*/ 145 w 251"/>
                <a:gd name="T21" fmla="*/ 177 h 452"/>
                <a:gd name="T22" fmla="*/ 145 w 251"/>
                <a:gd name="T23" fmla="*/ 195 h 452"/>
                <a:gd name="T24" fmla="*/ 145 w 251"/>
                <a:gd name="T25" fmla="*/ 213 h 452"/>
                <a:gd name="T26" fmla="*/ 143 w 251"/>
                <a:gd name="T27" fmla="*/ 231 h 452"/>
                <a:gd name="T28" fmla="*/ 140 w 251"/>
                <a:gd name="T29" fmla="*/ 250 h 452"/>
                <a:gd name="T30" fmla="*/ 136 w 251"/>
                <a:gd name="T31" fmla="*/ 269 h 452"/>
                <a:gd name="T32" fmla="*/ 131 w 251"/>
                <a:gd name="T33" fmla="*/ 288 h 452"/>
                <a:gd name="T34" fmla="*/ 124 w 251"/>
                <a:gd name="T35" fmla="*/ 307 h 452"/>
                <a:gd name="T36" fmla="*/ 114 w 251"/>
                <a:gd name="T37" fmla="*/ 326 h 452"/>
                <a:gd name="T38" fmla="*/ 103 w 251"/>
                <a:gd name="T39" fmla="*/ 344 h 452"/>
                <a:gd name="T40" fmla="*/ 92 w 251"/>
                <a:gd name="T41" fmla="*/ 363 h 452"/>
                <a:gd name="T42" fmla="*/ 77 w 251"/>
                <a:gd name="T43" fmla="*/ 382 h 452"/>
                <a:gd name="T44" fmla="*/ 62 w 251"/>
                <a:gd name="T45" fmla="*/ 400 h 452"/>
                <a:gd name="T46" fmla="*/ 43 w 251"/>
                <a:gd name="T47" fmla="*/ 418 h 452"/>
                <a:gd name="T48" fmla="*/ 22 w 251"/>
                <a:gd name="T49" fmla="*/ 435 h 452"/>
                <a:gd name="T50" fmla="*/ 0 w 251"/>
                <a:gd name="T51" fmla="*/ 452 h 452"/>
                <a:gd name="T52" fmla="*/ 0 w 251"/>
                <a:gd name="T53" fmla="*/ 452 h 452"/>
                <a:gd name="T54" fmla="*/ 16 w 251"/>
                <a:gd name="T55" fmla="*/ 452 h 452"/>
                <a:gd name="T56" fmla="*/ 39 w 251"/>
                <a:gd name="T57" fmla="*/ 448 h 452"/>
                <a:gd name="T58" fmla="*/ 65 w 251"/>
                <a:gd name="T59" fmla="*/ 442 h 452"/>
                <a:gd name="T60" fmla="*/ 95 w 251"/>
                <a:gd name="T61" fmla="*/ 435 h 452"/>
                <a:gd name="T62" fmla="*/ 112 w 251"/>
                <a:gd name="T63" fmla="*/ 429 h 452"/>
                <a:gd name="T64" fmla="*/ 127 w 251"/>
                <a:gd name="T65" fmla="*/ 423 h 452"/>
                <a:gd name="T66" fmla="*/ 143 w 251"/>
                <a:gd name="T67" fmla="*/ 416 h 452"/>
                <a:gd name="T68" fmla="*/ 158 w 251"/>
                <a:gd name="T69" fmla="*/ 409 h 452"/>
                <a:gd name="T70" fmla="*/ 173 w 251"/>
                <a:gd name="T71" fmla="*/ 400 h 452"/>
                <a:gd name="T72" fmla="*/ 187 w 251"/>
                <a:gd name="T73" fmla="*/ 391 h 452"/>
                <a:gd name="T74" fmla="*/ 200 w 251"/>
                <a:gd name="T75" fmla="*/ 380 h 452"/>
                <a:gd name="T76" fmla="*/ 212 w 251"/>
                <a:gd name="T77" fmla="*/ 368 h 452"/>
                <a:gd name="T78" fmla="*/ 224 w 251"/>
                <a:gd name="T79" fmla="*/ 355 h 452"/>
                <a:gd name="T80" fmla="*/ 232 w 251"/>
                <a:gd name="T81" fmla="*/ 342 h 452"/>
                <a:gd name="T82" fmla="*/ 240 w 251"/>
                <a:gd name="T83" fmla="*/ 326 h 452"/>
                <a:gd name="T84" fmla="*/ 246 w 251"/>
                <a:gd name="T85" fmla="*/ 309 h 452"/>
                <a:gd name="T86" fmla="*/ 250 w 251"/>
                <a:gd name="T87" fmla="*/ 292 h 452"/>
                <a:gd name="T88" fmla="*/ 251 w 251"/>
                <a:gd name="T89" fmla="*/ 272 h 452"/>
                <a:gd name="T90" fmla="*/ 250 w 251"/>
                <a:gd name="T91" fmla="*/ 252 h 452"/>
                <a:gd name="T92" fmla="*/ 246 w 251"/>
                <a:gd name="T93" fmla="*/ 231 h 452"/>
                <a:gd name="T94" fmla="*/ 239 w 251"/>
                <a:gd name="T95" fmla="*/ 208 h 452"/>
                <a:gd name="T96" fmla="*/ 230 w 251"/>
                <a:gd name="T97" fmla="*/ 183 h 452"/>
                <a:gd name="T98" fmla="*/ 217 w 251"/>
                <a:gd name="T99" fmla="*/ 156 h 452"/>
                <a:gd name="T100" fmla="*/ 200 w 251"/>
                <a:gd name="T101" fmla="*/ 129 h 452"/>
                <a:gd name="T102" fmla="*/ 180 w 251"/>
                <a:gd name="T103" fmla="*/ 99 h 452"/>
                <a:gd name="T104" fmla="*/ 156 w 251"/>
                <a:gd name="T105" fmla="*/ 68 h 452"/>
                <a:gd name="T106" fmla="*/ 127 w 251"/>
                <a:gd name="T107" fmla="*/ 34 h 452"/>
                <a:gd name="T108" fmla="*/ 95 w 251"/>
                <a:gd name="T109" fmla="*/ 0 h 452"/>
                <a:gd name="T110" fmla="*/ 95 w 251"/>
                <a:gd name="T11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 h="452">
                  <a:moveTo>
                    <a:pt x="95" y="0"/>
                  </a:moveTo>
                  <a:lnTo>
                    <a:pt x="95" y="0"/>
                  </a:lnTo>
                  <a:lnTo>
                    <a:pt x="101" y="13"/>
                  </a:lnTo>
                  <a:lnTo>
                    <a:pt x="108" y="27"/>
                  </a:lnTo>
                  <a:lnTo>
                    <a:pt x="117" y="46"/>
                  </a:lnTo>
                  <a:lnTo>
                    <a:pt x="125" y="69"/>
                  </a:lnTo>
                  <a:lnTo>
                    <a:pt x="133" y="96"/>
                  </a:lnTo>
                  <a:lnTo>
                    <a:pt x="139" y="126"/>
                  </a:lnTo>
                  <a:lnTo>
                    <a:pt x="142" y="143"/>
                  </a:lnTo>
                  <a:lnTo>
                    <a:pt x="144" y="160"/>
                  </a:lnTo>
                  <a:lnTo>
                    <a:pt x="145" y="177"/>
                  </a:lnTo>
                  <a:lnTo>
                    <a:pt x="145" y="195"/>
                  </a:lnTo>
                  <a:lnTo>
                    <a:pt x="145" y="213"/>
                  </a:lnTo>
                  <a:lnTo>
                    <a:pt x="143" y="231"/>
                  </a:lnTo>
                  <a:lnTo>
                    <a:pt x="140" y="250"/>
                  </a:lnTo>
                  <a:lnTo>
                    <a:pt x="136" y="269"/>
                  </a:lnTo>
                  <a:lnTo>
                    <a:pt x="131" y="288"/>
                  </a:lnTo>
                  <a:lnTo>
                    <a:pt x="124" y="307"/>
                  </a:lnTo>
                  <a:lnTo>
                    <a:pt x="114" y="326"/>
                  </a:lnTo>
                  <a:lnTo>
                    <a:pt x="103" y="344"/>
                  </a:lnTo>
                  <a:lnTo>
                    <a:pt x="92" y="363"/>
                  </a:lnTo>
                  <a:lnTo>
                    <a:pt x="77" y="382"/>
                  </a:lnTo>
                  <a:lnTo>
                    <a:pt x="62" y="400"/>
                  </a:lnTo>
                  <a:lnTo>
                    <a:pt x="43" y="418"/>
                  </a:lnTo>
                  <a:lnTo>
                    <a:pt x="22" y="435"/>
                  </a:lnTo>
                  <a:lnTo>
                    <a:pt x="0" y="452"/>
                  </a:lnTo>
                  <a:lnTo>
                    <a:pt x="0" y="452"/>
                  </a:lnTo>
                  <a:lnTo>
                    <a:pt x="16" y="452"/>
                  </a:lnTo>
                  <a:lnTo>
                    <a:pt x="39" y="448"/>
                  </a:lnTo>
                  <a:lnTo>
                    <a:pt x="65" y="442"/>
                  </a:lnTo>
                  <a:lnTo>
                    <a:pt x="95" y="435"/>
                  </a:lnTo>
                  <a:lnTo>
                    <a:pt x="112" y="429"/>
                  </a:lnTo>
                  <a:lnTo>
                    <a:pt x="127" y="423"/>
                  </a:lnTo>
                  <a:lnTo>
                    <a:pt x="143" y="416"/>
                  </a:lnTo>
                  <a:lnTo>
                    <a:pt x="158" y="409"/>
                  </a:lnTo>
                  <a:lnTo>
                    <a:pt x="173" y="400"/>
                  </a:lnTo>
                  <a:lnTo>
                    <a:pt x="187" y="391"/>
                  </a:lnTo>
                  <a:lnTo>
                    <a:pt x="200" y="380"/>
                  </a:lnTo>
                  <a:lnTo>
                    <a:pt x="212" y="368"/>
                  </a:lnTo>
                  <a:lnTo>
                    <a:pt x="224" y="355"/>
                  </a:lnTo>
                  <a:lnTo>
                    <a:pt x="232" y="342"/>
                  </a:lnTo>
                  <a:lnTo>
                    <a:pt x="240" y="326"/>
                  </a:lnTo>
                  <a:lnTo>
                    <a:pt x="246" y="309"/>
                  </a:lnTo>
                  <a:lnTo>
                    <a:pt x="250" y="292"/>
                  </a:lnTo>
                  <a:lnTo>
                    <a:pt x="251" y="272"/>
                  </a:lnTo>
                  <a:lnTo>
                    <a:pt x="250" y="252"/>
                  </a:lnTo>
                  <a:lnTo>
                    <a:pt x="246" y="231"/>
                  </a:lnTo>
                  <a:lnTo>
                    <a:pt x="239" y="208"/>
                  </a:lnTo>
                  <a:lnTo>
                    <a:pt x="230" y="183"/>
                  </a:lnTo>
                  <a:lnTo>
                    <a:pt x="217" y="156"/>
                  </a:lnTo>
                  <a:lnTo>
                    <a:pt x="200" y="129"/>
                  </a:lnTo>
                  <a:lnTo>
                    <a:pt x="180" y="99"/>
                  </a:lnTo>
                  <a:lnTo>
                    <a:pt x="156" y="68"/>
                  </a:lnTo>
                  <a:lnTo>
                    <a:pt x="127" y="34"/>
                  </a:lnTo>
                  <a:lnTo>
                    <a:pt x="95" y="0"/>
                  </a:lnTo>
                  <a:lnTo>
                    <a:pt x="95" y="0"/>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6">
              <a:extLst>
                <a:ext uri="{FF2B5EF4-FFF2-40B4-BE49-F238E27FC236}">
                  <a16:creationId xmlns:a16="http://schemas.microsoft.com/office/drawing/2014/main" id="{34416E9E-5EA1-4A4D-8655-141DE9BD7E41}"/>
                </a:ext>
              </a:extLst>
            </p:cNvPr>
            <p:cNvSpPr>
              <a:spLocks/>
            </p:cNvSpPr>
            <p:nvPr userDrawn="1"/>
          </p:nvSpPr>
          <p:spPr bwMode="auto">
            <a:xfrm>
              <a:off x="6997" y="3974"/>
              <a:ext cx="96" cy="190"/>
            </a:xfrm>
            <a:custGeom>
              <a:avLst/>
              <a:gdLst>
                <a:gd name="T0" fmla="*/ 51 w 287"/>
                <a:gd name="T1" fmla="*/ 0 h 571"/>
                <a:gd name="T2" fmla="*/ 71 w 287"/>
                <a:gd name="T3" fmla="*/ 30 h 571"/>
                <a:gd name="T4" fmla="*/ 98 w 287"/>
                <a:gd name="T5" fmla="*/ 80 h 571"/>
                <a:gd name="T6" fmla="*/ 119 w 287"/>
                <a:gd name="T7" fmla="*/ 130 h 571"/>
                <a:gd name="T8" fmla="*/ 131 w 287"/>
                <a:gd name="T9" fmla="*/ 167 h 571"/>
                <a:gd name="T10" fmla="*/ 139 w 287"/>
                <a:gd name="T11" fmla="*/ 209 h 571"/>
                <a:gd name="T12" fmla="*/ 144 w 287"/>
                <a:gd name="T13" fmla="*/ 254 h 571"/>
                <a:gd name="T14" fmla="*/ 144 w 287"/>
                <a:gd name="T15" fmla="*/ 300 h 571"/>
                <a:gd name="T16" fmla="*/ 138 w 287"/>
                <a:gd name="T17" fmla="*/ 348 h 571"/>
                <a:gd name="T18" fmla="*/ 124 w 287"/>
                <a:gd name="T19" fmla="*/ 397 h 571"/>
                <a:gd name="T20" fmla="*/ 101 w 287"/>
                <a:gd name="T21" fmla="*/ 446 h 571"/>
                <a:gd name="T22" fmla="*/ 69 w 287"/>
                <a:gd name="T23" fmla="*/ 496 h 571"/>
                <a:gd name="T24" fmla="*/ 25 w 287"/>
                <a:gd name="T25" fmla="*/ 545 h 571"/>
                <a:gd name="T26" fmla="*/ 0 w 287"/>
                <a:gd name="T27" fmla="*/ 571 h 571"/>
                <a:gd name="T28" fmla="*/ 48 w 287"/>
                <a:gd name="T29" fmla="*/ 559 h 571"/>
                <a:gd name="T30" fmla="*/ 98 w 287"/>
                <a:gd name="T31" fmla="*/ 541 h 571"/>
                <a:gd name="T32" fmla="*/ 135 w 287"/>
                <a:gd name="T33" fmla="*/ 525 h 571"/>
                <a:gd name="T34" fmla="*/ 172 w 287"/>
                <a:gd name="T35" fmla="*/ 505 h 571"/>
                <a:gd name="T36" fmla="*/ 207 w 287"/>
                <a:gd name="T37" fmla="*/ 480 h 571"/>
                <a:gd name="T38" fmla="*/ 238 w 287"/>
                <a:gd name="T39" fmla="*/ 450 h 571"/>
                <a:gd name="T40" fmla="*/ 263 w 287"/>
                <a:gd name="T41" fmla="*/ 416 h 571"/>
                <a:gd name="T42" fmla="*/ 280 w 287"/>
                <a:gd name="T43" fmla="*/ 378 h 571"/>
                <a:gd name="T44" fmla="*/ 285 w 287"/>
                <a:gd name="T45" fmla="*/ 358 h 571"/>
                <a:gd name="T46" fmla="*/ 287 w 287"/>
                <a:gd name="T47" fmla="*/ 335 h 571"/>
                <a:gd name="T48" fmla="*/ 286 w 287"/>
                <a:gd name="T49" fmla="*/ 311 h 571"/>
                <a:gd name="T50" fmla="*/ 281 w 287"/>
                <a:gd name="T51" fmla="*/ 286 h 571"/>
                <a:gd name="T52" fmla="*/ 273 w 287"/>
                <a:gd name="T53" fmla="*/ 260 h 571"/>
                <a:gd name="T54" fmla="*/ 262 w 287"/>
                <a:gd name="T55" fmla="*/ 232 h 571"/>
                <a:gd name="T56" fmla="*/ 245 w 287"/>
                <a:gd name="T57" fmla="*/ 203 h 571"/>
                <a:gd name="T58" fmla="*/ 225 w 287"/>
                <a:gd name="T59" fmla="*/ 173 h 571"/>
                <a:gd name="T60" fmla="*/ 201 w 287"/>
                <a:gd name="T61" fmla="*/ 141 h 571"/>
                <a:gd name="T62" fmla="*/ 137 w 287"/>
                <a:gd name="T63" fmla="*/ 74 h 571"/>
                <a:gd name="T64" fmla="*/ 51 w 287"/>
                <a:gd name="T65"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571">
                  <a:moveTo>
                    <a:pt x="51" y="0"/>
                  </a:moveTo>
                  <a:lnTo>
                    <a:pt x="51" y="0"/>
                  </a:lnTo>
                  <a:lnTo>
                    <a:pt x="61" y="14"/>
                  </a:lnTo>
                  <a:lnTo>
                    <a:pt x="71" y="30"/>
                  </a:lnTo>
                  <a:lnTo>
                    <a:pt x="85" y="53"/>
                  </a:lnTo>
                  <a:lnTo>
                    <a:pt x="98" y="80"/>
                  </a:lnTo>
                  <a:lnTo>
                    <a:pt x="112" y="112"/>
                  </a:lnTo>
                  <a:lnTo>
                    <a:pt x="119" y="130"/>
                  </a:lnTo>
                  <a:lnTo>
                    <a:pt x="125" y="148"/>
                  </a:lnTo>
                  <a:lnTo>
                    <a:pt x="131" y="167"/>
                  </a:lnTo>
                  <a:lnTo>
                    <a:pt x="136" y="188"/>
                  </a:lnTo>
                  <a:lnTo>
                    <a:pt x="139" y="209"/>
                  </a:lnTo>
                  <a:lnTo>
                    <a:pt x="143" y="231"/>
                  </a:lnTo>
                  <a:lnTo>
                    <a:pt x="144" y="254"/>
                  </a:lnTo>
                  <a:lnTo>
                    <a:pt x="145" y="276"/>
                  </a:lnTo>
                  <a:lnTo>
                    <a:pt x="144" y="300"/>
                  </a:lnTo>
                  <a:lnTo>
                    <a:pt x="142" y="323"/>
                  </a:lnTo>
                  <a:lnTo>
                    <a:pt x="138" y="348"/>
                  </a:lnTo>
                  <a:lnTo>
                    <a:pt x="132" y="372"/>
                  </a:lnTo>
                  <a:lnTo>
                    <a:pt x="124" y="397"/>
                  </a:lnTo>
                  <a:lnTo>
                    <a:pt x="113" y="422"/>
                  </a:lnTo>
                  <a:lnTo>
                    <a:pt x="101" y="446"/>
                  </a:lnTo>
                  <a:lnTo>
                    <a:pt x="86" y="471"/>
                  </a:lnTo>
                  <a:lnTo>
                    <a:pt x="69" y="496"/>
                  </a:lnTo>
                  <a:lnTo>
                    <a:pt x="49" y="522"/>
                  </a:lnTo>
                  <a:lnTo>
                    <a:pt x="25" y="545"/>
                  </a:lnTo>
                  <a:lnTo>
                    <a:pt x="0" y="571"/>
                  </a:lnTo>
                  <a:lnTo>
                    <a:pt x="0" y="571"/>
                  </a:lnTo>
                  <a:lnTo>
                    <a:pt x="20" y="566"/>
                  </a:lnTo>
                  <a:lnTo>
                    <a:pt x="48" y="559"/>
                  </a:lnTo>
                  <a:lnTo>
                    <a:pt x="81" y="548"/>
                  </a:lnTo>
                  <a:lnTo>
                    <a:pt x="98" y="541"/>
                  </a:lnTo>
                  <a:lnTo>
                    <a:pt x="117" y="534"/>
                  </a:lnTo>
                  <a:lnTo>
                    <a:pt x="135" y="525"/>
                  </a:lnTo>
                  <a:lnTo>
                    <a:pt x="154" y="516"/>
                  </a:lnTo>
                  <a:lnTo>
                    <a:pt x="172" y="505"/>
                  </a:lnTo>
                  <a:lnTo>
                    <a:pt x="189" y="493"/>
                  </a:lnTo>
                  <a:lnTo>
                    <a:pt x="207" y="480"/>
                  </a:lnTo>
                  <a:lnTo>
                    <a:pt x="223" y="465"/>
                  </a:lnTo>
                  <a:lnTo>
                    <a:pt x="238" y="450"/>
                  </a:lnTo>
                  <a:lnTo>
                    <a:pt x="251" y="434"/>
                  </a:lnTo>
                  <a:lnTo>
                    <a:pt x="263" y="416"/>
                  </a:lnTo>
                  <a:lnTo>
                    <a:pt x="273" y="398"/>
                  </a:lnTo>
                  <a:lnTo>
                    <a:pt x="280" y="378"/>
                  </a:lnTo>
                  <a:lnTo>
                    <a:pt x="282" y="367"/>
                  </a:lnTo>
                  <a:lnTo>
                    <a:pt x="285" y="358"/>
                  </a:lnTo>
                  <a:lnTo>
                    <a:pt x="286" y="346"/>
                  </a:lnTo>
                  <a:lnTo>
                    <a:pt x="287" y="335"/>
                  </a:lnTo>
                  <a:lnTo>
                    <a:pt x="287" y="323"/>
                  </a:lnTo>
                  <a:lnTo>
                    <a:pt x="286" y="311"/>
                  </a:lnTo>
                  <a:lnTo>
                    <a:pt x="284" y="299"/>
                  </a:lnTo>
                  <a:lnTo>
                    <a:pt x="281" y="286"/>
                  </a:lnTo>
                  <a:lnTo>
                    <a:pt x="278" y="274"/>
                  </a:lnTo>
                  <a:lnTo>
                    <a:pt x="273" y="260"/>
                  </a:lnTo>
                  <a:lnTo>
                    <a:pt x="268" y="246"/>
                  </a:lnTo>
                  <a:lnTo>
                    <a:pt x="262" y="232"/>
                  </a:lnTo>
                  <a:lnTo>
                    <a:pt x="254" y="218"/>
                  </a:lnTo>
                  <a:lnTo>
                    <a:pt x="245" y="203"/>
                  </a:lnTo>
                  <a:lnTo>
                    <a:pt x="236" y="189"/>
                  </a:lnTo>
                  <a:lnTo>
                    <a:pt x="225" y="173"/>
                  </a:lnTo>
                  <a:lnTo>
                    <a:pt x="213" y="158"/>
                  </a:lnTo>
                  <a:lnTo>
                    <a:pt x="201" y="141"/>
                  </a:lnTo>
                  <a:lnTo>
                    <a:pt x="172" y="109"/>
                  </a:lnTo>
                  <a:lnTo>
                    <a:pt x="137" y="74"/>
                  </a:lnTo>
                  <a:lnTo>
                    <a:pt x="96" y="37"/>
                  </a:lnTo>
                  <a:lnTo>
                    <a:pt x="51" y="0"/>
                  </a:lnTo>
                  <a:lnTo>
                    <a:pt x="51" y="0"/>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7">
              <a:extLst>
                <a:ext uri="{FF2B5EF4-FFF2-40B4-BE49-F238E27FC236}">
                  <a16:creationId xmlns:a16="http://schemas.microsoft.com/office/drawing/2014/main" id="{17C069DE-1B3C-407D-A999-90B4EB89E1E2}"/>
                </a:ext>
              </a:extLst>
            </p:cNvPr>
            <p:cNvSpPr>
              <a:spLocks/>
            </p:cNvSpPr>
            <p:nvPr userDrawn="1"/>
          </p:nvSpPr>
          <p:spPr bwMode="auto">
            <a:xfrm>
              <a:off x="7068" y="3913"/>
              <a:ext cx="126" cy="251"/>
            </a:xfrm>
            <a:custGeom>
              <a:avLst/>
              <a:gdLst>
                <a:gd name="T0" fmla="*/ 67 w 379"/>
                <a:gd name="T1" fmla="*/ 0 h 753"/>
                <a:gd name="T2" fmla="*/ 94 w 379"/>
                <a:gd name="T3" fmla="*/ 41 h 753"/>
                <a:gd name="T4" fmla="*/ 130 w 379"/>
                <a:gd name="T5" fmla="*/ 106 h 753"/>
                <a:gd name="T6" fmla="*/ 148 w 379"/>
                <a:gd name="T7" fmla="*/ 148 h 753"/>
                <a:gd name="T8" fmla="*/ 166 w 379"/>
                <a:gd name="T9" fmla="*/ 196 h 753"/>
                <a:gd name="T10" fmla="*/ 179 w 379"/>
                <a:gd name="T11" fmla="*/ 249 h 753"/>
                <a:gd name="T12" fmla="*/ 188 w 379"/>
                <a:gd name="T13" fmla="*/ 305 h 753"/>
                <a:gd name="T14" fmla="*/ 192 w 379"/>
                <a:gd name="T15" fmla="*/ 365 h 753"/>
                <a:gd name="T16" fmla="*/ 187 w 379"/>
                <a:gd name="T17" fmla="*/ 427 h 753"/>
                <a:gd name="T18" fmla="*/ 174 w 379"/>
                <a:gd name="T19" fmla="*/ 492 h 753"/>
                <a:gd name="T20" fmla="*/ 150 w 379"/>
                <a:gd name="T21" fmla="*/ 558 h 753"/>
                <a:gd name="T22" fmla="*/ 124 w 379"/>
                <a:gd name="T23" fmla="*/ 607 h 753"/>
                <a:gd name="T24" fmla="*/ 103 w 379"/>
                <a:gd name="T25" fmla="*/ 639 h 753"/>
                <a:gd name="T26" fmla="*/ 79 w 379"/>
                <a:gd name="T27" fmla="*/ 672 h 753"/>
                <a:gd name="T28" fmla="*/ 50 w 379"/>
                <a:gd name="T29" fmla="*/ 705 h 753"/>
                <a:gd name="T30" fmla="*/ 17 w 379"/>
                <a:gd name="T31" fmla="*/ 737 h 753"/>
                <a:gd name="T32" fmla="*/ 0 w 379"/>
                <a:gd name="T33" fmla="*/ 753 h 753"/>
                <a:gd name="T34" fmla="*/ 63 w 379"/>
                <a:gd name="T35" fmla="*/ 738 h 753"/>
                <a:gd name="T36" fmla="*/ 106 w 379"/>
                <a:gd name="T37" fmla="*/ 724 h 753"/>
                <a:gd name="T38" fmla="*/ 154 w 379"/>
                <a:gd name="T39" fmla="*/ 705 h 753"/>
                <a:gd name="T40" fmla="*/ 203 w 379"/>
                <a:gd name="T41" fmla="*/ 681 h 753"/>
                <a:gd name="T42" fmla="*/ 251 w 379"/>
                <a:gd name="T43" fmla="*/ 651 h 753"/>
                <a:gd name="T44" fmla="*/ 296 w 379"/>
                <a:gd name="T45" fmla="*/ 615 h 753"/>
                <a:gd name="T46" fmla="*/ 333 w 379"/>
                <a:gd name="T47" fmla="*/ 573 h 753"/>
                <a:gd name="T48" fmla="*/ 348 w 379"/>
                <a:gd name="T49" fmla="*/ 550 h 753"/>
                <a:gd name="T50" fmla="*/ 360 w 379"/>
                <a:gd name="T51" fmla="*/ 526 h 753"/>
                <a:gd name="T52" fmla="*/ 369 w 379"/>
                <a:gd name="T53" fmla="*/ 500 h 753"/>
                <a:gd name="T54" fmla="*/ 377 w 379"/>
                <a:gd name="T55" fmla="*/ 471 h 753"/>
                <a:gd name="T56" fmla="*/ 379 w 379"/>
                <a:gd name="T57" fmla="*/ 443 h 753"/>
                <a:gd name="T58" fmla="*/ 378 w 379"/>
                <a:gd name="T59" fmla="*/ 412 h 753"/>
                <a:gd name="T60" fmla="*/ 372 w 379"/>
                <a:gd name="T61" fmla="*/ 378 h 753"/>
                <a:gd name="T62" fmla="*/ 361 w 379"/>
                <a:gd name="T63" fmla="*/ 343 h 753"/>
                <a:gd name="T64" fmla="*/ 346 w 379"/>
                <a:gd name="T65" fmla="*/ 308 h 753"/>
                <a:gd name="T66" fmla="*/ 324 w 379"/>
                <a:gd name="T67" fmla="*/ 269 h 753"/>
                <a:gd name="T68" fmla="*/ 298 w 379"/>
                <a:gd name="T69" fmla="*/ 230 h 753"/>
                <a:gd name="T70" fmla="*/ 266 w 379"/>
                <a:gd name="T71" fmla="*/ 188 h 753"/>
                <a:gd name="T72" fmla="*/ 226 w 379"/>
                <a:gd name="T73" fmla="*/ 144 h 753"/>
                <a:gd name="T74" fmla="*/ 180 w 379"/>
                <a:gd name="T75" fmla="*/ 98 h 753"/>
                <a:gd name="T76" fmla="*/ 128 w 379"/>
                <a:gd name="T77" fmla="*/ 50 h 753"/>
                <a:gd name="T78" fmla="*/ 67 w 379"/>
                <a:gd name="T79" fmla="*/ 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9" h="753">
                  <a:moveTo>
                    <a:pt x="67" y="0"/>
                  </a:moveTo>
                  <a:lnTo>
                    <a:pt x="67" y="0"/>
                  </a:lnTo>
                  <a:lnTo>
                    <a:pt x="80" y="19"/>
                  </a:lnTo>
                  <a:lnTo>
                    <a:pt x="94" y="41"/>
                  </a:lnTo>
                  <a:lnTo>
                    <a:pt x="111" y="71"/>
                  </a:lnTo>
                  <a:lnTo>
                    <a:pt x="130" y="106"/>
                  </a:lnTo>
                  <a:lnTo>
                    <a:pt x="139" y="127"/>
                  </a:lnTo>
                  <a:lnTo>
                    <a:pt x="148" y="148"/>
                  </a:lnTo>
                  <a:lnTo>
                    <a:pt x="157" y="172"/>
                  </a:lnTo>
                  <a:lnTo>
                    <a:pt x="166" y="196"/>
                  </a:lnTo>
                  <a:lnTo>
                    <a:pt x="173" y="223"/>
                  </a:lnTo>
                  <a:lnTo>
                    <a:pt x="179" y="249"/>
                  </a:lnTo>
                  <a:lnTo>
                    <a:pt x="185" y="276"/>
                  </a:lnTo>
                  <a:lnTo>
                    <a:pt x="188" y="305"/>
                  </a:lnTo>
                  <a:lnTo>
                    <a:pt x="191" y="335"/>
                  </a:lnTo>
                  <a:lnTo>
                    <a:pt x="192" y="365"/>
                  </a:lnTo>
                  <a:lnTo>
                    <a:pt x="191" y="396"/>
                  </a:lnTo>
                  <a:lnTo>
                    <a:pt x="187" y="427"/>
                  </a:lnTo>
                  <a:lnTo>
                    <a:pt x="182" y="459"/>
                  </a:lnTo>
                  <a:lnTo>
                    <a:pt x="174" y="492"/>
                  </a:lnTo>
                  <a:lnTo>
                    <a:pt x="163" y="524"/>
                  </a:lnTo>
                  <a:lnTo>
                    <a:pt x="150" y="558"/>
                  </a:lnTo>
                  <a:lnTo>
                    <a:pt x="134" y="590"/>
                  </a:lnTo>
                  <a:lnTo>
                    <a:pt x="124" y="607"/>
                  </a:lnTo>
                  <a:lnTo>
                    <a:pt x="114" y="623"/>
                  </a:lnTo>
                  <a:lnTo>
                    <a:pt x="103" y="639"/>
                  </a:lnTo>
                  <a:lnTo>
                    <a:pt x="91" y="656"/>
                  </a:lnTo>
                  <a:lnTo>
                    <a:pt x="79" y="672"/>
                  </a:lnTo>
                  <a:lnTo>
                    <a:pt x="64" y="688"/>
                  </a:lnTo>
                  <a:lnTo>
                    <a:pt x="50" y="705"/>
                  </a:lnTo>
                  <a:lnTo>
                    <a:pt x="33" y="721"/>
                  </a:lnTo>
                  <a:lnTo>
                    <a:pt x="17" y="737"/>
                  </a:lnTo>
                  <a:lnTo>
                    <a:pt x="0" y="753"/>
                  </a:lnTo>
                  <a:lnTo>
                    <a:pt x="0" y="753"/>
                  </a:lnTo>
                  <a:lnTo>
                    <a:pt x="26" y="748"/>
                  </a:lnTo>
                  <a:lnTo>
                    <a:pt x="63" y="738"/>
                  </a:lnTo>
                  <a:lnTo>
                    <a:pt x="83" y="732"/>
                  </a:lnTo>
                  <a:lnTo>
                    <a:pt x="106" y="724"/>
                  </a:lnTo>
                  <a:lnTo>
                    <a:pt x="130" y="716"/>
                  </a:lnTo>
                  <a:lnTo>
                    <a:pt x="154" y="705"/>
                  </a:lnTo>
                  <a:lnTo>
                    <a:pt x="179" y="693"/>
                  </a:lnTo>
                  <a:lnTo>
                    <a:pt x="203" y="681"/>
                  </a:lnTo>
                  <a:lnTo>
                    <a:pt x="228" y="666"/>
                  </a:lnTo>
                  <a:lnTo>
                    <a:pt x="251" y="651"/>
                  </a:lnTo>
                  <a:lnTo>
                    <a:pt x="274" y="633"/>
                  </a:lnTo>
                  <a:lnTo>
                    <a:pt x="296" y="615"/>
                  </a:lnTo>
                  <a:lnTo>
                    <a:pt x="315" y="595"/>
                  </a:lnTo>
                  <a:lnTo>
                    <a:pt x="333" y="573"/>
                  </a:lnTo>
                  <a:lnTo>
                    <a:pt x="341" y="562"/>
                  </a:lnTo>
                  <a:lnTo>
                    <a:pt x="348" y="550"/>
                  </a:lnTo>
                  <a:lnTo>
                    <a:pt x="354" y="538"/>
                  </a:lnTo>
                  <a:lnTo>
                    <a:pt x="360" y="526"/>
                  </a:lnTo>
                  <a:lnTo>
                    <a:pt x="366" y="513"/>
                  </a:lnTo>
                  <a:lnTo>
                    <a:pt x="369" y="500"/>
                  </a:lnTo>
                  <a:lnTo>
                    <a:pt x="373" y="486"/>
                  </a:lnTo>
                  <a:lnTo>
                    <a:pt x="377" y="471"/>
                  </a:lnTo>
                  <a:lnTo>
                    <a:pt x="378" y="457"/>
                  </a:lnTo>
                  <a:lnTo>
                    <a:pt x="379" y="443"/>
                  </a:lnTo>
                  <a:lnTo>
                    <a:pt x="379" y="427"/>
                  </a:lnTo>
                  <a:lnTo>
                    <a:pt x="378" y="412"/>
                  </a:lnTo>
                  <a:lnTo>
                    <a:pt x="375" y="395"/>
                  </a:lnTo>
                  <a:lnTo>
                    <a:pt x="372" y="378"/>
                  </a:lnTo>
                  <a:lnTo>
                    <a:pt x="367" y="361"/>
                  </a:lnTo>
                  <a:lnTo>
                    <a:pt x="361" y="343"/>
                  </a:lnTo>
                  <a:lnTo>
                    <a:pt x="354" y="325"/>
                  </a:lnTo>
                  <a:lnTo>
                    <a:pt x="346" y="308"/>
                  </a:lnTo>
                  <a:lnTo>
                    <a:pt x="336" y="288"/>
                  </a:lnTo>
                  <a:lnTo>
                    <a:pt x="324" y="269"/>
                  </a:lnTo>
                  <a:lnTo>
                    <a:pt x="312" y="249"/>
                  </a:lnTo>
                  <a:lnTo>
                    <a:pt x="298" y="230"/>
                  </a:lnTo>
                  <a:lnTo>
                    <a:pt x="282" y="208"/>
                  </a:lnTo>
                  <a:lnTo>
                    <a:pt x="266" y="188"/>
                  </a:lnTo>
                  <a:lnTo>
                    <a:pt x="247" y="165"/>
                  </a:lnTo>
                  <a:lnTo>
                    <a:pt x="226" y="144"/>
                  </a:lnTo>
                  <a:lnTo>
                    <a:pt x="204" y="121"/>
                  </a:lnTo>
                  <a:lnTo>
                    <a:pt x="180" y="98"/>
                  </a:lnTo>
                  <a:lnTo>
                    <a:pt x="155" y="74"/>
                  </a:lnTo>
                  <a:lnTo>
                    <a:pt x="128" y="50"/>
                  </a:lnTo>
                  <a:lnTo>
                    <a:pt x="98" y="25"/>
                  </a:lnTo>
                  <a:lnTo>
                    <a:pt x="67" y="0"/>
                  </a:lnTo>
                  <a:lnTo>
                    <a:pt x="67" y="0"/>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8">
              <a:extLst>
                <a:ext uri="{FF2B5EF4-FFF2-40B4-BE49-F238E27FC236}">
                  <a16:creationId xmlns:a16="http://schemas.microsoft.com/office/drawing/2014/main" id="{65F3B0FF-4B9B-4591-B531-77C0AE1B7168}"/>
                </a:ext>
              </a:extLst>
            </p:cNvPr>
            <p:cNvSpPr>
              <a:spLocks/>
            </p:cNvSpPr>
            <p:nvPr userDrawn="1"/>
          </p:nvSpPr>
          <p:spPr bwMode="auto">
            <a:xfrm>
              <a:off x="5816" y="4135"/>
              <a:ext cx="35" cy="40"/>
            </a:xfrm>
            <a:custGeom>
              <a:avLst/>
              <a:gdLst>
                <a:gd name="T0" fmla="*/ 101 w 106"/>
                <a:gd name="T1" fmla="*/ 21 h 121"/>
                <a:gd name="T2" fmla="*/ 101 w 106"/>
                <a:gd name="T3" fmla="*/ 21 h 121"/>
                <a:gd name="T4" fmla="*/ 95 w 106"/>
                <a:gd name="T5" fmla="*/ 18 h 121"/>
                <a:gd name="T6" fmla="*/ 88 w 106"/>
                <a:gd name="T7" fmla="*/ 17 h 121"/>
                <a:gd name="T8" fmla="*/ 80 w 106"/>
                <a:gd name="T9" fmla="*/ 15 h 121"/>
                <a:gd name="T10" fmla="*/ 70 w 106"/>
                <a:gd name="T11" fmla="*/ 15 h 121"/>
                <a:gd name="T12" fmla="*/ 70 w 106"/>
                <a:gd name="T13" fmla="*/ 15 h 121"/>
                <a:gd name="T14" fmla="*/ 58 w 106"/>
                <a:gd name="T15" fmla="*/ 16 h 121"/>
                <a:gd name="T16" fmla="*/ 48 w 106"/>
                <a:gd name="T17" fmla="*/ 19 h 121"/>
                <a:gd name="T18" fmla="*/ 38 w 106"/>
                <a:gd name="T19" fmla="*/ 24 h 121"/>
                <a:gd name="T20" fmla="*/ 31 w 106"/>
                <a:gd name="T21" fmla="*/ 31 h 121"/>
                <a:gd name="T22" fmla="*/ 25 w 106"/>
                <a:gd name="T23" fmla="*/ 40 h 121"/>
                <a:gd name="T24" fmla="*/ 21 w 106"/>
                <a:gd name="T25" fmla="*/ 48 h 121"/>
                <a:gd name="T26" fmla="*/ 19 w 106"/>
                <a:gd name="T27" fmla="*/ 58 h 121"/>
                <a:gd name="T28" fmla="*/ 18 w 106"/>
                <a:gd name="T29" fmla="*/ 68 h 121"/>
                <a:gd name="T30" fmla="*/ 18 w 106"/>
                <a:gd name="T31" fmla="*/ 68 h 121"/>
                <a:gd name="T32" fmla="*/ 19 w 106"/>
                <a:gd name="T33" fmla="*/ 78 h 121"/>
                <a:gd name="T34" fmla="*/ 21 w 106"/>
                <a:gd name="T35" fmla="*/ 85 h 121"/>
                <a:gd name="T36" fmla="*/ 25 w 106"/>
                <a:gd name="T37" fmla="*/ 92 h 121"/>
                <a:gd name="T38" fmla="*/ 30 w 106"/>
                <a:gd name="T39" fmla="*/ 97 h 121"/>
                <a:gd name="T40" fmla="*/ 35 w 106"/>
                <a:gd name="T41" fmla="*/ 101 h 121"/>
                <a:gd name="T42" fmla="*/ 42 w 106"/>
                <a:gd name="T43" fmla="*/ 104 h 121"/>
                <a:gd name="T44" fmla="*/ 50 w 106"/>
                <a:gd name="T45" fmla="*/ 106 h 121"/>
                <a:gd name="T46" fmla="*/ 57 w 106"/>
                <a:gd name="T47" fmla="*/ 107 h 121"/>
                <a:gd name="T48" fmla="*/ 57 w 106"/>
                <a:gd name="T49" fmla="*/ 107 h 121"/>
                <a:gd name="T50" fmla="*/ 64 w 106"/>
                <a:gd name="T51" fmla="*/ 107 h 121"/>
                <a:gd name="T52" fmla="*/ 72 w 106"/>
                <a:gd name="T53" fmla="*/ 106 h 121"/>
                <a:gd name="T54" fmla="*/ 80 w 106"/>
                <a:gd name="T55" fmla="*/ 68 h 121"/>
                <a:gd name="T56" fmla="*/ 55 w 106"/>
                <a:gd name="T57" fmla="*/ 68 h 121"/>
                <a:gd name="T58" fmla="*/ 58 w 106"/>
                <a:gd name="T59" fmla="*/ 55 h 121"/>
                <a:gd name="T60" fmla="*/ 99 w 106"/>
                <a:gd name="T61" fmla="*/ 55 h 121"/>
                <a:gd name="T62" fmla="*/ 86 w 106"/>
                <a:gd name="T63" fmla="*/ 118 h 121"/>
                <a:gd name="T64" fmla="*/ 86 w 106"/>
                <a:gd name="T65" fmla="*/ 118 h 121"/>
                <a:gd name="T66" fmla="*/ 73 w 106"/>
                <a:gd name="T67" fmla="*/ 120 h 121"/>
                <a:gd name="T68" fmla="*/ 55 w 106"/>
                <a:gd name="T69" fmla="*/ 121 h 121"/>
                <a:gd name="T70" fmla="*/ 55 w 106"/>
                <a:gd name="T71" fmla="*/ 121 h 121"/>
                <a:gd name="T72" fmla="*/ 44 w 106"/>
                <a:gd name="T73" fmla="*/ 121 h 121"/>
                <a:gd name="T74" fmla="*/ 33 w 106"/>
                <a:gd name="T75" fmla="*/ 119 h 121"/>
                <a:gd name="T76" fmla="*/ 24 w 106"/>
                <a:gd name="T77" fmla="*/ 114 h 121"/>
                <a:gd name="T78" fmla="*/ 15 w 106"/>
                <a:gd name="T79" fmla="*/ 108 h 121"/>
                <a:gd name="T80" fmla="*/ 10 w 106"/>
                <a:gd name="T81" fmla="*/ 101 h 121"/>
                <a:gd name="T82" fmla="*/ 5 w 106"/>
                <a:gd name="T83" fmla="*/ 91 h 121"/>
                <a:gd name="T84" fmla="*/ 1 w 106"/>
                <a:gd name="T85" fmla="*/ 80 h 121"/>
                <a:gd name="T86" fmla="*/ 0 w 106"/>
                <a:gd name="T87" fmla="*/ 67 h 121"/>
                <a:gd name="T88" fmla="*/ 0 w 106"/>
                <a:gd name="T89" fmla="*/ 67 h 121"/>
                <a:gd name="T90" fmla="*/ 1 w 106"/>
                <a:gd name="T91" fmla="*/ 56 h 121"/>
                <a:gd name="T92" fmla="*/ 4 w 106"/>
                <a:gd name="T93" fmla="*/ 45 h 121"/>
                <a:gd name="T94" fmla="*/ 10 w 106"/>
                <a:gd name="T95" fmla="*/ 34 h 121"/>
                <a:gd name="T96" fmla="*/ 17 w 106"/>
                <a:gd name="T97" fmla="*/ 23 h 121"/>
                <a:gd name="T98" fmla="*/ 20 w 106"/>
                <a:gd name="T99" fmla="*/ 18 h 121"/>
                <a:gd name="T100" fmla="*/ 26 w 106"/>
                <a:gd name="T101" fmla="*/ 13 h 121"/>
                <a:gd name="T102" fmla="*/ 32 w 106"/>
                <a:gd name="T103" fmla="*/ 10 h 121"/>
                <a:gd name="T104" fmla="*/ 38 w 106"/>
                <a:gd name="T105" fmla="*/ 6 h 121"/>
                <a:gd name="T106" fmla="*/ 45 w 106"/>
                <a:gd name="T107" fmla="*/ 4 h 121"/>
                <a:gd name="T108" fmla="*/ 52 w 106"/>
                <a:gd name="T109" fmla="*/ 1 h 121"/>
                <a:gd name="T110" fmla="*/ 61 w 106"/>
                <a:gd name="T111" fmla="*/ 0 h 121"/>
                <a:gd name="T112" fmla="*/ 70 w 106"/>
                <a:gd name="T113" fmla="*/ 0 h 121"/>
                <a:gd name="T114" fmla="*/ 70 w 106"/>
                <a:gd name="T115" fmla="*/ 0 h 121"/>
                <a:gd name="T116" fmla="*/ 82 w 106"/>
                <a:gd name="T117" fmla="*/ 0 h 121"/>
                <a:gd name="T118" fmla="*/ 92 w 106"/>
                <a:gd name="T119" fmla="*/ 1 h 121"/>
                <a:gd name="T120" fmla="*/ 100 w 106"/>
                <a:gd name="T121" fmla="*/ 4 h 121"/>
                <a:gd name="T122" fmla="*/ 106 w 106"/>
                <a:gd name="T123" fmla="*/ 6 h 121"/>
                <a:gd name="T124" fmla="*/ 101 w 106"/>
                <a:gd name="T125" fmla="*/ 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21">
                  <a:moveTo>
                    <a:pt x="101" y="21"/>
                  </a:moveTo>
                  <a:lnTo>
                    <a:pt x="101" y="21"/>
                  </a:lnTo>
                  <a:lnTo>
                    <a:pt x="95" y="18"/>
                  </a:lnTo>
                  <a:lnTo>
                    <a:pt x="88" y="17"/>
                  </a:lnTo>
                  <a:lnTo>
                    <a:pt x="80" y="15"/>
                  </a:lnTo>
                  <a:lnTo>
                    <a:pt x="70" y="15"/>
                  </a:lnTo>
                  <a:lnTo>
                    <a:pt x="70" y="15"/>
                  </a:lnTo>
                  <a:lnTo>
                    <a:pt x="58" y="16"/>
                  </a:lnTo>
                  <a:lnTo>
                    <a:pt x="48" y="19"/>
                  </a:lnTo>
                  <a:lnTo>
                    <a:pt x="38" y="24"/>
                  </a:lnTo>
                  <a:lnTo>
                    <a:pt x="31" y="31"/>
                  </a:lnTo>
                  <a:lnTo>
                    <a:pt x="25" y="40"/>
                  </a:lnTo>
                  <a:lnTo>
                    <a:pt x="21" y="48"/>
                  </a:lnTo>
                  <a:lnTo>
                    <a:pt x="19" y="58"/>
                  </a:lnTo>
                  <a:lnTo>
                    <a:pt x="18" y="68"/>
                  </a:lnTo>
                  <a:lnTo>
                    <a:pt x="18" y="68"/>
                  </a:lnTo>
                  <a:lnTo>
                    <a:pt x="19" y="78"/>
                  </a:lnTo>
                  <a:lnTo>
                    <a:pt x="21" y="85"/>
                  </a:lnTo>
                  <a:lnTo>
                    <a:pt x="25" y="92"/>
                  </a:lnTo>
                  <a:lnTo>
                    <a:pt x="30" y="97"/>
                  </a:lnTo>
                  <a:lnTo>
                    <a:pt x="35" y="101"/>
                  </a:lnTo>
                  <a:lnTo>
                    <a:pt x="42" y="104"/>
                  </a:lnTo>
                  <a:lnTo>
                    <a:pt x="50" y="106"/>
                  </a:lnTo>
                  <a:lnTo>
                    <a:pt x="57" y="107"/>
                  </a:lnTo>
                  <a:lnTo>
                    <a:pt x="57" y="107"/>
                  </a:lnTo>
                  <a:lnTo>
                    <a:pt x="64" y="107"/>
                  </a:lnTo>
                  <a:lnTo>
                    <a:pt x="72" y="106"/>
                  </a:lnTo>
                  <a:lnTo>
                    <a:pt x="80" y="68"/>
                  </a:lnTo>
                  <a:lnTo>
                    <a:pt x="55" y="68"/>
                  </a:lnTo>
                  <a:lnTo>
                    <a:pt x="58" y="55"/>
                  </a:lnTo>
                  <a:lnTo>
                    <a:pt x="99" y="55"/>
                  </a:lnTo>
                  <a:lnTo>
                    <a:pt x="86" y="118"/>
                  </a:lnTo>
                  <a:lnTo>
                    <a:pt x="86" y="118"/>
                  </a:lnTo>
                  <a:lnTo>
                    <a:pt x="73" y="120"/>
                  </a:lnTo>
                  <a:lnTo>
                    <a:pt x="55" y="121"/>
                  </a:lnTo>
                  <a:lnTo>
                    <a:pt x="55" y="121"/>
                  </a:lnTo>
                  <a:lnTo>
                    <a:pt x="44" y="121"/>
                  </a:lnTo>
                  <a:lnTo>
                    <a:pt x="33" y="119"/>
                  </a:lnTo>
                  <a:lnTo>
                    <a:pt x="24" y="114"/>
                  </a:lnTo>
                  <a:lnTo>
                    <a:pt x="15" y="108"/>
                  </a:lnTo>
                  <a:lnTo>
                    <a:pt x="10" y="101"/>
                  </a:lnTo>
                  <a:lnTo>
                    <a:pt x="5" y="91"/>
                  </a:lnTo>
                  <a:lnTo>
                    <a:pt x="1" y="80"/>
                  </a:lnTo>
                  <a:lnTo>
                    <a:pt x="0" y="67"/>
                  </a:lnTo>
                  <a:lnTo>
                    <a:pt x="0" y="67"/>
                  </a:lnTo>
                  <a:lnTo>
                    <a:pt x="1" y="56"/>
                  </a:lnTo>
                  <a:lnTo>
                    <a:pt x="4" y="45"/>
                  </a:lnTo>
                  <a:lnTo>
                    <a:pt x="10" y="34"/>
                  </a:lnTo>
                  <a:lnTo>
                    <a:pt x="17" y="23"/>
                  </a:lnTo>
                  <a:lnTo>
                    <a:pt x="20" y="18"/>
                  </a:lnTo>
                  <a:lnTo>
                    <a:pt x="26" y="13"/>
                  </a:lnTo>
                  <a:lnTo>
                    <a:pt x="32" y="10"/>
                  </a:lnTo>
                  <a:lnTo>
                    <a:pt x="38" y="6"/>
                  </a:lnTo>
                  <a:lnTo>
                    <a:pt x="45" y="4"/>
                  </a:lnTo>
                  <a:lnTo>
                    <a:pt x="52" y="1"/>
                  </a:lnTo>
                  <a:lnTo>
                    <a:pt x="61" y="0"/>
                  </a:lnTo>
                  <a:lnTo>
                    <a:pt x="70" y="0"/>
                  </a:lnTo>
                  <a:lnTo>
                    <a:pt x="70" y="0"/>
                  </a:lnTo>
                  <a:lnTo>
                    <a:pt x="82" y="0"/>
                  </a:lnTo>
                  <a:lnTo>
                    <a:pt x="92" y="1"/>
                  </a:lnTo>
                  <a:lnTo>
                    <a:pt x="100" y="4"/>
                  </a:lnTo>
                  <a:lnTo>
                    <a:pt x="106" y="6"/>
                  </a:lnTo>
                  <a:lnTo>
                    <a:pt x="101"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9">
              <a:extLst>
                <a:ext uri="{FF2B5EF4-FFF2-40B4-BE49-F238E27FC236}">
                  <a16:creationId xmlns:a16="http://schemas.microsoft.com/office/drawing/2014/main" id="{CAD5568B-9849-4264-B387-1CFFCFDD072E}"/>
                </a:ext>
              </a:extLst>
            </p:cNvPr>
            <p:cNvSpPr>
              <a:spLocks/>
            </p:cNvSpPr>
            <p:nvPr userDrawn="1"/>
          </p:nvSpPr>
          <p:spPr bwMode="auto">
            <a:xfrm>
              <a:off x="5854" y="4145"/>
              <a:ext cx="22" cy="29"/>
            </a:xfrm>
            <a:custGeom>
              <a:avLst/>
              <a:gdLst>
                <a:gd name="T0" fmla="*/ 16 w 67"/>
                <a:gd name="T1" fmla="*/ 16 h 88"/>
                <a:gd name="T2" fmla="*/ 16 w 67"/>
                <a:gd name="T3" fmla="*/ 16 h 88"/>
                <a:gd name="T4" fmla="*/ 18 w 67"/>
                <a:gd name="T5" fmla="*/ 3 h 88"/>
                <a:gd name="T6" fmla="*/ 33 w 67"/>
                <a:gd name="T7" fmla="*/ 3 h 88"/>
                <a:gd name="T8" fmla="*/ 30 w 67"/>
                <a:gd name="T9" fmla="*/ 16 h 88"/>
                <a:gd name="T10" fmla="*/ 30 w 67"/>
                <a:gd name="T11" fmla="*/ 16 h 88"/>
                <a:gd name="T12" fmla="*/ 30 w 67"/>
                <a:gd name="T13" fmla="*/ 16 h 88"/>
                <a:gd name="T14" fmla="*/ 35 w 67"/>
                <a:gd name="T15" fmla="*/ 10 h 88"/>
                <a:gd name="T16" fmla="*/ 41 w 67"/>
                <a:gd name="T17" fmla="*/ 5 h 88"/>
                <a:gd name="T18" fmla="*/ 49 w 67"/>
                <a:gd name="T19" fmla="*/ 2 h 88"/>
                <a:gd name="T20" fmla="*/ 60 w 67"/>
                <a:gd name="T21" fmla="*/ 0 h 88"/>
                <a:gd name="T22" fmla="*/ 60 w 67"/>
                <a:gd name="T23" fmla="*/ 0 h 88"/>
                <a:gd name="T24" fmla="*/ 62 w 67"/>
                <a:gd name="T25" fmla="*/ 0 h 88"/>
                <a:gd name="T26" fmla="*/ 67 w 67"/>
                <a:gd name="T27" fmla="*/ 2 h 88"/>
                <a:gd name="T28" fmla="*/ 64 w 67"/>
                <a:gd name="T29" fmla="*/ 16 h 88"/>
                <a:gd name="T30" fmla="*/ 64 w 67"/>
                <a:gd name="T31" fmla="*/ 16 h 88"/>
                <a:gd name="T32" fmla="*/ 56 w 67"/>
                <a:gd name="T33" fmla="*/ 15 h 88"/>
                <a:gd name="T34" fmla="*/ 56 w 67"/>
                <a:gd name="T35" fmla="*/ 15 h 88"/>
                <a:gd name="T36" fmla="*/ 49 w 67"/>
                <a:gd name="T37" fmla="*/ 15 h 88"/>
                <a:gd name="T38" fmla="*/ 43 w 67"/>
                <a:gd name="T39" fmla="*/ 17 h 88"/>
                <a:gd name="T40" fmla="*/ 39 w 67"/>
                <a:gd name="T41" fmla="*/ 22 h 88"/>
                <a:gd name="T42" fmla="*/ 34 w 67"/>
                <a:gd name="T43" fmla="*/ 27 h 88"/>
                <a:gd name="T44" fmla="*/ 31 w 67"/>
                <a:gd name="T45" fmla="*/ 31 h 88"/>
                <a:gd name="T46" fmla="*/ 28 w 67"/>
                <a:gd name="T47" fmla="*/ 36 h 88"/>
                <a:gd name="T48" fmla="*/ 25 w 67"/>
                <a:gd name="T49" fmla="*/ 46 h 88"/>
                <a:gd name="T50" fmla="*/ 16 w 67"/>
                <a:gd name="T51" fmla="*/ 88 h 88"/>
                <a:gd name="T52" fmla="*/ 0 w 67"/>
                <a:gd name="T53" fmla="*/ 88 h 88"/>
                <a:gd name="T54" fmla="*/ 16 w 67"/>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 h="88">
                  <a:moveTo>
                    <a:pt x="16" y="16"/>
                  </a:moveTo>
                  <a:lnTo>
                    <a:pt x="16" y="16"/>
                  </a:lnTo>
                  <a:lnTo>
                    <a:pt x="18" y="3"/>
                  </a:lnTo>
                  <a:lnTo>
                    <a:pt x="33" y="3"/>
                  </a:lnTo>
                  <a:lnTo>
                    <a:pt x="30" y="16"/>
                  </a:lnTo>
                  <a:lnTo>
                    <a:pt x="30" y="16"/>
                  </a:lnTo>
                  <a:lnTo>
                    <a:pt x="30" y="16"/>
                  </a:lnTo>
                  <a:lnTo>
                    <a:pt x="35" y="10"/>
                  </a:lnTo>
                  <a:lnTo>
                    <a:pt x="41" y="5"/>
                  </a:lnTo>
                  <a:lnTo>
                    <a:pt x="49" y="2"/>
                  </a:lnTo>
                  <a:lnTo>
                    <a:pt x="60" y="0"/>
                  </a:lnTo>
                  <a:lnTo>
                    <a:pt x="60" y="0"/>
                  </a:lnTo>
                  <a:lnTo>
                    <a:pt x="62" y="0"/>
                  </a:lnTo>
                  <a:lnTo>
                    <a:pt x="67" y="2"/>
                  </a:lnTo>
                  <a:lnTo>
                    <a:pt x="64" y="16"/>
                  </a:lnTo>
                  <a:lnTo>
                    <a:pt x="64" y="16"/>
                  </a:lnTo>
                  <a:lnTo>
                    <a:pt x="56" y="15"/>
                  </a:lnTo>
                  <a:lnTo>
                    <a:pt x="56" y="15"/>
                  </a:lnTo>
                  <a:lnTo>
                    <a:pt x="49" y="15"/>
                  </a:lnTo>
                  <a:lnTo>
                    <a:pt x="43" y="17"/>
                  </a:lnTo>
                  <a:lnTo>
                    <a:pt x="39" y="22"/>
                  </a:lnTo>
                  <a:lnTo>
                    <a:pt x="34" y="27"/>
                  </a:lnTo>
                  <a:lnTo>
                    <a:pt x="31" y="31"/>
                  </a:lnTo>
                  <a:lnTo>
                    <a:pt x="28" y="36"/>
                  </a:lnTo>
                  <a:lnTo>
                    <a:pt x="25" y="46"/>
                  </a:lnTo>
                  <a:lnTo>
                    <a:pt x="16" y="88"/>
                  </a:lnTo>
                  <a:lnTo>
                    <a:pt x="0" y="8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0">
              <a:extLst>
                <a:ext uri="{FF2B5EF4-FFF2-40B4-BE49-F238E27FC236}">
                  <a16:creationId xmlns:a16="http://schemas.microsoft.com/office/drawing/2014/main" id="{C96ECA01-25B2-4787-ACB5-7AF00AFD2D78}"/>
                </a:ext>
              </a:extLst>
            </p:cNvPr>
            <p:cNvSpPr>
              <a:spLocks noEditPoints="1"/>
            </p:cNvSpPr>
            <p:nvPr userDrawn="1"/>
          </p:nvSpPr>
          <p:spPr bwMode="auto">
            <a:xfrm>
              <a:off x="5877" y="4145"/>
              <a:ext cx="26" cy="30"/>
            </a:xfrm>
            <a:custGeom>
              <a:avLst/>
              <a:gdLst>
                <a:gd name="T0" fmla="*/ 65 w 79"/>
                <a:gd name="T1" fmla="*/ 87 h 90"/>
                <a:gd name="T2" fmla="*/ 40 w 79"/>
                <a:gd name="T3" fmla="*/ 90 h 90"/>
                <a:gd name="T4" fmla="*/ 31 w 79"/>
                <a:gd name="T5" fmla="*/ 90 h 90"/>
                <a:gd name="T6" fmla="*/ 18 w 79"/>
                <a:gd name="T7" fmla="*/ 87 h 90"/>
                <a:gd name="T8" fmla="*/ 6 w 79"/>
                <a:gd name="T9" fmla="*/ 77 h 90"/>
                <a:gd name="T10" fmla="*/ 0 w 79"/>
                <a:gd name="T11" fmla="*/ 61 h 90"/>
                <a:gd name="T12" fmla="*/ 0 w 79"/>
                <a:gd name="T13" fmla="*/ 52 h 90"/>
                <a:gd name="T14" fmla="*/ 3 w 79"/>
                <a:gd name="T15" fmla="*/ 34 h 90"/>
                <a:gd name="T16" fmla="*/ 12 w 79"/>
                <a:gd name="T17" fmla="*/ 17 h 90"/>
                <a:gd name="T18" fmla="*/ 27 w 79"/>
                <a:gd name="T19" fmla="*/ 5 h 90"/>
                <a:gd name="T20" fmla="*/ 47 w 79"/>
                <a:gd name="T21" fmla="*/ 0 h 90"/>
                <a:gd name="T22" fmla="*/ 54 w 79"/>
                <a:gd name="T23" fmla="*/ 2 h 90"/>
                <a:gd name="T24" fmla="*/ 66 w 79"/>
                <a:gd name="T25" fmla="*/ 5 h 90"/>
                <a:gd name="T26" fmla="*/ 74 w 79"/>
                <a:gd name="T27" fmla="*/ 14 h 90"/>
                <a:gd name="T28" fmla="*/ 78 w 79"/>
                <a:gd name="T29" fmla="*/ 25 h 90"/>
                <a:gd name="T30" fmla="*/ 79 w 79"/>
                <a:gd name="T31" fmla="*/ 33 h 90"/>
                <a:gd name="T32" fmla="*/ 78 w 79"/>
                <a:gd name="T33" fmla="*/ 49 h 90"/>
                <a:gd name="T34" fmla="*/ 17 w 79"/>
                <a:gd name="T35" fmla="*/ 49 h 90"/>
                <a:gd name="T36" fmla="*/ 17 w 79"/>
                <a:gd name="T37" fmla="*/ 54 h 90"/>
                <a:gd name="T38" fmla="*/ 18 w 79"/>
                <a:gd name="T39" fmla="*/ 65 h 90"/>
                <a:gd name="T40" fmla="*/ 24 w 79"/>
                <a:gd name="T41" fmla="*/ 72 h 90"/>
                <a:gd name="T42" fmla="*/ 33 w 79"/>
                <a:gd name="T43" fmla="*/ 77 h 90"/>
                <a:gd name="T44" fmla="*/ 43 w 79"/>
                <a:gd name="T45" fmla="*/ 77 h 90"/>
                <a:gd name="T46" fmla="*/ 67 w 79"/>
                <a:gd name="T47" fmla="*/ 72 h 90"/>
                <a:gd name="T48" fmla="*/ 62 w 79"/>
                <a:gd name="T49" fmla="*/ 37 h 90"/>
                <a:gd name="T50" fmla="*/ 63 w 79"/>
                <a:gd name="T51" fmla="*/ 30 h 90"/>
                <a:gd name="T52" fmla="*/ 62 w 79"/>
                <a:gd name="T53" fmla="*/ 23 h 90"/>
                <a:gd name="T54" fmla="*/ 56 w 79"/>
                <a:gd name="T55" fmla="*/ 16 h 90"/>
                <a:gd name="T56" fmla="*/ 49 w 79"/>
                <a:gd name="T57" fmla="*/ 14 h 90"/>
                <a:gd name="T58" fmla="*/ 44 w 79"/>
                <a:gd name="T59" fmla="*/ 14 h 90"/>
                <a:gd name="T60" fmla="*/ 36 w 79"/>
                <a:gd name="T61" fmla="*/ 15 h 90"/>
                <a:gd name="T62" fmla="*/ 28 w 79"/>
                <a:gd name="T63" fmla="*/ 21 h 90"/>
                <a:gd name="T64" fmla="*/ 18 w 79"/>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90">
                  <a:moveTo>
                    <a:pt x="65" y="87"/>
                  </a:moveTo>
                  <a:lnTo>
                    <a:pt x="65" y="87"/>
                  </a:lnTo>
                  <a:lnTo>
                    <a:pt x="52" y="89"/>
                  </a:lnTo>
                  <a:lnTo>
                    <a:pt x="40" y="90"/>
                  </a:lnTo>
                  <a:lnTo>
                    <a:pt x="40" y="90"/>
                  </a:lnTo>
                  <a:lnTo>
                    <a:pt x="31" y="90"/>
                  </a:lnTo>
                  <a:lnTo>
                    <a:pt x="24" y="89"/>
                  </a:lnTo>
                  <a:lnTo>
                    <a:pt x="18" y="87"/>
                  </a:lnTo>
                  <a:lnTo>
                    <a:pt x="12" y="82"/>
                  </a:lnTo>
                  <a:lnTo>
                    <a:pt x="6" y="77"/>
                  </a:lnTo>
                  <a:lnTo>
                    <a:pt x="3" y="71"/>
                  </a:lnTo>
                  <a:lnTo>
                    <a:pt x="0" y="61"/>
                  </a:lnTo>
                  <a:lnTo>
                    <a:pt x="0" y="52"/>
                  </a:lnTo>
                  <a:lnTo>
                    <a:pt x="0" y="52"/>
                  </a:lnTo>
                  <a:lnTo>
                    <a:pt x="0" y="42"/>
                  </a:lnTo>
                  <a:lnTo>
                    <a:pt x="3" y="34"/>
                  </a:lnTo>
                  <a:lnTo>
                    <a:pt x="6" y="25"/>
                  </a:lnTo>
                  <a:lnTo>
                    <a:pt x="12" y="17"/>
                  </a:lnTo>
                  <a:lnTo>
                    <a:pt x="18" y="10"/>
                  </a:lnTo>
                  <a:lnTo>
                    <a:pt x="27" y="5"/>
                  </a:lnTo>
                  <a:lnTo>
                    <a:pt x="36" y="2"/>
                  </a:lnTo>
                  <a:lnTo>
                    <a:pt x="47" y="0"/>
                  </a:lnTo>
                  <a:lnTo>
                    <a:pt x="47" y="0"/>
                  </a:lnTo>
                  <a:lnTo>
                    <a:pt x="54" y="2"/>
                  </a:lnTo>
                  <a:lnTo>
                    <a:pt x="60" y="3"/>
                  </a:lnTo>
                  <a:lnTo>
                    <a:pt x="66" y="5"/>
                  </a:lnTo>
                  <a:lnTo>
                    <a:pt x="71" y="9"/>
                  </a:lnTo>
                  <a:lnTo>
                    <a:pt x="74" y="14"/>
                  </a:lnTo>
                  <a:lnTo>
                    <a:pt x="77" y="20"/>
                  </a:lnTo>
                  <a:lnTo>
                    <a:pt x="78" y="25"/>
                  </a:lnTo>
                  <a:lnTo>
                    <a:pt x="79" y="33"/>
                  </a:lnTo>
                  <a:lnTo>
                    <a:pt x="79" y="33"/>
                  </a:lnTo>
                  <a:lnTo>
                    <a:pt x="78" y="41"/>
                  </a:lnTo>
                  <a:lnTo>
                    <a:pt x="78" y="49"/>
                  </a:lnTo>
                  <a:lnTo>
                    <a:pt x="17" y="49"/>
                  </a:lnTo>
                  <a:lnTo>
                    <a:pt x="17" y="49"/>
                  </a:lnTo>
                  <a:lnTo>
                    <a:pt x="17" y="54"/>
                  </a:lnTo>
                  <a:lnTo>
                    <a:pt x="17" y="54"/>
                  </a:lnTo>
                  <a:lnTo>
                    <a:pt x="17" y="60"/>
                  </a:lnTo>
                  <a:lnTo>
                    <a:pt x="18" y="65"/>
                  </a:lnTo>
                  <a:lnTo>
                    <a:pt x="21" y="70"/>
                  </a:lnTo>
                  <a:lnTo>
                    <a:pt x="24" y="72"/>
                  </a:lnTo>
                  <a:lnTo>
                    <a:pt x="28" y="75"/>
                  </a:lnTo>
                  <a:lnTo>
                    <a:pt x="33" y="77"/>
                  </a:lnTo>
                  <a:lnTo>
                    <a:pt x="43" y="77"/>
                  </a:lnTo>
                  <a:lnTo>
                    <a:pt x="43" y="77"/>
                  </a:lnTo>
                  <a:lnTo>
                    <a:pt x="55" y="76"/>
                  </a:lnTo>
                  <a:lnTo>
                    <a:pt x="67" y="72"/>
                  </a:lnTo>
                  <a:lnTo>
                    <a:pt x="65" y="87"/>
                  </a:lnTo>
                  <a:close/>
                  <a:moveTo>
                    <a:pt x="62" y="37"/>
                  </a:moveTo>
                  <a:lnTo>
                    <a:pt x="62" y="37"/>
                  </a:lnTo>
                  <a:lnTo>
                    <a:pt x="63" y="30"/>
                  </a:lnTo>
                  <a:lnTo>
                    <a:pt x="63" y="30"/>
                  </a:lnTo>
                  <a:lnTo>
                    <a:pt x="62" y="23"/>
                  </a:lnTo>
                  <a:lnTo>
                    <a:pt x="59" y="18"/>
                  </a:lnTo>
                  <a:lnTo>
                    <a:pt x="56" y="16"/>
                  </a:lnTo>
                  <a:lnTo>
                    <a:pt x="53" y="15"/>
                  </a:lnTo>
                  <a:lnTo>
                    <a:pt x="49" y="14"/>
                  </a:lnTo>
                  <a:lnTo>
                    <a:pt x="44" y="14"/>
                  </a:lnTo>
                  <a:lnTo>
                    <a:pt x="44" y="14"/>
                  </a:lnTo>
                  <a:lnTo>
                    <a:pt x="40" y="14"/>
                  </a:lnTo>
                  <a:lnTo>
                    <a:pt x="36" y="15"/>
                  </a:lnTo>
                  <a:lnTo>
                    <a:pt x="31" y="17"/>
                  </a:lnTo>
                  <a:lnTo>
                    <a:pt x="28" y="21"/>
                  </a:lnTo>
                  <a:lnTo>
                    <a:pt x="23" y="28"/>
                  </a:lnTo>
                  <a:lnTo>
                    <a:pt x="18" y="37"/>
                  </a:lnTo>
                  <a:lnTo>
                    <a:pt x="62"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11">
              <a:extLst>
                <a:ext uri="{FF2B5EF4-FFF2-40B4-BE49-F238E27FC236}">
                  <a16:creationId xmlns:a16="http://schemas.microsoft.com/office/drawing/2014/main" id="{E29C40AF-7AC4-44A5-9FAB-11BE6EEF9093}"/>
                </a:ext>
              </a:extLst>
            </p:cNvPr>
            <p:cNvSpPr>
              <a:spLocks noEditPoints="1"/>
            </p:cNvSpPr>
            <p:nvPr userDrawn="1"/>
          </p:nvSpPr>
          <p:spPr bwMode="auto">
            <a:xfrm>
              <a:off x="5907" y="4145"/>
              <a:ext cx="25" cy="30"/>
            </a:xfrm>
            <a:custGeom>
              <a:avLst/>
              <a:gdLst>
                <a:gd name="T0" fmla="*/ 20 w 77"/>
                <a:gd name="T1" fmla="*/ 5 h 90"/>
                <a:gd name="T2" fmla="*/ 44 w 77"/>
                <a:gd name="T3" fmla="*/ 0 h 90"/>
                <a:gd name="T4" fmla="*/ 50 w 77"/>
                <a:gd name="T5" fmla="*/ 0 h 90"/>
                <a:gd name="T6" fmla="*/ 62 w 77"/>
                <a:gd name="T7" fmla="*/ 4 h 90"/>
                <a:gd name="T8" fmla="*/ 71 w 77"/>
                <a:gd name="T9" fmla="*/ 10 h 90"/>
                <a:gd name="T10" fmla="*/ 76 w 77"/>
                <a:gd name="T11" fmla="*/ 21 h 90"/>
                <a:gd name="T12" fmla="*/ 77 w 77"/>
                <a:gd name="T13" fmla="*/ 28 h 90"/>
                <a:gd name="T14" fmla="*/ 76 w 77"/>
                <a:gd name="T15" fmla="*/ 41 h 90"/>
                <a:gd name="T16" fmla="*/ 66 w 77"/>
                <a:gd name="T17" fmla="*/ 88 h 90"/>
                <a:gd name="T18" fmla="*/ 52 w 77"/>
                <a:gd name="T19" fmla="*/ 88 h 90"/>
                <a:gd name="T20" fmla="*/ 55 w 77"/>
                <a:gd name="T21" fmla="*/ 75 h 90"/>
                <a:gd name="T22" fmla="*/ 50 w 77"/>
                <a:gd name="T23" fmla="*/ 81 h 90"/>
                <a:gd name="T24" fmla="*/ 35 w 77"/>
                <a:gd name="T25" fmla="*/ 89 h 90"/>
                <a:gd name="T26" fmla="*/ 27 w 77"/>
                <a:gd name="T27" fmla="*/ 90 h 90"/>
                <a:gd name="T28" fmla="*/ 16 w 77"/>
                <a:gd name="T29" fmla="*/ 89 h 90"/>
                <a:gd name="T30" fmla="*/ 8 w 77"/>
                <a:gd name="T31" fmla="*/ 84 h 90"/>
                <a:gd name="T32" fmla="*/ 2 w 77"/>
                <a:gd name="T33" fmla="*/ 77 h 90"/>
                <a:gd name="T34" fmla="*/ 0 w 77"/>
                <a:gd name="T35" fmla="*/ 66 h 90"/>
                <a:gd name="T36" fmla="*/ 1 w 77"/>
                <a:gd name="T37" fmla="*/ 58 h 90"/>
                <a:gd name="T38" fmla="*/ 8 w 77"/>
                <a:gd name="T39" fmla="*/ 46 h 90"/>
                <a:gd name="T40" fmla="*/ 21 w 77"/>
                <a:gd name="T41" fmla="*/ 39 h 90"/>
                <a:gd name="T42" fmla="*/ 40 w 77"/>
                <a:gd name="T43" fmla="*/ 35 h 90"/>
                <a:gd name="T44" fmla="*/ 50 w 77"/>
                <a:gd name="T45" fmla="*/ 35 h 90"/>
                <a:gd name="T46" fmla="*/ 62 w 77"/>
                <a:gd name="T47" fmla="*/ 36 h 90"/>
                <a:gd name="T48" fmla="*/ 63 w 77"/>
                <a:gd name="T49" fmla="*/ 30 h 90"/>
                <a:gd name="T50" fmla="*/ 60 w 77"/>
                <a:gd name="T51" fmla="*/ 22 h 90"/>
                <a:gd name="T52" fmla="*/ 57 w 77"/>
                <a:gd name="T53" fmla="*/ 17 h 90"/>
                <a:gd name="T54" fmla="*/ 51 w 77"/>
                <a:gd name="T55" fmla="*/ 15 h 90"/>
                <a:gd name="T56" fmla="*/ 43 w 77"/>
                <a:gd name="T57" fmla="*/ 14 h 90"/>
                <a:gd name="T58" fmla="*/ 28 w 77"/>
                <a:gd name="T59" fmla="*/ 15 h 90"/>
                <a:gd name="T60" fmla="*/ 16 w 77"/>
                <a:gd name="T61" fmla="*/ 21 h 90"/>
                <a:gd name="T62" fmla="*/ 58 w 77"/>
                <a:gd name="T63" fmla="*/ 47 h 90"/>
                <a:gd name="T64" fmla="*/ 46 w 77"/>
                <a:gd name="T65" fmla="*/ 47 h 90"/>
                <a:gd name="T66" fmla="*/ 32 w 77"/>
                <a:gd name="T67" fmla="*/ 49 h 90"/>
                <a:gd name="T68" fmla="*/ 22 w 77"/>
                <a:gd name="T69" fmla="*/ 53 h 90"/>
                <a:gd name="T70" fmla="*/ 18 w 77"/>
                <a:gd name="T71" fmla="*/ 60 h 90"/>
                <a:gd name="T72" fmla="*/ 16 w 77"/>
                <a:gd name="T73" fmla="*/ 66 h 90"/>
                <a:gd name="T74" fmla="*/ 20 w 77"/>
                <a:gd name="T75" fmla="*/ 75 h 90"/>
                <a:gd name="T76" fmla="*/ 31 w 77"/>
                <a:gd name="T77" fmla="*/ 77 h 90"/>
                <a:gd name="T78" fmla="*/ 35 w 77"/>
                <a:gd name="T79" fmla="*/ 77 h 90"/>
                <a:gd name="T80" fmla="*/ 46 w 77"/>
                <a:gd name="T81" fmla="*/ 72 h 90"/>
                <a:gd name="T82" fmla="*/ 53 w 77"/>
                <a:gd name="T83" fmla="*/ 63 h 90"/>
                <a:gd name="T84" fmla="*/ 57 w 77"/>
                <a:gd name="T85" fmla="*/ 53 h 90"/>
                <a:gd name="T86" fmla="*/ 58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20" y="5"/>
                  </a:moveTo>
                  <a:lnTo>
                    <a:pt x="20" y="5"/>
                  </a:lnTo>
                  <a:lnTo>
                    <a:pt x="32" y="2"/>
                  </a:lnTo>
                  <a:lnTo>
                    <a:pt x="44" y="0"/>
                  </a:lnTo>
                  <a:lnTo>
                    <a:pt x="44" y="0"/>
                  </a:lnTo>
                  <a:lnTo>
                    <a:pt x="50" y="0"/>
                  </a:lnTo>
                  <a:lnTo>
                    <a:pt x="56" y="2"/>
                  </a:lnTo>
                  <a:lnTo>
                    <a:pt x="62" y="4"/>
                  </a:lnTo>
                  <a:lnTo>
                    <a:pt x="66" y="6"/>
                  </a:lnTo>
                  <a:lnTo>
                    <a:pt x="71" y="10"/>
                  </a:lnTo>
                  <a:lnTo>
                    <a:pt x="75" y="15"/>
                  </a:lnTo>
                  <a:lnTo>
                    <a:pt x="76" y="21"/>
                  </a:lnTo>
                  <a:lnTo>
                    <a:pt x="77" y="28"/>
                  </a:lnTo>
                  <a:lnTo>
                    <a:pt x="77" y="28"/>
                  </a:lnTo>
                  <a:lnTo>
                    <a:pt x="76" y="41"/>
                  </a:lnTo>
                  <a:lnTo>
                    <a:pt x="76" y="41"/>
                  </a:lnTo>
                  <a:lnTo>
                    <a:pt x="71" y="65"/>
                  </a:lnTo>
                  <a:lnTo>
                    <a:pt x="66" y="88"/>
                  </a:lnTo>
                  <a:lnTo>
                    <a:pt x="52" y="88"/>
                  </a:lnTo>
                  <a:lnTo>
                    <a:pt x="52" y="88"/>
                  </a:lnTo>
                  <a:lnTo>
                    <a:pt x="55" y="75"/>
                  </a:lnTo>
                  <a:lnTo>
                    <a:pt x="55" y="75"/>
                  </a:lnTo>
                  <a:lnTo>
                    <a:pt x="55" y="75"/>
                  </a:lnTo>
                  <a:lnTo>
                    <a:pt x="50" y="81"/>
                  </a:lnTo>
                  <a:lnTo>
                    <a:pt x="43" y="87"/>
                  </a:lnTo>
                  <a:lnTo>
                    <a:pt x="35" y="89"/>
                  </a:lnTo>
                  <a:lnTo>
                    <a:pt x="27" y="90"/>
                  </a:lnTo>
                  <a:lnTo>
                    <a:pt x="27" y="90"/>
                  </a:lnTo>
                  <a:lnTo>
                    <a:pt x="21" y="90"/>
                  </a:lnTo>
                  <a:lnTo>
                    <a:pt x="16" y="89"/>
                  </a:lnTo>
                  <a:lnTo>
                    <a:pt x="12" y="87"/>
                  </a:lnTo>
                  <a:lnTo>
                    <a:pt x="8" y="84"/>
                  </a:lnTo>
                  <a:lnTo>
                    <a:pt x="4" y="82"/>
                  </a:lnTo>
                  <a:lnTo>
                    <a:pt x="2" y="77"/>
                  </a:lnTo>
                  <a:lnTo>
                    <a:pt x="0" y="72"/>
                  </a:lnTo>
                  <a:lnTo>
                    <a:pt x="0" y="66"/>
                  </a:lnTo>
                  <a:lnTo>
                    <a:pt x="0" y="66"/>
                  </a:lnTo>
                  <a:lnTo>
                    <a:pt x="1" y="58"/>
                  </a:lnTo>
                  <a:lnTo>
                    <a:pt x="3" y="52"/>
                  </a:lnTo>
                  <a:lnTo>
                    <a:pt x="8" y="46"/>
                  </a:lnTo>
                  <a:lnTo>
                    <a:pt x="14" y="42"/>
                  </a:lnTo>
                  <a:lnTo>
                    <a:pt x="21" y="39"/>
                  </a:lnTo>
                  <a:lnTo>
                    <a:pt x="31" y="36"/>
                  </a:lnTo>
                  <a:lnTo>
                    <a:pt x="40" y="35"/>
                  </a:lnTo>
                  <a:lnTo>
                    <a:pt x="50" y="35"/>
                  </a:lnTo>
                  <a:lnTo>
                    <a:pt x="50" y="35"/>
                  </a:lnTo>
                  <a:lnTo>
                    <a:pt x="62" y="36"/>
                  </a:lnTo>
                  <a:lnTo>
                    <a:pt x="62" y="36"/>
                  </a:lnTo>
                  <a:lnTo>
                    <a:pt x="63" y="30"/>
                  </a:lnTo>
                  <a:lnTo>
                    <a:pt x="63" y="30"/>
                  </a:lnTo>
                  <a:lnTo>
                    <a:pt x="62" y="25"/>
                  </a:lnTo>
                  <a:lnTo>
                    <a:pt x="60" y="22"/>
                  </a:lnTo>
                  <a:lnTo>
                    <a:pt x="59" y="20"/>
                  </a:lnTo>
                  <a:lnTo>
                    <a:pt x="57" y="17"/>
                  </a:lnTo>
                  <a:lnTo>
                    <a:pt x="55" y="16"/>
                  </a:lnTo>
                  <a:lnTo>
                    <a:pt x="51" y="15"/>
                  </a:lnTo>
                  <a:lnTo>
                    <a:pt x="43" y="14"/>
                  </a:lnTo>
                  <a:lnTo>
                    <a:pt x="43" y="14"/>
                  </a:lnTo>
                  <a:lnTo>
                    <a:pt x="35" y="14"/>
                  </a:lnTo>
                  <a:lnTo>
                    <a:pt x="28" y="15"/>
                  </a:lnTo>
                  <a:lnTo>
                    <a:pt x="22" y="17"/>
                  </a:lnTo>
                  <a:lnTo>
                    <a:pt x="16" y="21"/>
                  </a:lnTo>
                  <a:lnTo>
                    <a:pt x="20" y="5"/>
                  </a:lnTo>
                  <a:close/>
                  <a:moveTo>
                    <a:pt x="58" y="47"/>
                  </a:moveTo>
                  <a:lnTo>
                    <a:pt x="46" y="47"/>
                  </a:lnTo>
                  <a:lnTo>
                    <a:pt x="46" y="47"/>
                  </a:lnTo>
                  <a:lnTo>
                    <a:pt x="37" y="48"/>
                  </a:lnTo>
                  <a:lnTo>
                    <a:pt x="32" y="49"/>
                  </a:lnTo>
                  <a:lnTo>
                    <a:pt x="27" y="51"/>
                  </a:lnTo>
                  <a:lnTo>
                    <a:pt x="22" y="53"/>
                  </a:lnTo>
                  <a:lnTo>
                    <a:pt x="19" y="57"/>
                  </a:lnTo>
                  <a:lnTo>
                    <a:pt x="18" y="60"/>
                  </a:lnTo>
                  <a:lnTo>
                    <a:pt x="16" y="66"/>
                  </a:lnTo>
                  <a:lnTo>
                    <a:pt x="16" y="66"/>
                  </a:lnTo>
                  <a:lnTo>
                    <a:pt x="18" y="71"/>
                  </a:lnTo>
                  <a:lnTo>
                    <a:pt x="20" y="75"/>
                  </a:lnTo>
                  <a:lnTo>
                    <a:pt x="25" y="77"/>
                  </a:lnTo>
                  <a:lnTo>
                    <a:pt x="31" y="77"/>
                  </a:lnTo>
                  <a:lnTo>
                    <a:pt x="31" y="77"/>
                  </a:lnTo>
                  <a:lnTo>
                    <a:pt x="35" y="77"/>
                  </a:lnTo>
                  <a:lnTo>
                    <a:pt x="41" y="75"/>
                  </a:lnTo>
                  <a:lnTo>
                    <a:pt x="46" y="72"/>
                  </a:lnTo>
                  <a:lnTo>
                    <a:pt x="50" y="67"/>
                  </a:lnTo>
                  <a:lnTo>
                    <a:pt x="53" y="63"/>
                  </a:lnTo>
                  <a:lnTo>
                    <a:pt x="56" y="58"/>
                  </a:lnTo>
                  <a:lnTo>
                    <a:pt x="57" y="53"/>
                  </a:lnTo>
                  <a:lnTo>
                    <a:pt x="58" y="47"/>
                  </a:lnTo>
                  <a:lnTo>
                    <a:pt x="5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12">
              <a:extLst>
                <a:ext uri="{FF2B5EF4-FFF2-40B4-BE49-F238E27FC236}">
                  <a16:creationId xmlns:a16="http://schemas.microsoft.com/office/drawing/2014/main" id="{4DED57DE-941C-4200-A193-902EFC775FA4}"/>
                </a:ext>
              </a:extLst>
            </p:cNvPr>
            <p:cNvSpPr>
              <a:spLocks/>
            </p:cNvSpPr>
            <p:nvPr userDrawn="1"/>
          </p:nvSpPr>
          <p:spPr bwMode="auto">
            <a:xfrm>
              <a:off x="5940" y="4137"/>
              <a:ext cx="20" cy="38"/>
            </a:xfrm>
            <a:custGeom>
              <a:avLst/>
              <a:gdLst>
                <a:gd name="T0" fmla="*/ 2 w 60"/>
                <a:gd name="T1" fmla="*/ 27 h 114"/>
                <a:gd name="T2" fmla="*/ 21 w 60"/>
                <a:gd name="T3" fmla="*/ 27 h 114"/>
                <a:gd name="T4" fmla="*/ 25 w 60"/>
                <a:gd name="T5" fmla="*/ 6 h 114"/>
                <a:gd name="T6" fmla="*/ 43 w 60"/>
                <a:gd name="T7" fmla="*/ 0 h 114"/>
                <a:gd name="T8" fmla="*/ 37 w 60"/>
                <a:gd name="T9" fmla="*/ 27 h 114"/>
                <a:gd name="T10" fmla="*/ 60 w 60"/>
                <a:gd name="T11" fmla="*/ 27 h 114"/>
                <a:gd name="T12" fmla="*/ 58 w 60"/>
                <a:gd name="T13" fmla="*/ 39 h 114"/>
                <a:gd name="T14" fmla="*/ 34 w 60"/>
                <a:gd name="T15" fmla="*/ 39 h 114"/>
                <a:gd name="T16" fmla="*/ 26 w 60"/>
                <a:gd name="T17" fmla="*/ 76 h 114"/>
                <a:gd name="T18" fmla="*/ 26 w 60"/>
                <a:gd name="T19" fmla="*/ 76 h 114"/>
                <a:gd name="T20" fmla="*/ 23 w 60"/>
                <a:gd name="T21" fmla="*/ 93 h 114"/>
                <a:gd name="T22" fmla="*/ 23 w 60"/>
                <a:gd name="T23" fmla="*/ 93 h 114"/>
                <a:gd name="T24" fmla="*/ 25 w 60"/>
                <a:gd name="T25" fmla="*/ 96 h 114"/>
                <a:gd name="T26" fmla="*/ 26 w 60"/>
                <a:gd name="T27" fmla="*/ 100 h 114"/>
                <a:gd name="T28" fmla="*/ 29 w 60"/>
                <a:gd name="T29" fmla="*/ 101 h 114"/>
                <a:gd name="T30" fmla="*/ 35 w 60"/>
                <a:gd name="T31" fmla="*/ 101 h 114"/>
                <a:gd name="T32" fmla="*/ 35 w 60"/>
                <a:gd name="T33" fmla="*/ 101 h 114"/>
                <a:gd name="T34" fmla="*/ 40 w 60"/>
                <a:gd name="T35" fmla="*/ 101 h 114"/>
                <a:gd name="T36" fmla="*/ 46 w 60"/>
                <a:gd name="T37" fmla="*/ 100 h 114"/>
                <a:gd name="T38" fmla="*/ 44 w 60"/>
                <a:gd name="T39" fmla="*/ 113 h 114"/>
                <a:gd name="T40" fmla="*/ 44 w 60"/>
                <a:gd name="T41" fmla="*/ 113 h 114"/>
                <a:gd name="T42" fmla="*/ 37 w 60"/>
                <a:gd name="T43" fmla="*/ 114 h 114"/>
                <a:gd name="T44" fmla="*/ 28 w 60"/>
                <a:gd name="T45" fmla="*/ 114 h 114"/>
                <a:gd name="T46" fmla="*/ 28 w 60"/>
                <a:gd name="T47" fmla="*/ 114 h 114"/>
                <a:gd name="T48" fmla="*/ 23 w 60"/>
                <a:gd name="T49" fmla="*/ 114 h 114"/>
                <a:gd name="T50" fmla="*/ 19 w 60"/>
                <a:gd name="T51" fmla="*/ 113 h 114"/>
                <a:gd name="T52" fmla="*/ 15 w 60"/>
                <a:gd name="T53" fmla="*/ 111 h 114"/>
                <a:gd name="T54" fmla="*/ 13 w 60"/>
                <a:gd name="T55" fmla="*/ 108 h 114"/>
                <a:gd name="T56" fmla="*/ 10 w 60"/>
                <a:gd name="T57" fmla="*/ 106 h 114"/>
                <a:gd name="T58" fmla="*/ 9 w 60"/>
                <a:gd name="T59" fmla="*/ 102 h 114"/>
                <a:gd name="T60" fmla="*/ 8 w 60"/>
                <a:gd name="T61" fmla="*/ 95 h 114"/>
                <a:gd name="T62" fmla="*/ 8 w 60"/>
                <a:gd name="T63" fmla="*/ 95 h 114"/>
                <a:gd name="T64" fmla="*/ 9 w 60"/>
                <a:gd name="T65" fmla="*/ 85 h 114"/>
                <a:gd name="T66" fmla="*/ 10 w 60"/>
                <a:gd name="T67" fmla="*/ 75 h 114"/>
                <a:gd name="T68" fmla="*/ 19 w 60"/>
                <a:gd name="T69" fmla="*/ 39 h 114"/>
                <a:gd name="T70" fmla="*/ 0 w 60"/>
                <a:gd name="T71" fmla="*/ 39 h 114"/>
                <a:gd name="T72" fmla="*/ 2 w 60"/>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4">
                  <a:moveTo>
                    <a:pt x="2" y="27"/>
                  </a:moveTo>
                  <a:lnTo>
                    <a:pt x="21" y="27"/>
                  </a:lnTo>
                  <a:lnTo>
                    <a:pt x="25" y="6"/>
                  </a:lnTo>
                  <a:lnTo>
                    <a:pt x="43" y="0"/>
                  </a:lnTo>
                  <a:lnTo>
                    <a:pt x="37" y="27"/>
                  </a:lnTo>
                  <a:lnTo>
                    <a:pt x="60" y="27"/>
                  </a:lnTo>
                  <a:lnTo>
                    <a:pt x="58" y="39"/>
                  </a:lnTo>
                  <a:lnTo>
                    <a:pt x="34" y="39"/>
                  </a:lnTo>
                  <a:lnTo>
                    <a:pt x="26" y="76"/>
                  </a:lnTo>
                  <a:lnTo>
                    <a:pt x="26" y="76"/>
                  </a:lnTo>
                  <a:lnTo>
                    <a:pt x="23" y="93"/>
                  </a:lnTo>
                  <a:lnTo>
                    <a:pt x="23" y="93"/>
                  </a:lnTo>
                  <a:lnTo>
                    <a:pt x="25" y="96"/>
                  </a:lnTo>
                  <a:lnTo>
                    <a:pt x="26" y="100"/>
                  </a:lnTo>
                  <a:lnTo>
                    <a:pt x="29" y="101"/>
                  </a:lnTo>
                  <a:lnTo>
                    <a:pt x="35" y="101"/>
                  </a:lnTo>
                  <a:lnTo>
                    <a:pt x="35" y="101"/>
                  </a:lnTo>
                  <a:lnTo>
                    <a:pt x="40" y="101"/>
                  </a:lnTo>
                  <a:lnTo>
                    <a:pt x="46" y="100"/>
                  </a:lnTo>
                  <a:lnTo>
                    <a:pt x="44" y="113"/>
                  </a:lnTo>
                  <a:lnTo>
                    <a:pt x="44" y="113"/>
                  </a:lnTo>
                  <a:lnTo>
                    <a:pt x="37" y="114"/>
                  </a:lnTo>
                  <a:lnTo>
                    <a:pt x="28" y="114"/>
                  </a:lnTo>
                  <a:lnTo>
                    <a:pt x="28" y="114"/>
                  </a:lnTo>
                  <a:lnTo>
                    <a:pt x="23" y="114"/>
                  </a:lnTo>
                  <a:lnTo>
                    <a:pt x="19" y="113"/>
                  </a:lnTo>
                  <a:lnTo>
                    <a:pt x="15" y="111"/>
                  </a:lnTo>
                  <a:lnTo>
                    <a:pt x="13" y="108"/>
                  </a:lnTo>
                  <a:lnTo>
                    <a:pt x="10" y="106"/>
                  </a:lnTo>
                  <a:lnTo>
                    <a:pt x="9" y="102"/>
                  </a:lnTo>
                  <a:lnTo>
                    <a:pt x="8" y="95"/>
                  </a:lnTo>
                  <a:lnTo>
                    <a:pt x="8" y="95"/>
                  </a:lnTo>
                  <a:lnTo>
                    <a:pt x="9" y="85"/>
                  </a:lnTo>
                  <a:lnTo>
                    <a:pt x="10" y="75"/>
                  </a:lnTo>
                  <a:lnTo>
                    <a:pt x="19" y="39"/>
                  </a:lnTo>
                  <a:lnTo>
                    <a:pt x="0" y="39"/>
                  </a:lnTo>
                  <a:lnTo>
                    <a:pt x="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13">
              <a:extLst>
                <a:ext uri="{FF2B5EF4-FFF2-40B4-BE49-F238E27FC236}">
                  <a16:creationId xmlns:a16="http://schemas.microsoft.com/office/drawing/2014/main" id="{A1E9ED8C-7949-4BD3-B201-18D4F625AF90}"/>
                </a:ext>
              </a:extLst>
            </p:cNvPr>
            <p:cNvSpPr>
              <a:spLocks/>
            </p:cNvSpPr>
            <p:nvPr userDrawn="1"/>
          </p:nvSpPr>
          <p:spPr bwMode="auto">
            <a:xfrm>
              <a:off x="5976" y="4145"/>
              <a:ext cx="23" cy="30"/>
            </a:xfrm>
            <a:custGeom>
              <a:avLst/>
              <a:gdLst>
                <a:gd name="T0" fmla="*/ 65 w 69"/>
                <a:gd name="T1" fmla="*/ 17 h 90"/>
                <a:gd name="T2" fmla="*/ 65 w 69"/>
                <a:gd name="T3" fmla="*/ 17 h 90"/>
                <a:gd name="T4" fmla="*/ 57 w 69"/>
                <a:gd name="T5" fmla="*/ 15 h 90"/>
                <a:gd name="T6" fmla="*/ 49 w 69"/>
                <a:gd name="T7" fmla="*/ 14 h 90"/>
                <a:gd name="T8" fmla="*/ 49 w 69"/>
                <a:gd name="T9" fmla="*/ 14 h 90"/>
                <a:gd name="T10" fmla="*/ 42 w 69"/>
                <a:gd name="T11" fmla="*/ 14 h 90"/>
                <a:gd name="T12" fmla="*/ 36 w 69"/>
                <a:gd name="T13" fmla="*/ 16 h 90"/>
                <a:gd name="T14" fmla="*/ 30 w 69"/>
                <a:gd name="T15" fmla="*/ 20 h 90"/>
                <a:gd name="T16" fmla="*/ 25 w 69"/>
                <a:gd name="T17" fmla="*/ 24 h 90"/>
                <a:gd name="T18" fmla="*/ 22 w 69"/>
                <a:gd name="T19" fmla="*/ 30 h 90"/>
                <a:gd name="T20" fmla="*/ 19 w 69"/>
                <a:gd name="T21" fmla="*/ 37 h 90"/>
                <a:gd name="T22" fmla="*/ 17 w 69"/>
                <a:gd name="T23" fmla="*/ 45 h 90"/>
                <a:gd name="T24" fmla="*/ 17 w 69"/>
                <a:gd name="T25" fmla="*/ 52 h 90"/>
                <a:gd name="T26" fmla="*/ 17 w 69"/>
                <a:gd name="T27" fmla="*/ 52 h 90"/>
                <a:gd name="T28" fmla="*/ 17 w 69"/>
                <a:gd name="T29" fmla="*/ 58 h 90"/>
                <a:gd name="T30" fmla="*/ 18 w 69"/>
                <a:gd name="T31" fmla="*/ 63 h 90"/>
                <a:gd name="T32" fmla="*/ 21 w 69"/>
                <a:gd name="T33" fmla="*/ 67 h 90"/>
                <a:gd name="T34" fmla="*/ 23 w 69"/>
                <a:gd name="T35" fmla="*/ 71 h 90"/>
                <a:gd name="T36" fmla="*/ 26 w 69"/>
                <a:gd name="T37" fmla="*/ 73 h 90"/>
                <a:gd name="T38" fmla="*/ 30 w 69"/>
                <a:gd name="T39" fmla="*/ 76 h 90"/>
                <a:gd name="T40" fmla="*/ 35 w 69"/>
                <a:gd name="T41" fmla="*/ 77 h 90"/>
                <a:gd name="T42" fmla="*/ 40 w 69"/>
                <a:gd name="T43" fmla="*/ 77 h 90"/>
                <a:gd name="T44" fmla="*/ 40 w 69"/>
                <a:gd name="T45" fmla="*/ 77 h 90"/>
                <a:gd name="T46" fmla="*/ 49 w 69"/>
                <a:gd name="T47" fmla="*/ 77 h 90"/>
                <a:gd name="T48" fmla="*/ 57 w 69"/>
                <a:gd name="T49" fmla="*/ 73 h 90"/>
                <a:gd name="T50" fmla="*/ 54 w 69"/>
                <a:gd name="T51" fmla="*/ 88 h 90"/>
                <a:gd name="T52" fmla="*/ 54 w 69"/>
                <a:gd name="T53" fmla="*/ 88 h 90"/>
                <a:gd name="T54" fmla="*/ 47 w 69"/>
                <a:gd name="T55" fmla="*/ 90 h 90"/>
                <a:gd name="T56" fmla="*/ 38 w 69"/>
                <a:gd name="T57" fmla="*/ 90 h 90"/>
                <a:gd name="T58" fmla="*/ 38 w 69"/>
                <a:gd name="T59" fmla="*/ 90 h 90"/>
                <a:gd name="T60" fmla="*/ 30 w 69"/>
                <a:gd name="T61" fmla="*/ 90 h 90"/>
                <a:gd name="T62" fmla="*/ 23 w 69"/>
                <a:gd name="T63" fmla="*/ 88 h 90"/>
                <a:gd name="T64" fmla="*/ 16 w 69"/>
                <a:gd name="T65" fmla="*/ 85 h 90"/>
                <a:gd name="T66" fmla="*/ 11 w 69"/>
                <a:gd name="T67" fmla="*/ 82 h 90"/>
                <a:gd name="T68" fmla="*/ 6 w 69"/>
                <a:gd name="T69" fmla="*/ 76 h 90"/>
                <a:gd name="T70" fmla="*/ 3 w 69"/>
                <a:gd name="T71" fmla="*/ 70 h 90"/>
                <a:gd name="T72" fmla="*/ 0 w 69"/>
                <a:gd name="T73" fmla="*/ 63 h 90"/>
                <a:gd name="T74" fmla="*/ 0 w 69"/>
                <a:gd name="T75" fmla="*/ 54 h 90"/>
                <a:gd name="T76" fmla="*/ 0 w 69"/>
                <a:gd name="T77" fmla="*/ 54 h 90"/>
                <a:gd name="T78" fmla="*/ 0 w 69"/>
                <a:gd name="T79" fmla="*/ 43 h 90"/>
                <a:gd name="T80" fmla="*/ 3 w 69"/>
                <a:gd name="T81" fmla="*/ 34 h 90"/>
                <a:gd name="T82" fmla="*/ 7 w 69"/>
                <a:gd name="T83" fmla="*/ 24 h 90"/>
                <a:gd name="T84" fmla="*/ 12 w 69"/>
                <a:gd name="T85" fmla="*/ 17 h 90"/>
                <a:gd name="T86" fmla="*/ 19 w 69"/>
                <a:gd name="T87" fmla="*/ 10 h 90"/>
                <a:gd name="T88" fmla="*/ 26 w 69"/>
                <a:gd name="T89" fmla="*/ 5 h 90"/>
                <a:gd name="T90" fmla="*/ 36 w 69"/>
                <a:gd name="T91" fmla="*/ 2 h 90"/>
                <a:gd name="T92" fmla="*/ 47 w 69"/>
                <a:gd name="T93" fmla="*/ 0 h 90"/>
                <a:gd name="T94" fmla="*/ 47 w 69"/>
                <a:gd name="T95" fmla="*/ 0 h 90"/>
                <a:gd name="T96" fmla="*/ 59 w 69"/>
                <a:gd name="T97" fmla="*/ 2 h 90"/>
                <a:gd name="T98" fmla="*/ 69 w 69"/>
                <a:gd name="T99" fmla="*/ 4 h 90"/>
                <a:gd name="T100" fmla="*/ 65 w 69"/>
                <a:gd name="T101"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90">
                  <a:moveTo>
                    <a:pt x="65" y="17"/>
                  </a:moveTo>
                  <a:lnTo>
                    <a:pt x="65" y="17"/>
                  </a:lnTo>
                  <a:lnTo>
                    <a:pt x="57" y="15"/>
                  </a:lnTo>
                  <a:lnTo>
                    <a:pt x="49" y="14"/>
                  </a:lnTo>
                  <a:lnTo>
                    <a:pt x="49" y="14"/>
                  </a:lnTo>
                  <a:lnTo>
                    <a:pt x="42" y="14"/>
                  </a:lnTo>
                  <a:lnTo>
                    <a:pt x="36" y="16"/>
                  </a:lnTo>
                  <a:lnTo>
                    <a:pt x="30" y="20"/>
                  </a:lnTo>
                  <a:lnTo>
                    <a:pt x="25" y="24"/>
                  </a:lnTo>
                  <a:lnTo>
                    <a:pt x="22" y="30"/>
                  </a:lnTo>
                  <a:lnTo>
                    <a:pt x="19" y="37"/>
                  </a:lnTo>
                  <a:lnTo>
                    <a:pt x="17" y="45"/>
                  </a:lnTo>
                  <a:lnTo>
                    <a:pt x="17" y="52"/>
                  </a:lnTo>
                  <a:lnTo>
                    <a:pt x="17" y="52"/>
                  </a:lnTo>
                  <a:lnTo>
                    <a:pt x="17" y="58"/>
                  </a:lnTo>
                  <a:lnTo>
                    <a:pt x="18" y="63"/>
                  </a:lnTo>
                  <a:lnTo>
                    <a:pt x="21" y="67"/>
                  </a:lnTo>
                  <a:lnTo>
                    <a:pt x="23" y="71"/>
                  </a:lnTo>
                  <a:lnTo>
                    <a:pt x="26" y="73"/>
                  </a:lnTo>
                  <a:lnTo>
                    <a:pt x="30" y="76"/>
                  </a:lnTo>
                  <a:lnTo>
                    <a:pt x="35" y="77"/>
                  </a:lnTo>
                  <a:lnTo>
                    <a:pt x="40" y="77"/>
                  </a:lnTo>
                  <a:lnTo>
                    <a:pt x="40" y="77"/>
                  </a:lnTo>
                  <a:lnTo>
                    <a:pt x="49" y="77"/>
                  </a:lnTo>
                  <a:lnTo>
                    <a:pt x="57" y="73"/>
                  </a:lnTo>
                  <a:lnTo>
                    <a:pt x="54" y="88"/>
                  </a:lnTo>
                  <a:lnTo>
                    <a:pt x="54" y="88"/>
                  </a:lnTo>
                  <a:lnTo>
                    <a:pt x="47" y="90"/>
                  </a:lnTo>
                  <a:lnTo>
                    <a:pt x="38" y="90"/>
                  </a:lnTo>
                  <a:lnTo>
                    <a:pt x="38" y="90"/>
                  </a:lnTo>
                  <a:lnTo>
                    <a:pt x="30" y="90"/>
                  </a:lnTo>
                  <a:lnTo>
                    <a:pt x="23" y="88"/>
                  </a:lnTo>
                  <a:lnTo>
                    <a:pt x="16" y="85"/>
                  </a:lnTo>
                  <a:lnTo>
                    <a:pt x="11" y="82"/>
                  </a:lnTo>
                  <a:lnTo>
                    <a:pt x="6" y="76"/>
                  </a:lnTo>
                  <a:lnTo>
                    <a:pt x="3" y="70"/>
                  </a:lnTo>
                  <a:lnTo>
                    <a:pt x="0" y="63"/>
                  </a:lnTo>
                  <a:lnTo>
                    <a:pt x="0" y="54"/>
                  </a:lnTo>
                  <a:lnTo>
                    <a:pt x="0" y="54"/>
                  </a:lnTo>
                  <a:lnTo>
                    <a:pt x="0" y="43"/>
                  </a:lnTo>
                  <a:lnTo>
                    <a:pt x="3" y="34"/>
                  </a:lnTo>
                  <a:lnTo>
                    <a:pt x="7" y="24"/>
                  </a:lnTo>
                  <a:lnTo>
                    <a:pt x="12" y="17"/>
                  </a:lnTo>
                  <a:lnTo>
                    <a:pt x="19" y="10"/>
                  </a:lnTo>
                  <a:lnTo>
                    <a:pt x="26" y="5"/>
                  </a:lnTo>
                  <a:lnTo>
                    <a:pt x="36" y="2"/>
                  </a:lnTo>
                  <a:lnTo>
                    <a:pt x="47" y="0"/>
                  </a:lnTo>
                  <a:lnTo>
                    <a:pt x="47" y="0"/>
                  </a:lnTo>
                  <a:lnTo>
                    <a:pt x="59" y="2"/>
                  </a:lnTo>
                  <a:lnTo>
                    <a:pt x="69" y="4"/>
                  </a:lnTo>
                  <a:lnTo>
                    <a:pt x="6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4">
              <a:extLst>
                <a:ext uri="{FF2B5EF4-FFF2-40B4-BE49-F238E27FC236}">
                  <a16:creationId xmlns:a16="http://schemas.microsoft.com/office/drawing/2014/main" id="{9E41F402-A529-47E3-8255-E08C8674A09E}"/>
                </a:ext>
              </a:extLst>
            </p:cNvPr>
            <p:cNvSpPr>
              <a:spLocks noEditPoints="1"/>
            </p:cNvSpPr>
            <p:nvPr userDrawn="1"/>
          </p:nvSpPr>
          <p:spPr bwMode="auto">
            <a:xfrm>
              <a:off x="6000" y="4145"/>
              <a:ext cx="25" cy="30"/>
            </a:xfrm>
            <a:custGeom>
              <a:avLst/>
              <a:gdLst>
                <a:gd name="T0" fmla="*/ 20 w 77"/>
                <a:gd name="T1" fmla="*/ 5 h 90"/>
                <a:gd name="T2" fmla="*/ 44 w 77"/>
                <a:gd name="T3" fmla="*/ 0 h 90"/>
                <a:gd name="T4" fmla="*/ 50 w 77"/>
                <a:gd name="T5" fmla="*/ 0 h 90"/>
                <a:gd name="T6" fmla="*/ 62 w 77"/>
                <a:gd name="T7" fmla="*/ 4 h 90"/>
                <a:gd name="T8" fmla="*/ 71 w 77"/>
                <a:gd name="T9" fmla="*/ 10 h 90"/>
                <a:gd name="T10" fmla="*/ 77 w 77"/>
                <a:gd name="T11" fmla="*/ 21 h 90"/>
                <a:gd name="T12" fmla="*/ 77 w 77"/>
                <a:gd name="T13" fmla="*/ 28 h 90"/>
                <a:gd name="T14" fmla="*/ 76 w 77"/>
                <a:gd name="T15" fmla="*/ 41 h 90"/>
                <a:gd name="T16" fmla="*/ 67 w 77"/>
                <a:gd name="T17" fmla="*/ 88 h 90"/>
                <a:gd name="T18" fmla="*/ 53 w 77"/>
                <a:gd name="T19" fmla="*/ 88 h 90"/>
                <a:gd name="T20" fmla="*/ 56 w 77"/>
                <a:gd name="T21" fmla="*/ 75 h 90"/>
                <a:gd name="T22" fmla="*/ 50 w 77"/>
                <a:gd name="T23" fmla="*/ 81 h 90"/>
                <a:gd name="T24" fmla="*/ 35 w 77"/>
                <a:gd name="T25" fmla="*/ 89 h 90"/>
                <a:gd name="T26" fmla="*/ 27 w 77"/>
                <a:gd name="T27" fmla="*/ 90 h 90"/>
                <a:gd name="T28" fmla="*/ 17 w 77"/>
                <a:gd name="T29" fmla="*/ 89 h 90"/>
                <a:gd name="T30" fmla="*/ 8 w 77"/>
                <a:gd name="T31" fmla="*/ 84 h 90"/>
                <a:gd name="T32" fmla="*/ 2 w 77"/>
                <a:gd name="T33" fmla="*/ 77 h 90"/>
                <a:gd name="T34" fmla="*/ 0 w 77"/>
                <a:gd name="T35" fmla="*/ 66 h 90"/>
                <a:gd name="T36" fmla="*/ 1 w 77"/>
                <a:gd name="T37" fmla="*/ 58 h 90"/>
                <a:gd name="T38" fmla="*/ 8 w 77"/>
                <a:gd name="T39" fmla="*/ 46 h 90"/>
                <a:gd name="T40" fmla="*/ 22 w 77"/>
                <a:gd name="T41" fmla="*/ 39 h 90"/>
                <a:gd name="T42" fmla="*/ 40 w 77"/>
                <a:gd name="T43" fmla="*/ 35 h 90"/>
                <a:gd name="T44" fmla="*/ 51 w 77"/>
                <a:gd name="T45" fmla="*/ 35 h 90"/>
                <a:gd name="T46" fmla="*/ 62 w 77"/>
                <a:gd name="T47" fmla="*/ 36 h 90"/>
                <a:gd name="T48" fmla="*/ 63 w 77"/>
                <a:gd name="T49" fmla="*/ 30 h 90"/>
                <a:gd name="T50" fmla="*/ 62 w 77"/>
                <a:gd name="T51" fmla="*/ 22 h 90"/>
                <a:gd name="T52" fmla="*/ 57 w 77"/>
                <a:gd name="T53" fmla="*/ 17 h 90"/>
                <a:gd name="T54" fmla="*/ 51 w 77"/>
                <a:gd name="T55" fmla="*/ 15 h 90"/>
                <a:gd name="T56" fmla="*/ 44 w 77"/>
                <a:gd name="T57" fmla="*/ 14 h 90"/>
                <a:gd name="T58" fmla="*/ 29 w 77"/>
                <a:gd name="T59" fmla="*/ 15 h 90"/>
                <a:gd name="T60" fmla="*/ 17 w 77"/>
                <a:gd name="T61" fmla="*/ 21 h 90"/>
                <a:gd name="T62" fmla="*/ 59 w 77"/>
                <a:gd name="T63" fmla="*/ 47 h 90"/>
                <a:gd name="T64" fmla="*/ 46 w 77"/>
                <a:gd name="T65" fmla="*/ 47 h 90"/>
                <a:gd name="T66" fmla="*/ 32 w 77"/>
                <a:gd name="T67" fmla="*/ 49 h 90"/>
                <a:gd name="T68" fmla="*/ 23 w 77"/>
                <a:gd name="T69" fmla="*/ 53 h 90"/>
                <a:gd name="T70" fmla="*/ 17 w 77"/>
                <a:gd name="T71" fmla="*/ 60 h 90"/>
                <a:gd name="T72" fmla="*/ 16 w 77"/>
                <a:gd name="T73" fmla="*/ 66 h 90"/>
                <a:gd name="T74" fmla="*/ 21 w 77"/>
                <a:gd name="T75" fmla="*/ 75 h 90"/>
                <a:gd name="T76" fmla="*/ 31 w 77"/>
                <a:gd name="T77" fmla="*/ 77 h 90"/>
                <a:gd name="T78" fmla="*/ 37 w 77"/>
                <a:gd name="T79" fmla="*/ 77 h 90"/>
                <a:gd name="T80" fmla="*/ 46 w 77"/>
                <a:gd name="T81" fmla="*/ 72 h 90"/>
                <a:gd name="T82" fmla="*/ 53 w 77"/>
                <a:gd name="T83" fmla="*/ 63 h 90"/>
                <a:gd name="T84" fmla="*/ 58 w 77"/>
                <a:gd name="T85" fmla="*/ 53 h 90"/>
                <a:gd name="T86" fmla="*/ 59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20" y="5"/>
                  </a:moveTo>
                  <a:lnTo>
                    <a:pt x="20" y="5"/>
                  </a:lnTo>
                  <a:lnTo>
                    <a:pt x="32" y="2"/>
                  </a:lnTo>
                  <a:lnTo>
                    <a:pt x="44" y="0"/>
                  </a:lnTo>
                  <a:lnTo>
                    <a:pt x="44" y="0"/>
                  </a:lnTo>
                  <a:lnTo>
                    <a:pt x="50" y="0"/>
                  </a:lnTo>
                  <a:lnTo>
                    <a:pt x="57" y="2"/>
                  </a:lnTo>
                  <a:lnTo>
                    <a:pt x="62" y="4"/>
                  </a:lnTo>
                  <a:lnTo>
                    <a:pt x="67" y="6"/>
                  </a:lnTo>
                  <a:lnTo>
                    <a:pt x="71" y="10"/>
                  </a:lnTo>
                  <a:lnTo>
                    <a:pt x="75" y="15"/>
                  </a:lnTo>
                  <a:lnTo>
                    <a:pt x="77" y="21"/>
                  </a:lnTo>
                  <a:lnTo>
                    <a:pt x="77" y="28"/>
                  </a:lnTo>
                  <a:lnTo>
                    <a:pt x="77" y="28"/>
                  </a:lnTo>
                  <a:lnTo>
                    <a:pt x="76" y="41"/>
                  </a:lnTo>
                  <a:lnTo>
                    <a:pt x="76" y="41"/>
                  </a:lnTo>
                  <a:lnTo>
                    <a:pt x="71" y="65"/>
                  </a:lnTo>
                  <a:lnTo>
                    <a:pt x="67" y="88"/>
                  </a:lnTo>
                  <a:lnTo>
                    <a:pt x="53" y="88"/>
                  </a:lnTo>
                  <a:lnTo>
                    <a:pt x="53" y="88"/>
                  </a:lnTo>
                  <a:lnTo>
                    <a:pt x="56" y="75"/>
                  </a:lnTo>
                  <a:lnTo>
                    <a:pt x="56" y="75"/>
                  </a:lnTo>
                  <a:lnTo>
                    <a:pt x="56" y="75"/>
                  </a:lnTo>
                  <a:lnTo>
                    <a:pt x="50" y="81"/>
                  </a:lnTo>
                  <a:lnTo>
                    <a:pt x="44" y="87"/>
                  </a:lnTo>
                  <a:lnTo>
                    <a:pt x="35" y="89"/>
                  </a:lnTo>
                  <a:lnTo>
                    <a:pt x="27" y="90"/>
                  </a:lnTo>
                  <a:lnTo>
                    <a:pt x="27" y="90"/>
                  </a:lnTo>
                  <a:lnTo>
                    <a:pt x="22" y="90"/>
                  </a:lnTo>
                  <a:lnTo>
                    <a:pt x="17" y="89"/>
                  </a:lnTo>
                  <a:lnTo>
                    <a:pt x="13" y="87"/>
                  </a:lnTo>
                  <a:lnTo>
                    <a:pt x="8" y="84"/>
                  </a:lnTo>
                  <a:lnTo>
                    <a:pt x="4" y="82"/>
                  </a:lnTo>
                  <a:lnTo>
                    <a:pt x="2" y="77"/>
                  </a:lnTo>
                  <a:lnTo>
                    <a:pt x="1" y="72"/>
                  </a:lnTo>
                  <a:lnTo>
                    <a:pt x="0" y="66"/>
                  </a:lnTo>
                  <a:lnTo>
                    <a:pt x="0" y="66"/>
                  </a:lnTo>
                  <a:lnTo>
                    <a:pt x="1" y="58"/>
                  </a:lnTo>
                  <a:lnTo>
                    <a:pt x="4" y="52"/>
                  </a:lnTo>
                  <a:lnTo>
                    <a:pt x="8" y="46"/>
                  </a:lnTo>
                  <a:lnTo>
                    <a:pt x="15" y="42"/>
                  </a:lnTo>
                  <a:lnTo>
                    <a:pt x="22" y="39"/>
                  </a:lnTo>
                  <a:lnTo>
                    <a:pt x="31" y="36"/>
                  </a:lnTo>
                  <a:lnTo>
                    <a:pt x="40" y="35"/>
                  </a:lnTo>
                  <a:lnTo>
                    <a:pt x="51" y="35"/>
                  </a:lnTo>
                  <a:lnTo>
                    <a:pt x="51" y="35"/>
                  </a:lnTo>
                  <a:lnTo>
                    <a:pt x="62" y="36"/>
                  </a:lnTo>
                  <a:lnTo>
                    <a:pt x="62" y="36"/>
                  </a:lnTo>
                  <a:lnTo>
                    <a:pt x="63" y="30"/>
                  </a:lnTo>
                  <a:lnTo>
                    <a:pt x="63" y="30"/>
                  </a:lnTo>
                  <a:lnTo>
                    <a:pt x="63" y="25"/>
                  </a:lnTo>
                  <a:lnTo>
                    <a:pt x="62" y="22"/>
                  </a:lnTo>
                  <a:lnTo>
                    <a:pt x="59" y="20"/>
                  </a:lnTo>
                  <a:lnTo>
                    <a:pt x="57" y="17"/>
                  </a:lnTo>
                  <a:lnTo>
                    <a:pt x="54" y="16"/>
                  </a:lnTo>
                  <a:lnTo>
                    <a:pt x="51" y="15"/>
                  </a:lnTo>
                  <a:lnTo>
                    <a:pt x="44" y="14"/>
                  </a:lnTo>
                  <a:lnTo>
                    <a:pt x="44" y="14"/>
                  </a:lnTo>
                  <a:lnTo>
                    <a:pt x="37" y="14"/>
                  </a:lnTo>
                  <a:lnTo>
                    <a:pt x="29" y="15"/>
                  </a:lnTo>
                  <a:lnTo>
                    <a:pt x="23" y="17"/>
                  </a:lnTo>
                  <a:lnTo>
                    <a:pt x="17" y="21"/>
                  </a:lnTo>
                  <a:lnTo>
                    <a:pt x="20" y="5"/>
                  </a:lnTo>
                  <a:close/>
                  <a:moveTo>
                    <a:pt x="59" y="47"/>
                  </a:moveTo>
                  <a:lnTo>
                    <a:pt x="46" y="47"/>
                  </a:lnTo>
                  <a:lnTo>
                    <a:pt x="46" y="47"/>
                  </a:lnTo>
                  <a:lnTo>
                    <a:pt x="37" y="48"/>
                  </a:lnTo>
                  <a:lnTo>
                    <a:pt x="32" y="49"/>
                  </a:lnTo>
                  <a:lnTo>
                    <a:pt x="27" y="51"/>
                  </a:lnTo>
                  <a:lnTo>
                    <a:pt x="23" y="53"/>
                  </a:lnTo>
                  <a:lnTo>
                    <a:pt x="20" y="57"/>
                  </a:lnTo>
                  <a:lnTo>
                    <a:pt x="17" y="60"/>
                  </a:lnTo>
                  <a:lnTo>
                    <a:pt x="16" y="66"/>
                  </a:lnTo>
                  <a:lnTo>
                    <a:pt x="16" y="66"/>
                  </a:lnTo>
                  <a:lnTo>
                    <a:pt x="17" y="71"/>
                  </a:lnTo>
                  <a:lnTo>
                    <a:pt x="21" y="75"/>
                  </a:lnTo>
                  <a:lnTo>
                    <a:pt x="26" y="77"/>
                  </a:lnTo>
                  <a:lnTo>
                    <a:pt x="31" y="77"/>
                  </a:lnTo>
                  <a:lnTo>
                    <a:pt x="31" y="77"/>
                  </a:lnTo>
                  <a:lnTo>
                    <a:pt x="37" y="77"/>
                  </a:lnTo>
                  <a:lnTo>
                    <a:pt x="41" y="75"/>
                  </a:lnTo>
                  <a:lnTo>
                    <a:pt x="46" y="72"/>
                  </a:lnTo>
                  <a:lnTo>
                    <a:pt x="50" y="67"/>
                  </a:lnTo>
                  <a:lnTo>
                    <a:pt x="53" y="63"/>
                  </a:lnTo>
                  <a:lnTo>
                    <a:pt x="56" y="58"/>
                  </a:lnTo>
                  <a:lnTo>
                    <a:pt x="58" y="53"/>
                  </a:lnTo>
                  <a:lnTo>
                    <a:pt x="59" y="47"/>
                  </a:lnTo>
                  <a:lnTo>
                    <a:pt x="5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15">
              <a:extLst>
                <a:ext uri="{FF2B5EF4-FFF2-40B4-BE49-F238E27FC236}">
                  <a16:creationId xmlns:a16="http://schemas.microsoft.com/office/drawing/2014/main" id="{7222AAD0-10DE-4C52-A165-A5D7F5B715B1}"/>
                </a:ext>
              </a:extLst>
            </p:cNvPr>
            <p:cNvSpPr>
              <a:spLocks/>
            </p:cNvSpPr>
            <p:nvPr userDrawn="1"/>
          </p:nvSpPr>
          <p:spPr bwMode="auto">
            <a:xfrm>
              <a:off x="6031" y="4145"/>
              <a:ext cx="22" cy="29"/>
            </a:xfrm>
            <a:custGeom>
              <a:avLst/>
              <a:gdLst>
                <a:gd name="T0" fmla="*/ 14 w 65"/>
                <a:gd name="T1" fmla="*/ 16 h 88"/>
                <a:gd name="T2" fmla="*/ 14 w 65"/>
                <a:gd name="T3" fmla="*/ 16 h 88"/>
                <a:gd name="T4" fmla="*/ 17 w 65"/>
                <a:gd name="T5" fmla="*/ 3 h 88"/>
                <a:gd name="T6" fmla="*/ 32 w 65"/>
                <a:gd name="T7" fmla="*/ 3 h 88"/>
                <a:gd name="T8" fmla="*/ 29 w 65"/>
                <a:gd name="T9" fmla="*/ 16 h 88"/>
                <a:gd name="T10" fmla="*/ 30 w 65"/>
                <a:gd name="T11" fmla="*/ 16 h 88"/>
                <a:gd name="T12" fmla="*/ 30 w 65"/>
                <a:gd name="T13" fmla="*/ 16 h 88"/>
                <a:gd name="T14" fmla="*/ 34 w 65"/>
                <a:gd name="T15" fmla="*/ 10 h 88"/>
                <a:gd name="T16" fmla="*/ 40 w 65"/>
                <a:gd name="T17" fmla="*/ 5 h 88"/>
                <a:gd name="T18" fmla="*/ 49 w 65"/>
                <a:gd name="T19" fmla="*/ 2 h 88"/>
                <a:gd name="T20" fmla="*/ 58 w 65"/>
                <a:gd name="T21" fmla="*/ 0 h 88"/>
                <a:gd name="T22" fmla="*/ 58 w 65"/>
                <a:gd name="T23" fmla="*/ 0 h 88"/>
                <a:gd name="T24" fmla="*/ 62 w 65"/>
                <a:gd name="T25" fmla="*/ 0 h 88"/>
                <a:gd name="T26" fmla="*/ 65 w 65"/>
                <a:gd name="T27" fmla="*/ 2 h 88"/>
                <a:gd name="T28" fmla="*/ 62 w 65"/>
                <a:gd name="T29" fmla="*/ 16 h 88"/>
                <a:gd name="T30" fmla="*/ 62 w 65"/>
                <a:gd name="T31" fmla="*/ 16 h 88"/>
                <a:gd name="T32" fmla="*/ 56 w 65"/>
                <a:gd name="T33" fmla="*/ 15 h 88"/>
                <a:gd name="T34" fmla="*/ 56 w 65"/>
                <a:gd name="T35" fmla="*/ 15 h 88"/>
                <a:gd name="T36" fmla="*/ 49 w 65"/>
                <a:gd name="T37" fmla="*/ 15 h 88"/>
                <a:gd name="T38" fmla="*/ 43 w 65"/>
                <a:gd name="T39" fmla="*/ 17 h 88"/>
                <a:gd name="T40" fmla="*/ 38 w 65"/>
                <a:gd name="T41" fmla="*/ 22 h 88"/>
                <a:gd name="T42" fmla="*/ 33 w 65"/>
                <a:gd name="T43" fmla="*/ 27 h 88"/>
                <a:gd name="T44" fmla="*/ 30 w 65"/>
                <a:gd name="T45" fmla="*/ 31 h 88"/>
                <a:gd name="T46" fmla="*/ 27 w 65"/>
                <a:gd name="T47" fmla="*/ 36 h 88"/>
                <a:gd name="T48" fmla="*/ 24 w 65"/>
                <a:gd name="T49" fmla="*/ 46 h 88"/>
                <a:gd name="T50" fmla="*/ 15 w 65"/>
                <a:gd name="T51" fmla="*/ 88 h 88"/>
                <a:gd name="T52" fmla="*/ 0 w 65"/>
                <a:gd name="T53" fmla="*/ 88 h 88"/>
                <a:gd name="T54" fmla="*/ 14 w 65"/>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88">
                  <a:moveTo>
                    <a:pt x="14" y="16"/>
                  </a:moveTo>
                  <a:lnTo>
                    <a:pt x="14" y="16"/>
                  </a:lnTo>
                  <a:lnTo>
                    <a:pt x="17" y="3"/>
                  </a:lnTo>
                  <a:lnTo>
                    <a:pt x="32" y="3"/>
                  </a:lnTo>
                  <a:lnTo>
                    <a:pt x="29" y="16"/>
                  </a:lnTo>
                  <a:lnTo>
                    <a:pt x="30" y="16"/>
                  </a:lnTo>
                  <a:lnTo>
                    <a:pt x="30" y="16"/>
                  </a:lnTo>
                  <a:lnTo>
                    <a:pt x="34" y="10"/>
                  </a:lnTo>
                  <a:lnTo>
                    <a:pt x="40" y="5"/>
                  </a:lnTo>
                  <a:lnTo>
                    <a:pt x="49" y="2"/>
                  </a:lnTo>
                  <a:lnTo>
                    <a:pt x="58" y="0"/>
                  </a:lnTo>
                  <a:lnTo>
                    <a:pt x="58" y="0"/>
                  </a:lnTo>
                  <a:lnTo>
                    <a:pt x="62" y="0"/>
                  </a:lnTo>
                  <a:lnTo>
                    <a:pt x="65" y="2"/>
                  </a:lnTo>
                  <a:lnTo>
                    <a:pt x="62" y="16"/>
                  </a:lnTo>
                  <a:lnTo>
                    <a:pt x="62" y="16"/>
                  </a:lnTo>
                  <a:lnTo>
                    <a:pt x="56" y="15"/>
                  </a:lnTo>
                  <a:lnTo>
                    <a:pt x="56" y="15"/>
                  </a:lnTo>
                  <a:lnTo>
                    <a:pt x="49" y="15"/>
                  </a:lnTo>
                  <a:lnTo>
                    <a:pt x="43" y="17"/>
                  </a:lnTo>
                  <a:lnTo>
                    <a:pt x="38" y="22"/>
                  </a:lnTo>
                  <a:lnTo>
                    <a:pt x="33" y="27"/>
                  </a:lnTo>
                  <a:lnTo>
                    <a:pt x="30" y="31"/>
                  </a:lnTo>
                  <a:lnTo>
                    <a:pt x="27" y="36"/>
                  </a:lnTo>
                  <a:lnTo>
                    <a:pt x="24" y="46"/>
                  </a:lnTo>
                  <a:lnTo>
                    <a:pt x="15" y="88"/>
                  </a:lnTo>
                  <a:lnTo>
                    <a:pt x="0" y="88"/>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16">
              <a:extLst>
                <a:ext uri="{FF2B5EF4-FFF2-40B4-BE49-F238E27FC236}">
                  <a16:creationId xmlns:a16="http://schemas.microsoft.com/office/drawing/2014/main" id="{63AB9ADD-FF58-4877-9C9F-8B08FD6D70AC}"/>
                </a:ext>
              </a:extLst>
            </p:cNvPr>
            <p:cNvSpPr>
              <a:spLocks noEditPoints="1"/>
            </p:cNvSpPr>
            <p:nvPr userDrawn="1"/>
          </p:nvSpPr>
          <p:spPr bwMode="auto">
            <a:xfrm>
              <a:off x="6054" y="4145"/>
              <a:ext cx="26" cy="30"/>
            </a:xfrm>
            <a:custGeom>
              <a:avLst/>
              <a:gdLst>
                <a:gd name="T0" fmla="*/ 65 w 78"/>
                <a:gd name="T1" fmla="*/ 87 h 90"/>
                <a:gd name="T2" fmla="*/ 39 w 78"/>
                <a:gd name="T3" fmla="*/ 90 h 90"/>
                <a:gd name="T4" fmla="*/ 32 w 78"/>
                <a:gd name="T5" fmla="*/ 90 h 90"/>
                <a:gd name="T6" fmla="*/ 18 w 78"/>
                <a:gd name="T7" fmla="*/ 87 h 90"/>
                <a:gd name="T8" fmla="*/ 7 w 78"/>
                <a:gd name="T9" fmla="*/ 77 h 90"/>
                <a:gd name="T10" fmla="*/ 1 w 78"/>
                <a:gd name="T11" fmla="*/ 61 h 90"/>
                <a:gd name="T12" fmla="*/ 0 w 78"/>
                <a:gd name="T13" fmla="*/ 52 h 90"/>
                <a:gd name="T14" fmla="*/ 3 w 78"/>
                <a:gd name="T15" fmla="*/ 34 h 90"/>
                <a:gd name="T16" fmla="*/ 12 w 78"/>
                <a:gd name="T17" fmla="*/ 17 h 90"/>
                <a:gd name="T18" fmla="*/ 27 w 78"/>
                <a:gd name="T19" fmla="*/ 5 h 90"/>
                <a:gd name="T20" fmla="*/ 46 w 78"/>
                <a:gd name="T21" fmla="*/ 0 h 90"/>
                <a:gd name="T22" fmla="*/ 54 w 78"/>
                <a:gd name="T23" fmla="*/ 2 h 90"/>
                <a:gd name="T24" fmla="*/ 66 w 78"/>
                <a:gd name="T25" fmla="*/ 5 h 90"/>
                <a:gd name="T26" fmla="*/ 75 w 78"/>
                <a:gd name="T27" fmla="*/ 14 h 90"/>
                <a:gd name="T28" fmla="*/ 78 w 78"/>
                <a:gd name="T29" fmla="*/ 25 h 90"/>
                <a:gd name="T30" fmla="*/ 78 w 78"/>
                <a:gd name="T31" fmla="*/ 33 h 90"/>
                <a:gd name="T32" fmla="*/ 77 w 78"/>
                <a:gd name="T33" fmla="*/ 49 h 90"/>
                <a:gd name="T34" fmla="*/ 18 w 78"/>
                <a:gd name="T35" fmla="*/ 49 h 90"/>
                <a:gd name="T36" fmla="*/ 16 w 78"/>
                <a:gd name="T37" fmla="*/ 54 h 90"/>
                <a:gd name="T38" fmla="*/ 19 w 78"/>
                <a:gd name="T39" fmla="*/ 65 h 90"/>
                <a:gd name="T40" fmla="*/ 25 w 78"/>
                <a:gd name="T41" fmla="*/ 72 h 90"/>
                <a:gd name="T42" fmla="*/ 33 w 78"/>
                <a:gd name="T43" fmla="*/ 77 h 90"/>
                <a:gd name="T44" fmla="*/ 43 w 78"/>
                <a:gd name="T45" fmla="*/ 77 h 90"/>
                <a:gd name="T46" fmla="*/ 68 w 78"/>
                <a:gd name="T47" fmla="*/ 72 h 90"/>
                <a:gd name="T48" fmla="*/ 63 w 78"/>
                <a:gd name="T49" fmla="*/ 37 h 90"/>
                <a:gd name="T50" fmla="*/ 63 w 78"/>
                <a:gd name="T51" fmla="*/ 30 h 90"/>
                <a:gd name="T52" fmla="*/ 62 w 78"/>
                <a:gd name="T53" fmla="*/ 23 h 90"/>
                <a:gd name="T54" fmla="*/ 56 w 78"/>
                <a:gd name="T55" fmla="*/ 16 h 90"/>
                <a:gd name="T56" fmla="*/ 50 w 78"/>
                <a:gd name="T57" fmla="*/ 14 h 90"/>
                <a:gd name="T58" fmla="*/ 45 w 78"/>
                <a:gd name="T59" fmla="*/ 14 h 90"/>
                <a:gd name="T60" fmla="*/ 35 w 78"/>
                <a:gd name="T61" fmla="*/ 15 h 90"/>
                <a:gd name="T62" fmla="*/ 28 w 78"/>
                <a:gd name="T63" fmla="*/ 21 h 90"/>
                <a:gd name="T64" fmla="*/ 19 w 78"/>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90">
                  <a:moveTo>
                    <a:pt x="65" y="87"/>
                  </a:moveTo>
                  <a:lnTo>
                    <a:pt x="65" y="87"/>
                  </a:lnTo>
                  <a:lnTo>
                    <a:pt x="52" y="89"/>
                  </a:lnTo>
                  <a:lnTo>
                    <a:pt x="39" y="90"/>
                  </a:lnTo>
                  <a:lnTo>
                    <a:pt x="39" y="90"/>
                  </a:lnTo>
                  <a:lnTo>
                    <a:pt x="32" y="90"/>
                  </a:lnTo>
                  <a:lnTo>
                    <a:pt x="25" y="89"/>
                  </a:lnTo>
                  <a:lnTo>
                    <a:pt x="18" y="87"/>
                  </a:lnTo>
                  <a:lnTo>
                    <a:pt x="12" y="82"/>
                  </a:lnTo>
                  <a:lnTo>
                    <a:pt x="7" y="77"/>
                  </a:lnTo>
                  <a:lnTo>
                    <a:pt x="3" y="71"/>
                  </a:lnTo>
                  <a:lnTo>
                    <a:pt x="1" y="61"/>
                  </a:lnTo>
                  <a:lnTo>
                    <a:pt x="0" y="52"/>
                  </a:lnTo>
                  <a:lnTo>
                    <a:pt x="0" y="52"/>
                  </a:lnTo>
                  <a:lnTo>
                    <a:pt x="1" y="42"/>
                  </a:lnTo>
                  <a:lnTo>
                    <a:pt x="3" y="34"/>
                  </a:lnTo>
                  <a:lnTo>
                    <a:pt x="7" y="25"/>
                  </a:lnTo>
                  <a:lnTo>
                    <a:pt x="12" y="17"/>
                  </a:lnTo>
                  <a:lnTo>
                    <a:pt x="19" y="10"/>
                  </a:lnTo>
                  <a:lnTo>
                    <a:pt x="27" y="5"/>
                  </a:lnTo>
                  <a:lnTo>
                    <a:pt x="37" y="2"/>
                  </a:lnTo>
                  <a:lnTo>
                    <a:pt x="46" y="0"/>
                  </a:lnTo>
                  <a:lnTo>
                    <a:pt x="46" y="0"/>
                  </a:lnTo>
                  <a:lnTo>
                    <a:pt x="54" y="2"/>
                  </a:lnTo>
                  <a:lnTo>
                    <a:pt x="60" y="3"/>
                  </a:lnTo>
                  <a:lnTo>
                    <a:pt x="66" y="5"/>
                  </a:lnTo>
                  <a:lnTo>
                    <a:pt x="70" y="9"/>
                  </a:lnTo>
                  <a:lnTo>
                    <a:pt x="75" y="14"/>
                  </a:lnTo>
                  <a:lnTo>
                    <a:pt x="77" y="20"/>
                  </a:lnTo>
                  <a:lnTo>
                    <a:pt x="78" y="25"/>
                  </a:lnTo>
                  <a:lnTo>
                    <a:pt x="78" y="33"/>
                  </a:lnTo>
                  <a:lnTo>
                    <a:pt x="78" y="33"/>
                  </a:lnTo>
                  <a:lnTo>
                    <a:pt x="78" y="41"/>
                  </a:lnTo>
                  <a:lnTo>
                    <a:pt x="77" y="49"/>
                  </a:lnTo>
                  <a:lnTo>
                    <a:pt x="18" y="49"/>
                  </a:lnTo>
                  <a:lnTo>
                    <a:pt x="18" y="49"/>
                  </a:lnTo>
                  <a:lnTo>
                    <a:pt x="16" y="54"/>
                  </a:lnTo>
                  <a:lnTo>
                    <a:pt x="16" y="54"/>
                  </a:lnTo>
                  <a:lnTo>
                    <a:pt x="18" y="60"/>
                  </a:lnTo>
                  <a:lnTo>
                    <a:pt x="19" y="65"/>
                  </a:lnTo>
                  <a:lnTo>
                    <a:pt x="21" y="70"/>
                  </a:lnTo>
                  <a:lnTo>
                    <a:pt x="25" y="72"/>
                  </a:lnTo>
                  <a:lnTo>
                    <a:pt x="28" y="75"/>
                  </a:lnTo>
                  <a:lnTo>
                    <a:pt x="33" y="77"/>
                  </a:lnTo>
                  <a:lnTo>
                    <a:pt x="43" y="77"/>
                  </a:lnTo>
                  <a:lnTo>
                    <a:pt x="43" y="77"/>
                  </a:lnTo>
                  <a:lnTo>
                    <a:pt x="56" y="76"/>
                  </a:lnTo>
                  <a:lnTo>
                    <a:pt x="68" y="72"/>
                  </a:lnTo>
                  <a:lnTo>
                    <a:pt x="65" y="87"/>
                  </a:lnTo>
                  <a:close/>
                  <a:moveTo>
                    <a:pt x="63" y="37"/>
                  </a:moveTo>
                  <a:lnTo>
                    <a:pt x="63" y="37"/>
                  </a:lnTo>
                  <a:lnTo>
                    <a:pt x="63" y="30"/>
                  </a:lnTo>
                  <a:lnTo>
                    <a:pt x="63" y="30"/>
                  </a:lnTo>
                  <a:lnTo>
                    <a:pt x="62" y="23"/>
                  </a:lnTo>
                  <a:lnTo>
                    <a:pt x="58" y="18"/>
                  </a:lnTo>
                  <a:lnTo>
                    <a:pt x="56" y="16"/>
                  </a:lnTo>
                  <a:lnTo>
                    <a:pt x="53" y="15"/>
                  </a:lnTo>
                  <a:lnTo>
                    <a:pt x="50" y="14"/>
                  </a:lnTo>
                  <a:lnTo>
                    <a:pt x="45" y="14"/>
                  </a:lnTo>
                  <a:lnTo>
                    <a:pt x="45" y="14"/>
                  </a:lnTo>
                  <a:lnTo>
                    <a:pt x="40" y="14"/>
                  </a:lnTo>
                  <a:lnTo>
                    <a:pt x="35" y="15"/>
                  </a:lnTo>
                  <a:lnTo>
                    <a:pt x="32" y="17"/>
                  </a:lnTo>
                  <a:lnTo>
                    <a:pt x="28" y="21"/>
                  </a:lnTo>
                  <a:lnTo>
                    <a:pt x="22" y="28"/>
                  </a:lnTo>
                  <a:lnTo>
                    <a:pt x="19" y="37"/>
                  </a:lnTo>
                  <a:lnTo>
                    <a:pt x="6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17">
              <a:extLst>
                <a:ext uri="{FF2B5EF4-FFF2-40B4-BE49-F238E27FC236}">
                  <a16:creationId xmlns:a16="http://schemas.microsoft.com/office/drawing/2014/main" id="{BD9C7A1E-8DF3-4896-B7E5-23BF91012EDB}"/>
                </a:ext>
              </a:extLst>
            </p:cNvPr>
            <p:cNvSpPr>
              <a:spLocks noEditPoints="1"/>
            </p:cNvSpPr>
            <p:nvPr userDrawn="1"/>
          </p:nvSpPr>
          <p:spPr bwMode="auto">
            <a:xfrm>
              <a:off x="6099" y="4145"/>
              <a:ext cx="26" cy="30"/>
            </a:xfrm>
            <a:custGeom>
              <a:avLst/>
              <a:gdLst>
                <a:gd name="T0" fmla="*/ 19 w 77"/>
                <a:gd name="T1" fmla="*/ 5 h 90"/>
                <a:gd name="T2" fmla="*/ 43 w 77"/>
                <a:gd name="T3" fmla="*/ 0 h 90"/>
                <a:gd name="T4" fmla="*/ 50 w 77"/>
                <a:gd name="T5" fmla="*/ 0 h 90"/>
                <a:gd name="T6" fmla="*/ 62 w 77"/>
                <a:gd name="T7" fmla="*/ 4 h 90"/>
                <a:gd name="T8" fmla="*/ 71 w 77"/>
                <a:gd name="T9" fmla="*/ 10 h 90"/>
                <a:gd name="T10" fmla="*/ 76 w 77"/>
                <a:gd name="T11" fmla="*/ 21 h 90"/>
                <a:gd name="T12" fmla="*/ 77 w 77"/>
                <a:gd name="T13" fmla="*/ 28 h 90"/>
                <a:gd name="T14" fmla="*/ 75 w 77"/>
                <a:gd name="T15" fmla="*/ 41 h 90"/>
                <a:gd name="T16" fmla="*/ 66 w 77"/>
                <a:gd name="T17" fmla="*/ 88 h 90"/>
                <a:gd name="T18" fmla="*/ 52 w 77"/>
                <a:gd name="T19" fmla="*/ 88 h 90"/>
                <a:gd name="T20" fmla="*/ 54 w 77"/>
                <a:gd name="T21" fmla="*/ 75 h 90"/>
                <a:gd name="T22" fmla="*/ 50 w 77"/>
                <a:gd name="T23" fmla="*/ 81 h 90"/>
                <a:gd name="T24" fmla="*/ 35 w 77"/>
                <a:gd name="T25" fmla="*/ 89 h 90"/>
                <a:gd name="T26" fmla="*/ 27 w 77"/>
                <a:gd name="T27" fmla="*/ 90 h 90"/>
                <a:gd name="T28" fmla="*/ 16 w 77"/>
                <a:gd name="T29" fmla="*/ 89 h 90"/>
                <a:gd name="T30" fmla="*/ 8 w 77"/>
                <a:gd name="T31" fmla="*/ 84 h 90"/>
                <a:gd name="T32" fmla="*/ 1 w 77"/>
                <a:gd name="T33" fmla="*/ 77 h 90"/>
                <a:gd name="T34" fmla="*/ 0 w 77"/>
                <a:gd name="T35" fmla="*/ 66 h 90"/>
                <a:gd name="T36" fmla="*/ 0 w 77"/>
                <a:gd name="T37" fmla="*/ 58 h 90"/>
                <a:gd name="T38" fmla="*/ 8 w 77"/>
                <a:gd name="T39" fmla="*/ 46 h 90"/>
                <a:gd name="T40" fmla="*/ 21 w 77"/>
                <a:gd name="T41" fmla="*/ 39 h 90"/>
                <a:gd name="T42" fmla="*/ 39 w 77"/>
                <a:gd name="T43" fmla="*/ 35 h 90"/>
                <a:gd name="T44" fmla="*/ 50 w 77"/>
                <a:gd name="T45" fmla="*/ 35 h 90"/>
                <a:gd name="T46" fmla="*/ 62 w 77"/>
                <a:gd name="T47" fmla="*/ 36 h 90"/>
                <a:gd name="T48" fmla="*/ 62 w 77"/>
                <a:gd name="T49" fmla="*/ 30 h 90"/>
                <a:gd name="T50" fmla="*/ 60 w 77"/>
                <a:gd name="T51" fmla="*/ 22 h 90"/>
                <a:gd name="T52" fmla="*/ 57 w 77"/>
                <a:gd name="T53" fmla="*/ 17 h 90"/>
                <a:gd name="T54" fmla="*/ 51 w 77"/>
                <a:gd name="T55" fmla="*/ 15 h 90"/>
                <a:gd name="T56" fmla="*/ 43 w 77"/>
                <a:gd name="T57" fmla="*/ 14 h 90"/>
                <a:gd name="T58" fmla="*/ 28 w 77"/>
                <a:gd name="T59" fmla="*/ 15 h 90"/>
                <a:gd name="T60" fmla="*/ 16 w 77"/>
                <a:gd name="T61" fmla="*/ 21 h 90"/>
                <a:gd name="T62" fmla="*/ 58 w 77"/>
                <a:gd name="T63" fmla="*/ 47 h 90"/>
                <a:gd name="T64" fmla="*/ 46 w 77"/>
                <a:gd name="T65" fmla="*/ 47 h 90"/>
                <a:gd name="T66" fmla="*/ 31 w 77"/>
                <a:gd name="T67" fmla="*/ 49 h 90"/>
                <a:gd name="T68" fmla="*/ 22 w 77"/>
                <a:gd name="T69" fmla="*/ 53 h 90"/>
                <a:gd name="T70" fmla="*/ 16 w 77"/>
                <a:gd name="T71" fmla="*/ 60 h 90"/>
                <a:gd name="T72" fmla="*/ 16 w 77"/>
                <a:gd name="T73" fmla="*/ 66 h 90"/>
                <a:gd name="T74" fmla="*/ 20 w 77"/>
                <a:gd name="T75" fmla="*/ 75 h 90"/>
                <a:gd name="T76" fmla="*/ 29 w 77"/>
                <a:gd name="T77" fmla="*/ 77 h 90"/>
                <a:gd name="T78" fmla="*/ 35 w 77"/>
                <a:gd name="T79" fmla="*/ 77 h 90"/>
                <a:gd name="T80" fmla="*/ 45 w 77"/>
                <a:gd name="T81" fmla="*/ 72 h 90"/>
                <a:gd name="T82" fmla="*/ 52 w 77"/>
                <a:gd name="T83" fmla="*/ 63 h 90"/>
                <a:gd name="T84" fmla="*/ 57 w 77"/>
                <a:gd name="T85" fmla="*/ 53 h 90"/>
                <a:gd name="T86" fmla="*/ 58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19" y="5"/>
                  </a:moveTo>
                  <a:lnTo>
                    <a:pt x="19" y="5"/>
                  </a:lnTo>
                  <a:lnTo>
                    <a:pt x="32" y="2"/>
                  </a:lnTo>
                  <a:lnTo>
                    <a:pt x="43" y="0"/>
                  </a:lnTo>
                  <a:lnTo>
                    <a:pt x="43" y="0"/>
                  </a:lnTo>
                  <a:lnTo>
                    <a:pt x="50" y="0"/>
                  </a:lnTo>
                  <a:lnTo>
                    <a:pt x="56" y="2"/>
                  </a:lnTo>
                  <a:lnTo>
                    <a:pt x="62" y="4"/>
                  </a:lnTo>
                  <a:lnTo>
                    <a:pt x="66" y="6"/>
                  </a:lnTo>
                  <a:lnTo>
                    <a:pt x="71" y="10"/>
                  </a:lnTo>
                  <a:lnTo>
                    <a:pt x="74" y="15"/>
                  </a:lnTo>
                  <a:lnTo>
                    <a:pt x="76" y="21"/>
                  </a:lnTo>
                  <a:lnTo>
                    <a:pt x="77" y="28"/>
                  </a:lnTo>
                  <a:lnTo>
                    <a:pt x="77" y="28"/>
                  </a:lnTo>
                  <a:lnTo>
                    <a:pt x="75" y="41"/>
                  </a:lnTo>
                  <a:lnTo>
                    <a:pt x="75" y="41"/>
                  </a:lnTo>
                  <a:lnTo>
                    <a:pt x="70" y="65"/>
                  </a:lnTo>
                  <a:lnTo>
                    <a:pt x="66" y="88"/>
                  </a:lnTo>
                  <a:lnTo>
                    <a:pt x="52" y="88"/>
                  </a:lnTo>
                  <a:lnTo>
                    <a:pt x="52" y="88"/>
                  </a:lnTo>
                  <a:lnTo>
                    <a:pt x="54" y="75"/>
                  </a:lnTo>
                  <a:lnTo>
                    <a:pt x="54" y="75"/>
                  </a:lnTo>
                  <a:lnTo>
                    <a:pt x="54" y="75"/>
                  </a:lnTo>
                  <a:lnTo>
                    <a:pt x="50" y="81"/>
                  </a:lnTo>
                  <a:lnTo>
                    <a:pt x="43" y="87"/>
                  </a:lnTo>
                  <a:lnTo>
                    <a:pt x="35" y="89"/>
                  </a:lnTo>
                  <a:lnTo>
                    <a:pt x="27" y="90"/>
                  </a:lnTo>
                  <a:lnTo>
                    <a:pt x="27" y="90"/>
                  </a:lnTo>
                  <a:lnTo>
                    <a:pt x="21" y="90"/>
                  </a:lnTo>
                  <a:lnTo>
                    <a:pt x="16" y="89"/>
                  </a:lnTo>
                  <a:lnTo>
                    <a:pt x="12" y="87"/>
                  </a:lnTo>
                  <a:lnTo>
                    <a:pt x="8" y="84"/>
                  </a:lnTo>
                  <a:lnTo>
                    <a:pt x="4" y="82"/>
                  </a:lnTo>
                  <a:lnTo>
                    <a:pt x="1" y="77"/>
                  </a:lnTo>
                  <a:lnTo>
                    <a:pt x="0" y="72"/>
                  </a:lnTo>
                  <a:lnTo>
                    <a:pt x="0" y="66"/>
                  </a:lnTo>
                  <a:lnTo>
                    <a:pt x="0" y="66"/>
                  </a:lnTo>
                  <a:lnTo>
                    <a:pt x="0" y="58"/>
                  </a:lnTo>
                  <a:lnTo>
                    <a:pt x="3" y="52"/>
                  </a:lnTo>
                  <a:lnTo>
                    <a:pt x="8" y="46"/>
                  </a:lnTo>
                  <a:lnTo>
                    <a:pt x="14" y="42"/>
                  </a:lnTo>
                  <a:lnTo>
                    <a:pt x="21" y="39"/>
                  </a:lnTo>
                  <a:lnTo>
                    <a:pt x="29" y="36"/>
                  </a:lnTo>
                  <a:lnTo>
                    <a:pt x="39" y="35"/>
                  </a:lnTo>
                  <a:lnTo>
                    <a:pt x="50" y="35"/>
                  </a:lnTo>
                  <a:lnTo>
                    <a:pt x="50" y="35"/>
                  </a:lnTo>
                  <a:lnTo>
                    <a:pt x="62" y="36"/>
                  </a:lnTo>
                  <a:lnTo>
                    <a:pt x="62" y="36"/>
                  </a:lnTo>
                  <a:lnTo>
                    <a:pt x="62" y="30"/>
                  </a:lnTo>
                  <a:lnTo>
                    <a:pt x="62" y="30"/>
                  </a:lnTo>
                  <a:lnTo>
                    <a:pt x="62" y="25"/>
                  </a:lnTo>
                  <a:lnTo>
                    <a:pt x="60" y="22"/>
                  </a:lnTo>
                  <a:lnTo>
                    <a:pt x="59" y="20"/>
                  </a:lnTo>
                  <a:lnTo>
                    <a:pt x="57" y="17"/>
                  </a:lnTo>
                  <a:lnTo>
                    <a:pt x="53" y="16"/>
                  </a:lnTo>
                  <a:lnTo>
                    <a:pt x="51" y="15"/>
                  </a:lnTo>
                  <a:lnTo>
                    <a:pt x="43" y="14"/>
                  </a:lnTo>
                  <a:lnTo>
                    <a:pt x="43" y="14"/>
                  </a:lnTo>
                  <a:lnTo>
                    <a:pt x="35" y="14"/>
                  </a:lnTo>
                  <a:lnTo>
                    <a:pt x="28" y="15"/>
                  </a:lnTo>
                  <a:lnTo>
                    <a:pt x="22" y="17"/>
                  </a:lnTo>
                  <a:lnTo>
                    <a:pt x="16" y="21"/>
                  </a:lnTo>
                  <a:lnTo>
                    <a:pt x="19" y="5"/>
                  </a:lnTo>
                  <a:close/>
                  <a:moveTo>
                    <a:pt x="58" y="47"/>
                  </a:moveTo>
                  <a:lnTo>
                    <a:pt x="46" y="47"/>
                  </a:lnTo>
                  <a:lnTo>
                    <a:pt x="46" y="47"/>
                  </a:lnTo>
                  <a:lnTo>
                    <a:pt x="37" y="48"/>
                  </a:lnTo>
                  <a:lnTo>
                    <a:pt x="31" y="49"/>
                  </a:lnTo>
                  <a:lnTo>
                    <a:pt x="26" y="51"/>
                  </a:lnTo>
                  <a:lnTo>
                    <a:pt x="22" y="53"/>
                  </a:lnTo>
                  <a:lnTo>
                    <a:pt x="19" y="57"/>
                  </a:lnTo>
                  <a:lnTo>
                    <a:pt x="16" y="60"/>
                  </a:lnTo>
                  <a:lnTo>
                    <a:pt x="16" y="66"/>
                  </a:lnTo>
                  <a:lnTo>
                    <a:pt x="16" y="66"/>
                  </a:lnTo>
                  <a:lnTo>
                    <a:pt x="18" y="71"/>
                  </a:lnTo>
                  <a:lnTo>
                    <a:pt x="20" y="75"/>
                  </a:lnTo>
                  <a:lnTo>
                    <a:pt x="25" y="77"/>
                  </a:lnTo>
                  <a:lnTo>
                    <a:pt x="29" y="77"/>
                  </a:lnTo>
                  <a:lnTo>
                    <a:pt x="29" y="77"/>
                  </a:lnTo>
                  <a:lnTo>
                    <a:pt x="35" y="77"/>
                  </a:lnTo>
                  <a:lnTo>
                    <a:pt x="41" y="75"/>
                  </a:lnTo>
                  <a:lnTo>
                    <a:pt x="45" y="72"/>
                  </a:lnTo>
                  <a:lnTo>
                    <a:pt x="50" y="67"/>
                  </a:lnTo>
                  <a:lnTo>
                    <a:pt x="52" y="63"/>
                  </a:lnTo>
                  <a:lnTo>
                    <a:pt x="54" y="58"/>
                  </a:lnTo>
                  <a:lnTo>
                    <a:pt x="57" y="53"/>
                  </a:lnTo>
                  <a:lnTo>
                    <a:pt x="58" y="47"/>
                  </a:lnTo>
                  <a:lnTo>
                    <a:pt x="5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18">
              <a:extLst>
                <a:ext uri="{FF2B5EF4-FFF2-40B4-BE49-F238E27FC236}">
                  <a16:creationId xmlns:a16="http://schemas.microsoft.com/office/drawing/2014/main" id="{00516F1C-D65E-4EF0-BBD7-74A6EA45E764}"/>
                </a:ext>
              </a:extLst>
            </p:cNvPr>
            <p:cNvSpPr>
              <a:spLocks/>
            </p:cNvSpPr>
            <p:nvPr userDrawn="1"/>
          </p:nvSpPr>
          <p:spPr bwMode="auto">
            <a:xfrm>
              <a:off x="6132" y="4137"/>
              <a:ext cx="20" cy="38"/>
            </a:xfrm>
            <a:custGeom>
              <a:avLst/>
              <a:gdLst>
                <a:gd name="T0" fmla="*/ 2 w 60"/>
                <a:gd name="T1" fmla="*/ 27 h 114"/>
                <a:gd name="T2" fmla="*/ 21 w 60"/>
                <a:gd name="T3" fmla="*/ 27 h 114"/>
                <a:gd name="T4" fmla="*/ 25 w 60"/>
                <a:gd name="T5" fmla="*/ 6 h 114"/>
                <a:gd name="T6" fmla="*/ 41 w 60"/>
                <a:gd name="T7" fmla="*/ 0 h 114"/>
                <a:gd name="T8" fmla="*/ 37 w 60"/>
                <a:gd name="T9" fmla="*/ 27 h 114"/>
                <a:gd name="T10" fmla="*/ 60 w 60"/>
                <a:gd name="T11" fmla="*/ 27 h 114"/>
                <a:gd name="T12" fmla="*/ 57 w 60"/>
                <a:gd name="T13" fmla="*/ 39 h 114"/>
                <a:gd name="T14" fmla="*/ 34 w 60"/>
                <a:gd name="T15" fmla="*/ 39 h 114"/>
                <a:gd name="T16" fmla="*/ 26 w 60"/>
                <a:gd name="T17" fmla="*/ 76 h 114"/>
                <a:gd name="T18" fmla="*/ 26 w 60"/>
                <a:gd name="T19" fmla="*/ 76 h 114"/>
                <a:gd name="T20" fmla="*/ 23 w 60"/>
                <a:gd name="T21" fmla="*/ 93 h 114"/>
                <a:gd name="T22" fmla="*/ 23 w 60"/>
                <a:gd name="T23" fmla="*/ 93 h 114"/>
                <a:gd name="T24" fmla="*/ 23 w 60"/>
                <a:gd name="T25" fmla="*/ 96 h 114"/>
                <a:gd name="T26" fmla="*/ 26 w 60"/>
                <a:gd name="T27" fmla="*/ 100 h 114"/>
                <a:gd name="T28" fmla="*/ 29 w 60"/>
                <a:gd name="T29" fmla="*/ 101 h 114"/>
                <a:gd name="T30" fmla="*/ 34 w 60"/>
                <a:gd name="T31" fmla="*/ 101 h 114"/>
                <a:gd name="T32" fmla="*/ 34 w 60"/>
                <a:gd name="T33" fmla="*/ 101 h 114"/>
                <a:gd name="T34" fmla="*/ 40 w 60"/>
                <a:gd name="T35" fmla="*/ 101 h 114"/>
                <a:gd name="T36" fmla="*/ 46 w 60"/>
                <a:gd name="T37" fmla="*/ 100 h 114"/>
                <a:gd name="T38" fmla="*/ 44 w 60"/>
                <a:gd name="T39" fmla="*/ 113 h 114"/>
                <a:gd name="T40" fmla="*/ 44 w 60"/>
                <a:gd name="T41" fmla="*/ 113 h 114"/>
                <a:gd name="T42" fmla="*/ 37 w 60"/>
                <a:gd name="T43" fmla="*/ 114 h 114"/>
                <a:gd name="T44" fmla="*/ 28 w 60"/>
                <a:gd name="T45" fmla="*/ 114 h 114"/>
                <a:gd name="T46" fmla="*/ 28 w 60"/>
                <a:gd name="T47" fmla="*/ 114 h 114"/>
                <a:gd name="T48" fmla="*/ 22 w 60"/>
                <a:gd name="T49" fmla="*/ 114 h 114"/>
                <a:gd name="T50" fmla="*/ 19 w 60"/>
                <a:gd name="T51" fmla="*/ 113 h 114"/>
                <a:gd name="T52" fmla="*/ 15 w 60"/>
                <a:gd name="T53" fmla="*/ 111 h 114"/>
                <a:gd name="T54" fmla="*/ 13 w 60"/>
                <a:gd name="T55" fmla="*/ 108 h 114"/>
                <a:gd name="T56" fmla="*/ 10 w 60"/>
                <a:gd name="T57" fmla="*/ 106 h 114"/>
                <a:gd name="T58" fmla="*/ 9 w 60"/>
                <a:gd name="T59" fmla="*/ 102 h 114"/>
                <a:gd name="T60" fmla="*/ 8 w 60"/>
                <a:gd name="T61" fmla="*/ 95 h 114"/>
                <a:gd name="T62" fmla="*/ 8 w 60"/>
                <a:gd name="T63" fmla="*/ 95 h 114"/>
                <a:gd name="T64" fmla="*/ 9 w 60"/>
                <a:gd name="T65" fmla="*/ 85 h 114"/>
                <a:gd name="T66" fmla="*/ 10 w 60"/>
                <a:gd name="T67" fmla="*/ 75 h 114"/>
                <a:gd name="T68" fmla="*/ 17 w 60"/>
                <a:gd name="T69" fmla="*/ 39 h 114"/>
                <a:gd name="T70" fmla="*/ 0 w 60"/>
                <a:gd name="T71" fmla="*/ 39 h 114"/>
                <a:gd name="T72" fmla="*/ 2 w 60"/>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4">
                  <a:moveTo>
                    <a:pt x="2" y="27"/>
                  </a:moveTo>
                  <a:lnTo>
                    <a:pt x="21" y="27"/>
                  </a:lnTo>
                  <a:lnTo>
                    <a:pt x="25" y="6"/>
                  </a:lnTo>
                  <a:lnTo>
                    <a:pt x="41" y="0"/>
                  </a:lnTo>
                  <a:lnTo>
                    <a:pt x="37" y="27"/>
                  </a:lnTo>
                  <a:lnTo>
                    <a:pt x="60" y="27"/>
                  </a:lnTo>
                  <a:lnTo>
                    <a:pt x="57" y="39"/>
                  </a:lnTo>
                  <a:lnTo>
                    <a:pt x="34" y="39"/>
                  </a:lnTo>
                  <a:lnTo>
                    <a:pt x="26" y="76"/>
                  </a:lnTo>
                  <a:lnTo>
                    <a:pt x="26" y="76"/>
                  </a:lnTo>
                  <a:lnTo>
                    <a:pt x="23" y="93"/>
                  </a:lnTo>
                  <a:lnTo>
                    <a:pt x="23" y="93"/>
                  </a:lnTo>
                  <a:lnTo>
                    <a:pt x="23" y="96"/>
                  </a:lnTo>
                  <a:lnTo>
                    <a:pt x="26" y="100"/>
                  </a:lnTo>
                  <a:lnTo>
                    <a:pt x="29" y="101"/>
                  </a:lnTo>
                  <a:lnTo>
                    <a:pt x="34" y="101"/>
                  </a:lnTo>
                  <a:lnTo>
                    <a:pt x="34" y="101"/>
                  </a:lnTo>
                  <a:lnTo>
                    <a:pt x="40" y="101"/>
                  </a:lnTo>
                  <a:lnTo>
                    <a:pt x="46" y="100"/>
                  </a:lnTo>
                  <a:lnTo>
                    <a:pt x="44" y="113"/>
                  </a:lnTo>
                  <a:lnTo>
                    <a:pt x="44" y="113"/>
                  </a:lnTo>
                  <a:lnTo>
                    <a:pt x="37" y="114"/>
                  </a:lnTo>
                  <a:lnTo>
                    <a:pt x="28" y="114"/>
                  </a:lnTo>
                  <a:lnTo>
                    <a:pt x="28" y="114"/>
                  </a:lnTo>
                  <a:lnTo>
                    <a:pt x="22" y="114"/>
                  </a:lnTo>
                  <a:lnTo>
                    <a:pt x="19" y="113"/>
                  </a:lnTo>
                  <a:lnTo>
                    <a:pt x="15" y="111"/>
                  </a:lnTo>
                  <a:lnTo>
                    <a:pt x="13" y="108"/>
                  </a:lnTo>
                  <a:lnTo>
                    <a:pt x="10" y="106"/>
                  </a:lnTo>
                  <a:lnTo>
                    <a:pt x="9" y="102"/>
                  </a:lnTo>
                  <a:lnTo>
                    <a:pt x="8" y="95"/>
                  </a:lnTo>
                  <a:lnTo>
                    <a:pt x="8" y="95"/>
                  </a:lnTo>
                  <a:lnTo>
                    <a:pt x="9" y="85"/>
                  </a:lnTo>
                  <a:lnTo>
                    <a:pt x="10" y="75"/>
                  </a:lnTo>
                  <a:lnTo>
                    <a:pt x="17" y="39"/>
                  </a:lnTo>
                  <a:lnTo>
                    <a:pt x="0" y="39"/>
                  </a:lnTo>
                  <a:lnTo>
                    <a:pt x="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19">
              <a:extLst>
                <a:ext uri="{FF2B5EF4-FFF2-40B4-BE49-F238E27FC236}">
                  <a16:creationId xmlns:a16="http://schemas.microsoft.com/office/drawing/2014/main" id="{9C96A179-B448-435D-B496-27252A9C8FA1}"/>
                </a:ext>
              </a:extLst>
            </p:cNvPr>
            <p:cNvSpPr>
              <a:spLocks/>
            </p:cNvSpPr>
            <p:nvPr userDrawn="1"/>
          </p:nvSpPr>
          <p:spPr bwMode="auto">
            <a:xfrm>
              <a:off x="6169" y="4137"/>
              <a:ext cx="20" cy="38"/>
            </a:xfrm>
            <a:custGeom>
              <a:avLst/>
              <a:gdLst>
                <a:gd name="T0" fmla="*/ 3 w 61"/>
                <a:gd name="T1" fmla="*/ 27 h 114"/>
                <a:gd name="T2" fmla="*/ 22 w 61"/>
                <a:gd name="T3" fmla="*/ 27 h 114"/>
                <a:gd name="T4" fmla="*/ 27 w 61"/>
                <a:gd name="T5" fmla="*/ 6 h 114"/>
                <a:gd name="T6" fmla="*/ 43 w 61"/>
                <a:gd name="T7" fmla="*/ 0 h 114"/>
                <a:gd name="T8" fmla="*/ 39 w 61"/>
                <a:gd name="T9" fmla="*/ 27 h 114"/>
                <a:gd name="T10" fmla="*/ 61 w 61"/>
                <a:gd name="T11" fmla="*/ 27 h 114"/>
                <a:gd name="T12" fmla="*/ 59 w 61"/>
                <a:gd name="T13" fmla="*/ 39 h 114"/>
                <a:gd name="T14" fmla="*/ 35 w 61"/>
                <a:gd name="T15" fmla="*/ 39 h 114"/>
                <a:gd name="T16" fmla="*/ 28 w 61"/>
                <a:gd name="T17" fmla="*/ 76 h 114"/>
                <a:gd name="T18" fmla="*/ 28 w 61"/>
                <a:gd name="T19" fmla="*/ 76 h 114"/>
                <a:gd name="T20" fmla="*/ 25 w 61"/>
                <a:gd name="T21" fmla="*/ 93 h 114"/>
                <a:gd name="T22" fmla="*/ 25 w 61"/>
                <a:gd name="T23" fmla="*/ 93 h 114"/>
                <a:gd name="T24" fmla="*/ 25 w 61"/>
                <a:gd name="T25" fmla="*/ 96 h 114"/>
                <a:gd name="T26" fmla="*/ 28 w 61"/>
                <a:gd name="T27" fmla="*/ 100 h 114"/>
                <a:gd name="T28" fmla="*/ 31 w 61"/>
                <a:gd name="T29" fmla="*/ 101 h 114"/>
                <a:gd name="T30" fmla="*/ 36 w 61"/>
                <a:gd name="T31" fmla="*/ 101 h 114"/>
                <a:gd name="T32" fmla="*/ 36 w 61"/>
                <a:gd name="T33" fmla="*/ 101 h 114"/>
                <a:gd name="T34" fmla="*/ 42 w 61"/>
                <a:gd name="T35" fmla="*/ 101 h 114"/>
                <a:gd name="T36" fmla="*/ 48 w 61"/>
                <a:gd name="T37" fmla="*/ 100 h 114"/>
                <a:gd name="T38" fmla="*/ 46 w 61"/>
                <a:gd name="T39" fmla="*/ 113 h 114"/>
                <a:gd name="T40" fmla="*/ 46 w 61"/>
                <a:gd name="T41" fmla="*/ 113 h 114"/>
                <a:gd name="T42" fmla="*/ 37 w 61"/>
                <a:gd name="T43" fmla="*/ 114 h 114"/>
                <a:gd name="T44" fmla="*/ 30 w 61"/>
                <a:gd name="T45" fmla="*/ 114 h 114"/>
                <a:gd name="T46" fmla="*/ 30 w 61"/>
                <a:gd name="T47" fmla="*/ 114 h 114"/>
                <a:gd name="T48" fmla="*/ 24 w 61"/>
                <a:gd name="T49" fmla="*/ 114 h 114"/>
                <a:gd name="T50" fmla="*/ 21 w 61"/>
                <a:gd name="T51" fmla="*/ 113 h 114"/>
                <a:gd name="T52" fmla="*/ 17 w 61"/>
                <a:gd name="T53" fmla="*/ 111 h 114"/>
                <a:gd name="T54" fmla="*/ 14 w 61"/>
                <a:gd name="T55" fmla="*/ 108 h 114"/>
                <a:gd name="T56" fmla="*/ 12 w 61"/>
                <a:gd name="T57" fmla="*/ 106 h 114"/>
                <a:gd name="T58" fmla="*/ 10 w 61"/>
                <a:gd name="T59" fmla="*/ 102 h 114"/>
                <a:gd name="T60" fmla="*/ 9 w 61"/>
                <a:gd name="T61" fmla="*/ 95 h 114"/>
                <a:gd name="T62" fmla="*/ 9 w 61"/>
                <a:gd name="T63" fmla="*/ 95 h 114"/>
                <a:gd name="T64" fmla="*/ 10 w 61"/>
                <a:gd name="T65" fmla="*/ 85 h 114"/>
                <a:gd name="T66" fmla="*/ 12 w 61"/>
                <a:gd name="T67" fmla="*/ 75 h 114"/>
                <a:gd name="T68" fmla="*/ 19 w 61"/>
                <a:gd name="T69" fmla="*/ 39 h 114"/>
                <a:gd name="T70" fmla="*/ 0 w 61"/>
                <a:gd name="T71" fmla="*/ 39 h 114"/>
                <a:gd name="T72" fmla="*/ 3 w 61"/>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114">
                  <a:moveTo>
                    <a:pt x="3" y="27"/>
                  </a:moveTo>
                  <a:lnTo>
                    <a:pt x="22" y="27"/>
                  </a:lnTo>
                  <a:lnTo>
                    <a:pt x="27" y="6"/>
                  </a:lnTo>
                  <a:lnTo>
                    <a:pt x="43" y="0"/>
                  </a:lnTo>
                  <a:lnTo>
                    <a:pt x="39" y="27"/>
                  </a:lnTo>
                  <a:lnTo>
                    <a:pt x="61" y="27"/>
                  </a:lnTo>
                  <a:lnTo>
                    <a:pt x="59" y="39"/>
                  </a:lnTo>
                  <a:lnTo>
                    <a:pt x="35" y="39"/>
                  </a:lnTo>
                  <a:lnTo>
                    <a:pt x="28" y="76"/>
                  </a:lnTo>
                  <a:lnTo>
                    <a:pt x="28" y="76"/>
                  </a:lnTo>
                  <a:lnTo>
                    <a:pt x="25" y="93"/>
                  </a:lnTo>
                  <a:lnTo>
                    <a:pt x="25" y="93"/>
                  </a:lnTo>
                  <a:lnTo>
                    <a:pt x="25" y="96"/>
                  </a:lnTo>
                  <a:lnTo>
                    <a:pt x="28" y="100"/>
                  </a:lnTo>
                  <a:lnTo>
                    <a:pt x="31" y="101"/>
                  </a:lnTo>
                  <a:lnTo>
                    <a:pt x="36" y="101"/>
                  </a:lnTo>
                  <a:lnTo>
                    <a:pt x="36" y="101"/>
                  </a:lnTo>
                  <a:lnTo>
                    <a:pt x="42" y="101"/>
                  </a:lnTo>
                  <a:lnTo>
                    <a:pt x="48" y="100"/>
                  </a:lnTo>
                  <a:lnTo>
                    <a:pt x="46" y="113"/>
                  </a:lnTo>
                  <a:lnTo>
                    <a:pt x="46" y="113"/>
                  </a:lnTo>
                  <a:lnTo>
                    <a:pt x="37" y="114"/>
                  </a:lnTo>
                  <a:lnTo>
                    <a:pt x="30" y="114"/>
                  </a:lnTo>
                  <a:lnTo>
                    <a:pt x="30" y="114"/>
                  </a:lnTo>
                  <a:lnTo>
                    <a:pt x="24" y="114"/>
                  </a:lnTo>
                  <a:lnTo>
                    <a:pt x="21" y="113"/>
                  </a:lnTo>
                  <a:lnTo>
                    <a:pt x="17" y="111"/>
                  </a:lnTo>
                  <a:lnTo>
                    <a:pt x="14" y="108"/>
                  </a:lnTo>
                  <a:lnTo>
                    <a:pt x="12" y="106"/>
                  </a:lnTo>
                  <a:lnTo>
                    <a:pt x="10" y="102"/>
                  </a:lnTo>
                  <a:lnTo>
                    <a:pt x="9" y="95"/>
                  </a:lnTo>
                  <a:lnTo>
                    <a:pt x="9" y="95"/>
                  </a:lnTo>
                  <a:lnTo>
                    <a:pt x="10" y="85"/>
                  </a:lnTo>
                  <a:lnTo>
                    <a:pt x="12" y="75"/>
                  </a:lnTo>
                  <a:lnTo>
                    <a:pt x="19" y="39"/>
                  </a:lnTo>
                  <a:lnTo>
                    <a:pt x="0" y="39"/>
                  </a:lnTo>
                  <a:lnTo>
                    <a:pt x="3"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20">
              <a:extLst>
                <a:ext uri="{FF2B5EF4-FFF2-40B4-BE49-F238E27FC236}">
                  <a16:creationId xmlns:a16="http://schemas.microsoft.com/office/drawing/2014/main" id="{7DA1180F-5CA4-4B2A-B086-550B9355B079}"/>
                </a:ext>
              </a:extLst>
            </p:cNvPr>
            <p:cNvSpPr>
              <a:spLocks/>
            </p:cNvSpPr>
            <p:nvPr userDrawn="1"/>
          </p:nvSpPr>
          <p:spPr bwMode="auto">
            <a:xfrm>
              <a:off x="6190" y="4132"/>
              <a:ext cx="29" cy="42"/>
            </a:xfrm>
            <a:custGeom>
              <a:avLst/>
              <a:gdLst>
                <a:gd name="T0" fmla="*/ 27 w 87"/>
                <a:gd name="T1" fmla="*/ 0 h 126"/>
                <a:gd name="T2" fmla="*/ 42 w 87"/>
                <a:gd name="T3" fmla="*/ 0 h 126"/>
                <a:gd name="T4" fmla="*/ 31 w 87"/>
                <a:gd name="T5" fmla="*/ 52 h 126"/>
                <a:gd name="T6" fmla="*/ 31 w 87"/>
                <a:gd name="T7" fmla="*/ 52 h 126"/>
                <a:gd name="T8" fmla="*/ 31 w 87"/>
                <a:gd name="T9" fmla="*/ 52 h 126"/>
                <a:gd name="T10" fmla="*/ 37 w 87"/>
                <a:gd name="T11" fmla="*/ 46 h 126"/>
                <a:gd name="T12" fmla="*/ 43 w 87"/>
                <a:gd name="T13" fmla="*/ 42 h 126"/>
                <a:gd name="T14" fmla="*/ 50 w 87"/>
                <a:gd name="T15" fmla="*/ 40 h 126"/>
                <a:gd name="T16" fmla="*/ 59 w 87"/>
                <a:gd name="T17" fmla="*/ 38 h 126"/>
                <a:gd name="T18" fmla="*/ 59 w 87"/>
                <a:gd name="T19" fmla="*/ 38 h 126"/>
                <a:gd name="T20" fmla="*/ 65 w 87"/>
                <a:gd name="T21" fmla="*/ 38 h 126"/>
                <a:gd name="T22" fmla="*/ 71 w 87"/>
                <a:gd name="T23" fmla="*/ 40 h 126"/>
                <a:gd name="T24" fmla="*/ 75 w 87"/>
                <a:gd name="T25" fmla="*/ 42 h 126"/>
                <a:gd name="T26" fmla="*/ 79 w 87"/>
                <a:gd name="T27" fmla="*/ 46 h 126"/>
                <a:gd name="T28" fmla="*/ 83 w 87"/>
                <a:gd name="T29" fmla="*/ 49 h 126"/>
                <a:gd name="T30" fmla="*/ 85 w 87"/>
                <a:gd name="T31" fmla="*/ 54 h 126"/>
                <a:gd name="T32" fmla="*/ 86 w 87"/>
                <a:gd name="T33" fmla="*/ 59 h 126"/>
                <a:gd name="T34" fmla="*/ 87 w 87"/>
                <a:gd name="T35" fmla="*/ 66 h 126"/>
                <a:gd name="T36" fmla="*/ 87 w 87"/>
                <a:gd name="T37" fmla="*/ 66 h 126"/>
                <a:gd name="T38" fmla="*/ 86 w 87"/>
                <a:gd name="T39" fmla="*/ 73 h 126"/>
                <a:gd name="T40" fmla="*/ 85 w 87"/>
                <a:gd name="T41" fmla="*/ 81 h 126"/>
                <a:gd name="T42" fmla="*/ 75 w 87"/>
                <a:gd name="T43" fmla="*/ 126 h 126"/>
                <a:gd name="T44" fmla="*/ 60 w 87"/>
                <a:gd name="T45" fmla="*/ 126 h 126"/>
                <a:gd name="T46" fmla="*/ 71 w 87"/>
                <a:gd name="T47" fmla="*/ 75 h 126"/>
                <a:gd name="T48" fmla="*/ 71 w 87"/>
                <a:gd name="T49" fmla="*/ 75 h 126"/>
                <a:gd name="T50" fmla="*/ 72 w 87"/>
                <a:gd name="T51" fmla="*/ 67 h 126"/>
                <a:gd name="T52" fmla="*/ 72 w 87"/>
                <a:gd name="T53" fmla="*/ 67 h 126"/>
                <a:gd name="T54" fmla="*/ 71 w 87"/>
                <a:gd name="T55" fmla="*/ 61 h 126"/>
                <a:gd name="T56" fmla="*/ 67 w 87"/>
                <a:gd name="T57" fmla="*/ 55 h 126"/>
                <a:gd name="T58" fmla="*/ 62 w 87"/>
                <a:gd name="T59" fmla="*/ 53 h 126"/>
                <a:gd name="T60" fmla="*/ 56 w 87"/>
                <a:gd name="T61" fmla="*/ 52 h 126"/>
                <a:gd name="T62" fmla="*/ 56 w 87"/>
                <a:gd name="T63" fmla="*/ 52 h 126"/>
                <a:gd name="T64" fmla="*/ 49 w 87"/>
                <a:gd name="T65" fmla="*/ 53 h 126"/>
                <a:gd name="T66" fmla="*/ 43 w 87"/>
                <a:gd name="T67" fmla="*/ 55 h 126"/>
                <a:gd name="T68" fmla="*/ 39 w 87"/>
                <a:gd name="T69" fmla="*/ 59 h 126"/>
                <a:gd name="T70" fmla="*/ 34 w 87"/>
                <a:gd name="T71" fmla="*/ 63 h 126"/>
                <a:gd name="T72" fmla="*/ 30 w 87"/>
                <a:gd name="T73" fmla="*/ 68 h 126"/>
                <a:gd name="T74" fmla="*/ 28 w 87"/>
                <a:gd name="T75" fmla="*/ 73 h 126"/>
                <a:gd name="T76" fmla="*/ 24 w 87"/>
                <a:gd name="T77" fmla="*/ 83 h 126"/>
                <a:gd name="T78" fmla="*/ 16 w 87"/>
                <a:gd name="T79" fmla="*/ 126 h 126"/>
                <a:gd name="T80" fmla="*/ 0 w 87"/>
                <a:gd name="T81" fmla="*/ 126 h 126"/>
                <a:gd name="T82" fmla="*/ 27 w 87"/>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 h="126">
                  <a:moveTo>
                    <a:pt x="27" y="0"/>
                  </a:moveTo>
                  <a:lnTo>
                    <a:pt x="42" y="0"/>
                  </a:lnTo>
                  <a:lnTo>
                    <a:pt x="31" y="52"/>
                  </a:lnTo>
                  <a:lnTo>
                    <a:pt x="31" y="52"/>
                  </a:lnTo>
                  <a:lnTo>
                    <a:pt x="31" y="52"/>
                  </a:lnTo>
                  <a:lnTo>
                    <a:pt x="37" y="46"/>
                  </a:lnTo>
                  <a:lnTo>
                    <a:pt x="43" y="42"/>
                  </a:lnTo>
                  <a:lnTo>
                    <a:pt x="50" y="40"/>
                  </a:lnTo>
                  <a:lnTo>
                    <a:pt x="59" y="38"/>
                  </a:lnTo>
                  <a:lnTo>
                    <a:pt x="59" y="38"/>
                  </a:lnTo>
                  <a:lnTo>
                    <a:pt x="65" y="38"/>
                  </a:lnTo>
                  <a:lnTo>
                    <a:pt x="71" y="40"/>
                  </a:lnTo>
                  <a:lnTo>
                    <a:pt x="75" y="42"/>
                  </a:lnTo>
                  <a:lnTo>
                    <a:pt x="79" y="46"/>
                  </a:lnTo>
                  <a:lnTo>
                    <a:pt x="83" y="49"/>
                  </a:lnTo>
                  <a:lnTo>
                    <a:pt x="85" y="54"/>
                  </a:lnTo>
                  <a:lnTo>
                    <a:pt x="86" y="59"/>
                  </a:lnTo>
                  <a:lnTo>
                    <a:pt x="87" y="66"/>
                  </a:lnTo>
                  <a:lnTo>
                    <a:pt x="87" y="66"/>
                  </a:lnTo>
                  <a:lnTo>
                    <a:pt x="86" y="73"/>
                  </a:lnTo>
                  <a:lnTo>
                    <a:pt x="85" y="81"/>
                  </a:lnTo>
                  <a:lnTo>
                    <a:pt x="75" y="126"/>
                  </a:lnTo>
                  <a:lnTo>
                    <a:pt x="60" y="126"/>
                  </a:lnTo>
                  <a:lnTo>
                    <a:pt x="71" y="75"/>
                  </a:lnTo>
                  <a:lnTo>
                    <a:pt x="71" y="75"/>
                  </a:lnTo>
                  <a:lnTo>
                    <a:pt x="72" y="67"/>
                  </a:lnTo>
                  <a:lnTo>
                    <a:pt x="72" y="67"/>
                  </a:lnTo>
                  <a:lnTo>
                    <a:pt x="71" y="61"/>
                  </a:lnTo>
                  <a:lnTo>
                    <a:pt x="67" y="55"/>
                  </a:lnTo>
                  <a:lnTo>
                    <a:pt x="62" y="53"/>
                  </a:lnTo>
                  <a:lnTo>
                    <a:pt x="56" y="52"/>
                  </a:lnTo>
                  <a:lnTo>
                    <a:pt x="56" y="52"/>
                  </a:lnTo>
                  <a:lnTo>
                    <a:pt x="49" y="53"/>
                  </a:lnTo>
                  <a:lnTo>
                    <a:pt x="43" y="55"/>
                  </a:lnTo>
                  <a:lnTo>
                    <a:pt x="39" y="59"/>
                  </a:lnTo>
                  <a:lnTo>
                    <a:pt x="34" y="63"/>
                  </a:lnTo>
                  <a:lnTo>
                    <a:pt x="30" y="68"/>
                  </a:lnTo>
                  <a:lnTo>
                    <a:pt x="28" y="73"/>
                  </a:lnTo>
                  <a:lnTo>
                    <a:pt x="24" y="83"/>
                  </a:lnTo>
                  <a:lnTo>
                    <a:pt x="16" y="126"/>
                  </a:lnTo>
                  <a:lnTo>
                    <a:pt x="0" y="126"/>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21">
              <a:extLst>
                <a:ext uri="{FF2B5EF4-FFF2-40B4-BE49-F238E27FC236}">
                  <a16:creationId xmlns:a16="http://schemas.microsoft.com/office/drawing/2014/main" id="{3D271C15-196C-452B-B170-36FC384DCFE3}"/>
                </a:ext>
              </a:extLst>
            </p:cNvPr>
            <p:cNvSpPr>
              <a:spLocks noEditPoints="1"/>
            </p:cNvSpPr>
            <p:nvPr userDrawn="1"/>
          </p:nvSpPr>
          <p:spPr bwMode="auto">
            <a:xfrm>
              <a:off x="6224" y="4145"/>
              <a:ext cx="27" cy="30"/>
            </a:xfrm>
            <a:custGeom>
              <a:avLst/>
              <a:gdLst>
                <a:gd name="T0" fmla="*/ 66 w 80"/>
                <a:gd name="T1" fmla="*/ 87 h 90"/>
                <a:gd name="T2" fmla="*/ 39 w 80"/>
                <a:gd name="T3" fmla="*/ 90 h 90"/>
                <a:gd name="T4" fmla="*/ 32 w 80"/>
                <a:gd name="T5" fmla="*/ 90 h 90"/>
                <a:gd name="T6" fmla="*/ 18 w 80"/>
                <a:gd name="T7" fmla="*/ 87 h 90"/>
                <a:gd name="T8" fmla="*/ 7 w 80"/>
                <a:gd name="T9" fmla="*/ 77 h 90"/>
                <a:gd name="T10" fmla="*/ 1 w 80"/>
                <a:gd name="T11" fmla="*/ 61 h 90"/>
                <a:gd name="T12" fmla="*/ 0 w 80"/>
                <a:gd name="T13" fmla="*/ 52 h 90"/>
                <a:gd name="T14" fmla="*/ 4 w 80"/>
                <a:gd name="T15" fmla="*/ 34 h 90"/>
                <a:gd name="T16" fmla="*/ 12 w 80"/>
                <a:gd name="T17" fmla="*/ 17 h 90"/>
                <a:gd name="T18" fmla="*/ 27 w 80"/>
                <a:gd name="T19" fmla="*/ 5 h 90"/>
                <a:gd name="T20" fmla="*/ 48 w 80"/>
                <a:gd name="T21" fmla="*/ 0 h 90"/>
                <a:gd name="T22" fmla="*/ 55 w 80"/>
                <a:gd name="T23" fmla="*/ 2 h 90"/>
                <a:gd name="T24" fmla="*/ 67 w 80"/>
                <a:gd name="T25" fmla="*/ 5 h 90"/>
                <a:gd name="T26" fmla="*/ 75 w 80"/>
                <a:gd name="T27" fmla="*/ 14 h 90"/>
                <a:gd name="T28" fmla="*/ 79 w 80"/>
                <a:gd name="T29" fmla="*/ 25 h 90"/>
                <a:gd name="T30" fmla="*/ 80 w 80"/>
                <a:gd name="T31" fmla="*/ 33 h 90"/>
                <a:gd name="T32" fmla="*/ 78 w 80"/>
                <a:gd name="T33" fmla="*/ 49 h 90"/>
                <a:gd name="T34" fmla="*/ 18 w 80"/>
                <a:gd name="T35" fmla="*/ 49 h 90"/>
                <a:gd name="T36" fmla="*/ 17 w 80"/>
                <a:gd name="T37" fmla="*/ 54 h 90"/>
                <a:gd name="T38" fmla="*/ 19 w 80"/>
                <a:gd name="T39" fmla="*/ 65 h 90"/>
                <a:gd name="T40" fmla="*/ 25 w 80"/>
                <a:gd name="T41" fmla="*/ 72 h 90"/>
                <a:gd name="T42" fmla="*/ 33 w 80"/>
                <a:gd name="T43" fmla="*/ 77 h 90"/>
                <a:gd name="T44" fmla="*/ 43 w 80"/>
                <a:gd name="T45" fmla="*/ 77 h 90"/>
                <a:gd name="T46" fmla="*/ 68 w 80"/>
                <a:gd name="T47" fmla="*/ 72 h 90"/>
                <a:gd name="T48" fmla="*/ 63 w 80"/>
                <a:gd name="T49" fmla="*/ 37 h 90"/>
                <a:gd name="T50" fmla="*/ 63 w 80"/>
                <a:gd name="T51" fmla="*/ 30 h 90"/>
                <a:gd name="T52" fmla="*/ 62 w 80"/>
                <a:gd name="T53" fmla="*/ 23 h 90"/>
                <a:gd name="T54" fmla="*/ 56 w 80"/>
                <a:gd name="T55" fmla="*/ 16 h 90"/>
                <a:gd name="T56" fmla="*/ 50 w 80"/>
                <a:gd name="T57" fmla="*/ 14 h 90"/>
                <a:gd name="T58" fmla="*/ 45 w 80"/>
                <a:gd name="T59" fmla="*/ 14 h 90"/>
                <a:gd name="T60" fmla="*/ 37 w 80"/>
                <a:gd name="T61" fmla="*/ 15 h 90"/>
                <a:gd name="T62" fmla="*/ 29 w 80"/>
                <a:gd name="T63" fmla="*/ 21 h 90"/>
                <a:gd name="T64" fmla="*/ 19 w 80"/>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0">
                  <a:moveTo>
                    <a:pt x="66" y="87"/>
                  </a:moveTo>
                  <a:lnTo>
                    <a:pt x="66" y="87"/>
                  </a:lnTo>
                  <a:lnTo>
                    <a:pt x="53" y="89"/>
                  </a:lnTo>
                  <a:lnTo>
                    <a:pt x="39" y="90"/>
                  </a:lnTo>
                  <a:lnTo>
                    <a:pt x="39" y="90"/>
                  </a:lnTo>
                  <a:lnTo>
                    <a:pt x="32" y="90"/>
                  </a:lnTo>
                  <a:lnTo>
                    <a:pt x="25" y="89"/>
                  </a:lnTo>
                  <a:lnTo>
                    <a:pt x="18" y="87"/>
                  </a:lnTo>
                  <a:lnTo>
                    <a:pt x="12" y="82"/>
                  </a:lnTo>
                  <a:lnTo>
                    <a:pt x="7" y="77"/>
                  </a:lnTo>
                  <a:lnTo>
                    <a:pt x="4" y="71"/>
                  </a:lnTo>
                  <a:lnTo>
                    <a:pt x="1" y="61"/>
                  </a:lnTo>
                  <a:lnTo>
                    <a:pt x="0" y="52"/>
                  </a:lnTo>
                  <a:lnTo>
                    <a:pt x="0" y="52"/>
                  </a:lnTo>
                  <a:lnTo>
                    <a:pt x="1" y="42"/>
                  </a:lnTo>
                  <a:lnTo>
                    <a:pt x="4" y="34"/>
                  </a:lnTo>
                  <a:lnTo>
                    <a:pt x="7" y="25"/>
                  </a:lnTo>
                  <a:lnTo>
                    <a:pt x="12" y="17"/>
                  </a:lnTo>
                  <a:lnTo>
                    <a:pt x="19" y="10"/>
                  </a:lnTo>
                  <a:lnTo>
                    <a:pt x="27" y="5"/>
                  </a:lnTo>
                  <a:lnTo>
                    <a:pt x="37" y="2"/>
                  </a:lnTo>
                  <a:lnTo>
                    <a:pt x="48" y="0"/>
                  </a:lnTo>
                  <a:lnTo>
                    <a:pt x="48" y="0"/>
                  </a:lnTo>
                  <a:lnTo>
                    <a:pt x="55" y="2"/>
                  </a:lnTo>
                  <a:lnTo>
                    <a:pt x="61" y="3"/>
                  </a:lnTo>
                  <a:lnTo>
                    <a:pt x="67" y="5"/>
                  </a:lnTo>
                  <a:lnTo>
                    <a:pt x="72" y="9"/>
                  </a:lnTo>
                  <a:lnTo>
                    <a:pt x="75" y="14"/>
                  </a:lnTo>
                  <a:lnTo>
                    <a:pt x="78" y="20"/>
                  </a:lnTo>
                  <a:lnTo>
                    <a:pt x="79" y="25"/>
                  </a:lnTo>
                  <a:lnTo>
                    <a:pt x="80" y="33"/>
                  </a:lnTo>
                  <a:lnTo>
                    <a:pt x="80" y="33"/>
                  </a:lnTo>
                  <a:lnTo>
                    <a:pt x="79" y="41"/>
                  </a:lnTo>
                  <a:lnTo>
                    <a:pt x="78" y="49"/>
                  </a:lnTo>
                  <a:lnTo>
                    <a:pt x="18" y="49"/>
                  </a:lnTo>
                  <a:lnTo>
                    <a:pt x="18" y="49"/>
                  </a:lnTo>
                  <a:lnTo>
                    <a:pt x="17" y="54"/>
                  </a:lnTo>
                  <a:lnTo>
                    <a:pt x="17" y="54"/>
                  </a:lnTo>
                  <a:lnTo>
                    <a:pt x="18" y="60"/>
                  </a:lnTo>
                  <a:lnTo>
                    <a:pt x="19" y="65"/>
                  </a:lnTo>
                  <a:lnTo>
                    <a:pt x="22" y="70"/>
                  </a:lnTo>
                  <a:lnTo>
                    <a:pt x="25" y="72"/>
                  </a:lnTo>
                  <a:lnTo>
                    <a:pt x="29" y="75"/>
                  </a:lnTo>
                  <a:lnTo>
                    <a:pt x="33" y="77"/>
                  </a:lnTo>
                  <a:lnTo>
                    <a:pt x="43" y="77"/>
                  </a:lnTo>
                  <a:lnTo>
                    <a:pt x="43" y="77"/>
                  </a:lnTo>
                  <a:lnTo>
                    <a:pt x="56" y="76"/>
                  </a:lnTo>
                  <a:lnTo>
                    <a:pt x="68" y="72"/>
                  </a:lnTo>
                  <a:lnTo>
                    <a:pt x="66" y="87"/>
                  </a:lnTo>
                  <a:close/>
                  <a:moveTo>
                    <a:pt x="63" y="37"/>
                  </a:moveTo>
                  <a:lnTo>
                    <a:pt x="63" y="37"/>
                  </a:lnTo>
                  <a:lnTo>
                    <a:pt x="63" y="30"/>
                  </a:lnTo>
                  <a:lnTo>
                    <a:pt x="63" y="30"/>
                  </a:lnTo>
                  <a:lnTo>
                    <a:pt x="62" y="23"/>
                  </a:lnTo>
                  <a:lnTo>
                    <a:pt x="58" y="18"/>
                  </a:lnTo>
                  <a:lnTo>
                    <a:pt x="56" y="16"/>
                  </a:lnTo>
                  <a:lnTo>
                    <a:pt x="54" y="15"/>
                  </a:lnTo>
                  <a:lnTo>
                    <a:pt x="50" y="14"/>
                  </a:lnTo>
                  <a:lnTo>
                    <a:pt x="45" y="14"/>
                  </a:lnTo>
                  <a:lnTo>
                    <a:pt x="45" y="14"/>
                  </a:lnTo>
                  <a:lnTo>
                    <a:pt x="41" y="14"/>
                  </a:lnTo>
                  <a:lnTo>
                    <a:pt x="37" y="15"/>
                  </a:lnTo>
                  <a:lnTo>
                    <a:pt x="32" y="17"/>
                  </a:lnTo>
                  <a:lnTo>
                    <a:pt x="29" y="21"/>
                  </a:lnTo>
                  <a:lnTo>
                    <a:pt x="23" y="28"/>
                  </a:lnTo>
                  <a:lnTo>
                    <a:pt x="19" y="37"/>
                  </a:lnTo>
                  <a:lnTo>
                    <a:pt x="6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22">
              <a:extLst>
                <a:ext uri="{FF2B5EF4-FFF2-40B4-BE49-F238E27FC236}">
                  <a16:creationId xmlns:a16="http://schemas.microsoft.com/office/drawing/2014/main" id="{BE43D17A-8BCC-40E9-933F-FE890679E779}"/>
                </a:ext>
              </a:extLst>
            </p:cNvPr>
            <p:cNvSpPr>
              <a:spLocks/>
            </p:cNvSpPr>
            <p:nvPr userDrawn="1"/>
          </p:nvSpPr>
          <p:spPr bwMode="auto">
            <a:xfrm>
              <a:off x="6270" y="4132"/>
              <a:ext cx="29" cy="42"/>
            </a:xfrm>
            <a:custGeom>
              <a:avLst/>
              <a:gdLst>
                <a:gd name="T0" fmla="*/ 27 w 87"/>
                <a:gd name="T1" fmla="*/ 0 h 126"/>
                <a:gd name="T2" fmla="*/ 42 w 87"/>
                <a:gd name="T3" fmla="*/ 0 h 126"/>
                <a:gd name="T4" fmla="*/ 31 w 87"/>
                <a:gd name="T5" fmla="*/ 52 h 126"/>
                <a:gd name="T6" fmla="*/ 32 w 87"/>
                <a:gd name="T7" fmla="*/ 52 h 126"/>
                <a:gd name="T8" fmla="*/ 32 w 87"/>
                <a:gd name="T9" fmla="*/ 52 h 126"/>
                <a:gd name="T10" fmla="*/ 37 w 87"/>
                <a:gd name="T11" fmla="*/ 46 h 126"/>
                <a:gd name="T12" fmla="*/ 43 w 87"/>
                <a:gd name="T13" fmla="*/ 42 h 126"/>
                <a:gd name="T14" fmla="*/ 52 w 87"/>
                <a:gd name="T15" fmla="*/ 40 h 126"/>
                <a:gd name="T16" fmla="*/ 59 w 87"/>
                <a:gd name="T17" fmla="*/ 38 h 126"/>
                <a:gd name="T18" fmla="*/ 59 w 87"/>
                <a:gd name="T19" fmla="*/ 38 h 126"/>
                <a:gd name="T20" fmla="*/ 65 w 87"/>
                <a:gd name="T21" fmla="*/ 38 h 126"/>
                <a:gd name="T22" fmla="*/ 71 w 87"/>
                <a:gd name="T23" fmla="*/ 40 h 126"/>
                <a:gd name="T24" fmla="*/ 75 w 87"/>
                <a:gd name="T25" fmla="*/ 42 h 126"/>
                <a:gd name="T26" fmla="*/ 79 w 87"/>
                <a:gd name="T27" fmla="*/ 46 h 126"/>
                <a:gd name="T28" fmla="*/ 83 w 87"/>
                <a:gd name="T29" fmla="*/ 49 h 126"/>
                <a:gd name="T30" fmla="*/ 85 w 87"/>
                <a:gd name="T31" fmla="*/ 54 h 126"/>
                <a:gd name="T32" fmla="*/ 87 w 87"/>
                <a:gd name="T33" fmla="*/ 59 h 126"/>
                <a:gd name="T34" fmla="*/ 87 w 87"/>
                <a:gd name="T35" fmla="*/ 66 h 126"/>
                <a:gd name="T36" fmla="*/ 87 w 87"/>
                <a:gd name="T37" fmla="*/ 66 h 126"/>
                <a:gd name="T38" fmla="*/ 87 w 87"/>
                <a:gd name="T39" fmla="*/ 73 h 126"/>
                <a:gd name="T40" fmla="*/ 86 w 87"/>
                <a:gd name="T41" fmla="*/ 81 h 126"/>
                <a:gd name="T42" fmla="*/ 77 w 87"/>
                <a:gd name="T43" fmla="*/ 126 h 126"/>
                <a:gd name="T44" fmla="*/ 60 w 87"/>
                <a:gd name="T45" fmla="*/ 126 h 126"/>
                <a:gd name="T46" fmla="*/ 71 w 87"/>
                <a:gd name="T47" fmla="*/ 75 h 126"/>
                <a:gd name="T48" fmla="*/ 71 w 87"/>
                <a:gd name="T49" fmla="*/ 75 h 126"/>
                <a:gd name="T50" fmla="*/ 72 w 87"/>
                <a:gd name="T51" fmla="*/ 67 h 126"/>
                <a:gd name="T52" fmla="*/ 72 w 87"/>
                <a:gd name="T53" fmla="*/ 67 h 126"/>
                <a:gd name="T54" fmla="*/ 71 w 87"/>
                <a:gd name="T55" fmla="*/ 61 h 126"/>
                <a:gd name="T56" fmla="*/ 67 w 87"/>
                <a:gd name="T57" fmla="*/ 55 h 126"/>
                <a:gd name="T58" fmla="*/ 62 w 87"/>
                <a:gd name="T59" fmla="*/ 53 h 126"/>
                <a:gd name="T60" fmla="*/ 56 w 87"/>
                <a:gd name="T61" fmla="*/ 52 h 126"/>
                <a:gd name="T62" fmla="*/ 56 w 87"/>
                <a:gd name="T63" fmla="*/ 52 h 126"/>
                <a:gd name="T64" fmla="*/ 49 w 87"/>
                <a:gd name="T65" fmla="*/ 53 h 126"/>
                <a:gd name="T66" fmla="*/ 43 w 87"/>
                <a:gd name="T67" fmla="*/ 55 h 126"/>
                <a:gd name="T68" fmla="*/ 38 w 87"/>
                <a:gd name="T69" fmla="*/ 59 h 126"/>
                <a:gd name="T70" fmla="*/ 34 w 87"/>
                <a:gd name="T71" fmla="*/ 63 h 126"/>
                <a:gd name="T72" fmla="*/ 30 w 87"/>
                <a:gd name="T73" fmla="*/ 68 h 126"/>
                <a:gd name="T74" fmla="*/ 28 w 87"/>
                <a:gd name="T75" fmla="*/ 73 h 126"/>
                <a:gd name="T76" fmla="*/ 25 w 87"/>
                <a:gd name="T77" fmla="*/ 83 h 126"/>
                <a:gd name="T78" fmla="*/ 16 w 87"/>
                <a:gd name="T79" fmla="*/ 126 h 126"/>
                <a:gd name="T80" fmla="*/ 0 w 87"/>
                <a:gd name="T81" fmla="*/ 126 h 126"/>
                <a:gd name="T82" fmla="*/ 27 w 87"/>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 h="126">
                  <a:moveTo>
                    <a:pt x="27" y="0"/>
                  </a:moveTo>
                  <a:lnTo>
                    <a:pt x="42" y="0"/>
                  </a:lnTo>
                  <a:lnTo>
                    <a:pt x="31" y="52"/>
                  </a:lnTo>
                  <a:lnTo>
                    <a:pt x="32" y="52"/>
                  </a:lnTo>
                  <a:lnTo>
                    <a:pt x="32" y="52"/>
                  </a:lnTo>
                  <a:lnTo>
                    <a:pt x="37" y="46"/>
                  </a:lnTo>
                  <a:lnTo>
                    <a:pt x="43" y="42"/>
                  </a:lnTo>
                  <a:lnTo>
                    <a:pt x="52" y="40"/>
                  </a:lnTo>
                  <a:lnTo>
                    <a:pt x="59" y="38"/>
                  </a:lnTo>
                  <a:lnTo>
                    <a:pt x="59" y="38"/>
                  </a:lnTo>
                  <a:lnTo>
                    <a:pt x="65" y="38"/>
                  </a:lnTo>
                  <a:lnTo>
                    <a:pt x="71" y="40"/>
                  </a:lnTo>
                  <a:lnTo>
                    <a:pt x="75" y="42"/>
                  </a:lnTo>
                  <a:lnTo>
                    <a:pt x="79" y="46"/>
                  </a:lnTo>
                  <a:lnTo>
                    <a:pt x="83" y="49"/>
                  </a:lnTo>
                  <a:lnTo>
                    <a:pt x="85" y="54"/>
                  </a:lnTo>
                  <a:lnTo>
                    <a:pt x="87" y="59"/>
                  </a:lnTo>
                  <a:lnTo>
                    <a:pt x="87" y="66"/>
                  </a:lnTo>
                  <a:lnTo>
                    <a:pt x="87" y="66"/>
                  </a:lnTo>
                  <a:lnTo>
                    <a:pt x="87" y="73"/>
                  </a:lnTo>
                  <a:lnTo>
                    <a:pt x="86" y="81"/>
                  </a:lnTo>
                  <a:lnTo>
                    <a:pt x="77" y="126"/>
                  </a:lnTo>
                  <a:lnTo>
                    <a:pt x="60" y="126"/>
                  </a:lnTo>
                  <a:lnTo>
                    <a:pt x="71" y="75"/>
                  </a:lnTo>
                  <a:lnTo>
                    <a:pt x="71" y="75"/>
                  </a:lnTo>
                  <a:lnTo>
                    <a:pt x="72" y="67"/>
                  </a:lnTo>
                  <a:lnTo>
                    <a:pt x="72" y="67"/>
                  </a:lnTo>
                  <a:lnTo>
                    <a:pt x="71" y="61"/>
                  </a:lnTo>
                  <a:lnTo>
                    <a:pt x="67" y="55"/>
                  </a:lnTo>
                  <a:lnTo>
                    <a:pt x="62" y="53"/>
                  </a:lnTo>
                  <a:lnTo>
                    <a:pt x="56" y="52"/>
                  </a:lnTo>
                  <a:lnTo>
                    <a:pt x="56" y="52"/>
                  </a:lnTo>
                  <a:lnTo>
                    <a:pt x="49" y="53"/>
                  </a:lnTo>
                  <a:lnTo>
                    <a:pt x="43" y="55"/>
                  </a:lnTo>
                  <a:lnTo>
                    <a:pt x="38" y="59"/>
                  </a:lnTo>
                  <a:lnTo>
                    <a:pt x="34" y="63"/>
                  </a:lnTo>
                  <a:lnTo>
                    <a:pt x="30" y="68"/>
                  </a:lnTo>
                  <a:lnTo>
                    <a:pt x="28" y="73"/>
                  </a:lnTo>
                  <a:lnTo>
                    <a:pt x="25" y="83"/>
                  </a:lnTo>
                  <a:lnTo>
                    <a:pt x="16" y="126"/>
                  </a:lnTo>
                  <a:lnTo>
                    <a:pt x="0" y="126"/>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23">
              <a:extLst>
                <a:ext uri="{FF2B5EF4-FFF2-40B4-BE49-F238E27FC236}">
                  <a16:creationId xmlns:a16="http://schemas.microsoft.com/office/drawing/2014/main" id="{AA6CB217-8BE7-4890-B768-0281D8FD718C}"/>
                </a:ext>
              </a:extLst>
            </p:cNvPr>
            <p:cNvSpPr>
              <a:spLocks noEditPoints="1"/>
            </p:cNvSpPr>
            <p:nvPr userDrawn="1"/>
          </p:nvSpPr>
          <p:spPr bwMode="auto">
            <a:xfrm>
              <a:off x="6305" y="4145"/>
              <a:ext cx="27" cy="30"/>
            </a:xfrm>
            <a:custGeom>
              <a:avLst/>
              <a:gdLst>
                <a:gd name="T0" fmla="*/ 65 w 79"/>
                <a:gd name="T1" fmla="*/ 87 h 90"/>
                <a:gd name="T2" fmla="*/ 39 w 79"/>
                <a:gd name="T3" fmla="*/ 90 h 90"/>
                <a:gd name="T4" fmla="*/ 31 w 79"/>
                <a:gd name="T5" fmla="*/ 90 h 90"/>
                <a:gd name="T6" fmla="*/ 17 w 79"/>
                <a:gd name="T7" fmla="*/ 87 h 90"/>
                <a:gd name="T8" fmla="*/ 6 w 79"/>
                <a:gd name="T9" fmla="*/ 77 h 90"/>
                <a:gd name="T10" fmla="*/ 0 w 79"/>
                <a:gd name="T11" fmla="*/ 61 h 90"/>
                <a:gd name="T12" fmla="*/ 0 w 79"/>
                <a:gd name="T13" fmla="*/ 52 h 90"/>
                <a:gd name="T14" fmla="*/ 3 w 79"/>
                <a:gd name="T15" fmla="*/ 34 h 90"/>
                <a:gd name="T16" fmla="*/ 12 w 79"/>
                <a:gd name="T17" fmla="*/ 17 h 90"/>
                <a:gd name="T18" fmla="*/ 26 w 79"/>
                <a:gd name="T19" fmla="*/ 5 h 90"/>
                <a:gd name="T20" fmla="*/ 47 w 79"/>
                <a:gd name="T21" fmla="*/ 0 h 90"/>
                <a:gd name="T22" fmla="*/ 54 w 79"/>
                <a:gd name="T23" fmla="*/ 2 h 90"/>
                <a:gd name="T24" fmla="*/ 66 w 79"/>
                <a:gd name="T25" fmla="*/ 5 h 90"/>
                <a:gd name="T26" fmla="*/ 74 w 79"/>
                <a:gd name="T27" fmla="*/ 14 h 90"/>
                <a:gd name="T28" fmla="*/ 78 w 79"/>
                <a:gd name="T29" fmla="*/ 25 h 90"/>
                <a:gd name="T30" fmla="*/ 79 w 79"/>
                <a:gd name="T31" fmla="*/ 33 h 90"/>
                <a:gd name="T32" fmla="*/ 78 w 79"/>
                <a:gd name="T33" fmla="*/ 49 h 90"/>
                <a:gd name="T34" fmla="*/ 17 w 79"/>
                <a:gd name="T35" fmla="*/ 49 h 90"/>
                <a:gd name="T36" fmla="*/ 17 w 79"/>
                <a:gd name="T37" fmla="*/ 54 h 90"/>
                <a:gd name="T38" fmla="*/ 18 w 79"/>
                <a:gd name="T39" fmla="*/ 65 h 90"/>
                <a:gd name="T40" fmla="*/ 24 w 79"/>
                <a:gd name="T41" fmla="*/ 72 h 90"/>
                <a:gd name="T42" fmla="*/ 32 w 79"/>
                <a:gd name="T43" fmla="*/ 77 h 90"/>
                <a:gd name="T44" fmla="*/ 43 w 79"/>
                <a:gd name="T45" fmla="*/ 77 h 90"/>
                <a:gd name="T46" fmla="*/ 67 w 79"/>
                <a:gd name="T47" fmla="*/ 72 h 90"/>
                <a:gd name="T48" fmla="*/ 62 w 79"/>
                <a:gd name="T49" fmla="*/ 37 h 90"/>
                <a:gd name="T50" fmla="*/ 63 w 79"/>
                <a:gd name="T51" fmla="*/ 30 h 90"/>
                <a:gd name="T52" fmla="*/ 62 w 79"/>
                <a:gd name="T53" fmla="*/ 23 h 90"/>
                <a:gd name="T54" fmla="*/ 56 w 79"/>
                <a:gd name="T55" fmla="*/ 16 h 90"/>
                <a:gd name="T56" fmla="*/ 49 w 79"/>
                <a:gd name="T57" fmla="*/ 14 h 90"/>
                <a:gd name="T58" fmla="*/ 44 w 79"/>
                <a:gd name="T59" fmla="*/ 14 h 90"/>
                <a:gd name="T60" fmla="*/ 36 w 79"/>
                <a:gd name="T61" fmla="*/ 15 h 90"/>
                <a:gd name="T62" fmla="*/ 28 w 79"/>
                <a:gd name="T63" fmla="*/ 21 h 90"/>
                <a:gd name="T64" fmla="*/ 18 w 79"/>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90">
                  <a:moveTo>
                    <a:pt x="65" y="87"/>
                  </a:moveTo>
                  <a:lnTo>
                    <a:pt x="65" y="87"/>
                  </a:lnTo>
                  <a:lnTo>
                    <a:pt x="51" y="89"/>
                  </a:lnTo>
                  <a:lnTo>
                    <a:pt x="39" y="90"/>
                  </a:lnTo>
                  <a:lnTo>
                    <a:pt x="39" y="90"/>
                  </a:lnTo>
                  <a:lnTo>
                    <a:pt x="31" y="90"/>
                  </a:lnTo>
                  <a:lnTo>
                    <a:pt x="24" y="89"/>
                  </a:lnTo>
                  <a:lnTo>
                    <a:pt x="17" y="87"/>
                  </a:lnTo>
                  <a:lnTo>
                    <a:pt x="12" y="82"/>
                  </a:lnTo>
                  <a:lnTo>
                    <a:pt x="6" y="77"/>
                  </a:lnTo>
                  <a:lnTo>
                    <a:pt x="3" y="71"/>
                  </a:lnTo>
                  <a:lnTo>
                    <a:pt x="0" y="61"/>
                  </a:lnTo>
                  <a:lnTo>
                    <a:pt x="0" y="52"/>
                  </a:lnTo>
                  <a:lnTo>
                    <a:pt x="0" y="52"/>
                  </a:lnTo>
                  <a:lnTo>
                    <a:pt x="0" y="42"/>
                  </a:lnTo>
                  <a:lnTo>
                    <a:pt x="3" y="34"/>
                  </a:lnTo>
                  <a:lnTo>
                    <a:pt x="6" y="25"/>
                  </a:lnTo>
                  <a:lnTo>
                    <a:pt x="12" y="17"/>
                  </a:lnTo>
                  <a:lnTo>
                    <a:pt x="18" y="10"/>
                  </a:lnTo>
                  <a:lnTo>
                    <a:pt x="26" y="5"/>
                  </a:lnTo>
                  <a:lnTo>
                    <a:pt x="36" y="2"/>
                  </a:lnTo>
                  <a:lnTo>
                    <a:pt x="47" y="0"/>
                  </a:lnTo>
                  <a:lnTo>
                    <a:pt x="47" y="0"/>
                  </a:lnTo>
                  <a:lnTo>
                    <a:pt x="54" y="2"/>
                  </a:lnTo>
                  <a:lnTo>
                    <a:pt x="60" y="3"/>
                  </a:lnTo>
                  <a:lnTo>
                    <a:pt x="66" y="5"/>
                  </a:lnTo>
                  <a:lnTo>
                    <a:pt x="70" y="9"/>
                  </a:lnTo>
                  <a:lnTo>
                    <a:pt x="74" y="14"/>
                  </a:lnTo>
                  <a:lnTo>
                    <a:pt x="76" y="20"/>
                  </a:lnTo>
                  <a:lnTo>
                    <a:pt x="78" y="25"/>
                  </a:lnTo>
                  <a:lnTo>
                    <a:pt x="79" y="33"/>
                  </a:lnTo>
                  <a:lnTo>
                    <a:pt x="79" y="33"/>
                  </a:lnTo>
                  <a:lnTo>
                    <a:pt x="78" y="41"/>
                  </a:lnTo>
                  <a:lnTo>
                    <a:pt x="78" y="49"/>
                  </a:lnTo>
                  <a:lnTo>
                    <a:pt x="17" y="49"/>
                  </a:lnTo>
                  <a:lnTo>
                    <a:pt x="17" y="49"/>
                  </a:lnTo>
                  <a:lnTo>
                    <a:pt x="17" y="54"/>
                  </a:lnTo>
                  <a:lnTo>
                    <a:pt x="17" y="54"/>
                  </a:lnTo>
                  <a:lnTo>
                    <a:pt x="17" y="60"/>
                  </a:lnTo>
                  <a:lnTo>
                    <a:pt x="18" y="65"/>
                  </a:lnTo>
                  <a:lnTo>
                    <a:pt x="20" y="70"/>
                  </a:lnTo>
                  <a:lnTo>
                    <a:pt x="24" y="72"/>
                  </a:lnTo>
                  <a:lnTo>
                    <a:pt x="28" y="75"/>
                  </a:lnTo>
                  <a:lnTo>
                    <a:pt x="32" y="77"/>
                  </a:lnTo>
                  <a:lnTo>
                    <a:pt x="43" y="77"/>
                  </a:lnTo>
                  <a:lnTo>
                    <a:pt x="43" y="77"/>
                  </a:lnTo>
                  <a:lnTo>
                    <a:pt x="55" y="76"/>
                  </a:lnTo>
                  <a:lnTo>
                    <a:pt x="67" y="72"/>
                  </a:lnTo>
                  <a:lnTo>
                    <a:pt x="65" y="87"/>
                  </a:lnTo>
                  <a:close/>
                  <a:moveTo>
                    <a:pt x="62" y="37"/>
                  </a:moveTo>
                  <a:lnTo>
                    <a:pt x="62" y="37"/>
                  </a:lnTo>
                  <a:lnTo>
                    <a:pt x="63" y="30"/>
                  </a:lnTo>
                  <a:lnTo>
                    <a:pt x="63" y="30"/>
                  </a:lnTo>
                  <a:lnTo>
                    <a:pt x="62" y="23"/>
                  </a:lnTo>
                  <a:lnTo>
                    <a:pt x="59" y="18"/>
                  </a:lnTo>
                  <a:lnTo>
                    <a:pt x="56" y="16"/>
                  </a:lnTo>
                  <a:lnTo>
                    <a:pt x="53" y="15"/>
                  </a:lnTo>
                  <a:lnTo>
                    <a:pt x="49" y="14"/>
                  </a:lnTo>
                  <a:lnTo>
                    <a:pt x="44" y="14"/>
                  </a:lnTo>
                  <a:lnTo>
                    <a:pt x="44" y="14"/>
                  </a:lnTo>
                  <a:lnTo>
                    <a:pt x="39" y="14"/>
                  </a:lnTo>
                  <a:lnTo>
                    <a:pt x="36" y="15"/>
                  </a:lnTo>
                  <a:lnTo>
                    <a:pt x="31" y="17"/>
                  </a:lnTo>
                  <a:lnTo>
                    <a:pt x="28" y="21"/>
                  </a:lnTo>
                  <a:lnTo>
                    <a:pt x="23" y="28"/>
                  </a:lnTo>
                  <a:lnTo>
                    <a:pt x="18" y="37"/>
                  </a:lnTo>
                  <a:lnTo>
                    <a:pt x="62"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24">
              <a:extLst>
                <a:ext uri="{FF2B5EF4-FFF2-40B4-BE49-F238E27FC236}">
                  <a16:creationId xmlns:a16="http://schemas.microsoft.com/office/drawing/2014/main" id="{93DB4A2F-F414-497F-8011-86D7FE209455}"/>
                </a:ext>
              </a:extLst>
            </p:cNvPr>
            <p:cNvSpPr>
              <a:spLocks noEditPoints="1"/>
            </p:cNvSpPr>
            <p:nvPr userDrawn="1"/>
          </p:nvSpPr>
          <p:spPr bwMode="auto">
            <a:xfrm>
              <a:off x="6335" y="4145"/>
              <a:ext cx="26" cy="30"/>
            </a:xfrm>
            <a:custGeom>
              <a:avLst/>
              <a:gdLst>
                <a:gd name="T0" fmla="*/ 20 w 77"/>
                <a:gd name="T1" fmla="*/ 5 h 90"/>
                <a:gd name="T2" fmla="*/ 44 w 77"/>
                <a:gd name="T3" fmla="*/ 0 h 90"/>
                <a:gd name="T4" fmla="*/ 50 w 77"/>
                <a:gd name="T5" fmla="*/ 0 h 90"/>
                <a:gd name="T6" fmla="*/ 62 w 77"/>
                <a:gd name="T7" fmla="*/ 4 h 90"/>
                <a:gd name="T8" fmla="*/ 71 w 77"/>
                <a:gd name="T9" fmla="*/ 10 h 90"/>
                <a:gd name="T10" fmla="*/ 76 w 77"/>
                <a:gd name="T11" fmla="*/ 21 h 90"/>
                <a:gd name="T12" fmla="*/ 77 w 77"/>
                <a:gd name="T13" fmla="*/ 28 h 90"/>
                <a:gd name="T14" fmla="*/ 76 w 77"/>
                <a:gd name="T15" fmla="*/ 41 h 90"/>
                <a:gd name="T16" fmla="*/ 66 w 77"/>
                <a:gd name="T17" fmla="*/ 88 h 90"/>
                <a:gd name="T18" fmla="*/ 52 w 77"/>
                <a:gd name="T19" fmla="*/ 88 h 90"/>
                <a:gd name="T20" fmla="*/ 54 w 77"/>
                <a:gd name="T21" fmla="*/ 75 h 90"/>
                <a:gd name="T22" fmla="*/ 50 w 77"/>
                <a:gd name="T23" fmla="*/ 81 h 90"/>
                <a:gd name="T24" fmla="*/ 35 w 77"/>
                <a:gd name="T25" fmla="*/ 89 h 90"/>
                <a:gd name="T26" fmla="*/ 27 w 77"/>
                <a:gd name="T27" fmla="*/ 90 h 90"/>
                <a:gd name="T28" fmla="*/ 16 w 77"/>
                <a:gd name="T29" fmla="*/ 89 h 90"/>
                <a:gd name="T30" fmla="*/ 8 w 77"/>
                <a:gd name="T31" fmla="*/ 84 h 90"/>
                <a:gd name="T32" fmla="*/ 2 w 77"/>
                <a:gd name="T33" fmla="*/ 77 h 90"/>
                <a:gd name="T34" fmla="*/ 0 w 77"/>
                <a:gd name="T35" fmla="*/ 66 h 90"/>
                <a:gd name="T36" fmla="*/ 1 w 77"/>
                <a:gd name="T37" fmla="*/ 58 h 90"/>
                <a:gd name="T38" fmla="*/ 8 w 77"/>
                <a:gd name="T39" fmla="*/ 46 h 90"/>
                <a:gd name="T40" fmla="*/ 21 w 77"/>
                <a:gd name="T41" fmla="*/ 39 h 90"/>
                <a:gd name="T42" fmla="*/ 40 w 77"/>
                <a:gd name="T43" fmla="*/ 35 h 90"/>
                <a:gd name="T44" fmla="*/ 50 w 77"/>
                <a:gd name="T45" fmla="*/ 35 h 90"/>
                <a:gd name="T46" fmla="*/ 62 w 77"/>
                <a:gd name="T47" fmla="*/ 36 h 90"/>
                <a:gd name="T48" fmla="*/ 63 w 77"/>
                <a:gd name="T49" fmla="*/ 30 h 90"/>
                <a:gd name="T50" fmla="*/ 60 w 77"/>
                <a:gd name="T51" fmla="*/ 22 h 90"/>
                <a:gd name="T52" fmla="*/ 57 w 77"/>
                <a:gd name="T53" fmla="*/ 17 h 90"/>
                <a:gd name="T54" fmla="*/ 51 w 77"/>
                <a:gd name="T55" fmla="*/ 15 h 90"/>
                <a:gd name="T56" fmla="*/ 42 w 77"/>
                <a:gd name="T57" fmla="*/ 14 h 90"/>
                <a:gd name="T58" fmla="*/ 28 w 77"/>
                <a:gd name="T59" fmla="*/ 15 h 90"/>
                <a:gd name="T60" fmla="*/ 16 w 77"/>
                <a:gd name="T61" fmla="*/ 21 h 90"/>
                <a:gd name="T62" fmla="*/ 58 w 77"/>
                <a:gd name="T63" fmla="*/ 47 h 90"/>
                <a:gd name="T64" fmla="*/ 46 w 77"/>
                <a:gd name="T65" fmla="*/ 47 h 90"/>
                <a:gd name="T66" fmla="*/ 32 w 77"/>
                <a:gd name="T67" fmla="*/ 49 h 90"/>
                <a:gd name="T68" fmla="*/ 22 w 77"/>
                <a:gd name="T69" fmla="*/ 53 h 90"/>
                <a:gd name="T70" fmla="*/ 17 w 77"/>
                <a:gd name="T71" fmla="*/ 60 h 90"/>
                <a:gd name="T72" fmla="*/ 16 w 77"/>
                <a:gd name="T73" fmla="*/ 66 h 90"/>
                <a:gd name="T74" fmla="*/ 20 w 77"/>
                <a:gd name="T75" fmla="*/ 75 h 90"/>
                <a:gd name="T76" fmla="*/ 31 w 77"/>
                <a:gd name="T77" fmla="*/ 77 h 90"/>
                <a:gd name="T78" fmla="*/ 35 w 77"/>
                <a:gd name="T79" fmla="*/ 77 h 90"/>
                <a:gd name="T80" fmla="*/ 46 w 77"/>
                <a:gd name="T81" fmla="*/ 72 h 90"/>
                <a:gd name="T82" fmla="*/ 52 w 77"/>
                <a:gd name="T83" fmla="*/ 63 h 90"/>
                <a:gd name="T84" fmla="*/ 57 w 77"/>
                <a:gd name="T85" fmla="*/ 53 h 90"/>
                <a:gd name="T86" fmla="*/ 58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20" y="5"/>
                  </a:moveTo>
                  <a:lnTo>
                    <a:pt x="20" y="5"/>
                  </a:lnTo>
                  <a:lnTo>
                    <a:pt x="32" y="2"/>
                  </a:lnTo>
                  <a:lnTo>
                    <a:pt x="44" y="0"/>
                  </a:lnTo>
                  <a:lnTo>
                    <a:pt x="44" y="0"/>
                  </a:lnTo>
                  <a:lnTo>
                    <a:pt x="50" y="0"/>
                  </a:lnTo>
                  <a:lnTo>
                    <a:pt x="56" y="2"/>
                  </a:lnTo>
                  <a:lnTo>
                    <a:pt x="62" y="4"/>
                  </a:lnTo>
                  <a:lnTo>
                    <a:pt x="66" y="6"/>
                  </a:lnTo>
                  <a:lnTo>
                    <a:pt x="71" y="10"/>
                  </a:lnTo>
                  <a:lnTo>
                    <a:pt x="75" y="15"/>
                  </a:lnTo>
                  <a:lnTo>
                    <a:pt x="76" y="21"/>
                  </a:lnTo>
                  <a:lnTo>
                    <a:pt x="77" y="28"/>
                  </a:lnTo>
                  <a:lnTo>
                    <a:pt x="77" y="28"/>
                  </a:lnTo>
                  <a:lnTo>
                    <a:pt x="76" y="41"/>
                  </a:lnTo>
                  <a:lnTo>
                    <a:pt x="76" y="41"/>
                  </a:lnTo>
                  <a:lnTo>
                    <a:pt x="71" y="65"/>
                  </a:lnTo>
                  <a:lnTo>
                    <a:pt x="66" y="88"/>
                  </a:lnTo>
                  <a:lnTo>
                    <a:pt x="52" y="88"/>
                  </a:lnTo>
                  <a:lnTo>
                    <a:pt x="52" y="88"/>
                  </a:lnTo>
                  <a:lnTo>
                    <a:pt x="54" y="75"/>
                  </a:lnTo>
                  <a:lnTo>
                    <a:pt x="54" y="75"/>
                  </a:lnTo>
                  <a:lnTo>
                    <a:pt x="54" y="75"/>
                  </a:lnTo>
                  <a:lnTo>
                    <a:pt x="50" y="81"/>
                  </a:lnTo>
                  <a:lnTo>
                    <a:pt x="42" y="87"/>
                  </a:lnTo>
                  <a:lnTo>
                    <a:pt x="35" y="89"/>
                  </a:lnTo>
                  <a:lnTo>
                    <a:pt x="27" y="90"/>
                  </a:lnTo>
                  <a:lnTo>
                    <a:pt x="27" y="90"/>
                  </a:lnTo>
                  <a:lnTo>
                    <a:pt x="21" y="90"/>
                  </a:lnTo>
                  <a:lnTo>
                    <a:pt x="16" y="89"/>
                  </a:lnTo>
                  <a:lnTo>
                    <a:pt x="11" y="87"/>
                  </a:lnTo>
                  <a:lnTo>
                    <a:pt x="8" y="84"/>
                  </a:lnTo>
                  <a:lnTo>
                    <a:pt x="4" y="82"/>
                  </a:lnTo>
                  <a:lnTo>
                    <a:pt x="2" y="77"/>
                  </a:lnTo>
                  <a:lnTo>
                    <a:pt x="0" y="72"/>
                  </a:lnTo>
                  <a:lnTo>
                    <a:pt x="0" y="66"/>
                  </a:lnTo>
                  <a:lnTo>
                    <a:pt x="0" y="66"/>
                  </a:lnTo>
                  <a:lnTo>
                    <a:pt x="1" y="58"/>
                  </a:lnTo>
                  <a:lnTo>
                    <a:pt x="3" y="52"/>
                  </a:lnTo>
                  <a:lnTo>
                    <a:pt x="8" y="46"/>
                  </a:lnTo>
                  <a:lnTo>
                    <a:pt x="14" y="42"/>
                  </a:lnTo>
                  <a:lnTo>
                    <a:pt x="21" y="39"/>
                  </a:lnTo>
                  <a:lnTo>
                    <a:pt x="29" y="36"/>
                  </a:lnTo>
                  <a:lnTo>
                    <a:pt x="40" y="35"/>
                  </a:lnTo>
                  <a:lnTo>
                    <a:pt x="50" y="35"/>
                  </a:lnTo>
                  <a:lnTo>
                    <a:pt x="50" y="35"/>
                  </a:lnTo>
                  <a:lnTo>
                    <a:pt x="62" y="36"/>
                  </a:lnTo>
                  <a:lnTo>
                    <a:pt x="62" y="36"/>
                  </a:lnTo>
                  <a:lnTo>
                    <a:pt x="63" y="30"/>
                  </a:lnTo>
                  <a:lnTo>
                    <a:pt x="63" y="30"/>
                  </a:lnTo>
                  <a:lnTo>
                    <a:pt x="62" y="25"/>
                  </a:lnTo>
                  <a:lnTo>
                    <a:pt x="60" y="22"/>
                  </a:lnTo>
                  <a:lnTo>
                    <a:pt x="59" y="20"/>
                  </a:lnTo>
                  <a:lnTo>
                    <a:pt x="57" y="17"/>
                  </a:lnTo>
                  <a:lnTo>
                    <a:pt x="54" y="16"/>
                  </a:lnTo>
                  <a:lnTo>
                    <a:pt x="51" y="15"/>
                  </a:lnTo>
                  <a:lnTo>
                    <a:pt x="42" y="14"/>
                  </a:lnTo>
                  <a:lnTo>
                    <a:pt x="42" y="14"/>
                  </a:lnTo>
                  <a:lnTo>
                    <a:pt x="35" y="14"/>
                  </a:lnTo>
                  <a:lnTo>
                    <a:pt x="28" y="15"/>
                  </a:lnTo>
                  <a:lnTo>
                    <a:pt x="22" y="17"/>
                  </a:lnTo>
                  <a:lnTo>
                    <a:pt x="16" y="21"/>
                  </a:lnTo>
                  <a:lnTo>
                    <a:pt x="20" y="5"/>
                  </a:lnTo>
                  <a:close/>
                  <a:moveTo>
                    <a:pt x="58" y="47"/>
                  </a:moveTo>
                  <a:lnTo>
                    <a:pt x="46" y="47"/>
                  </a:lnTo>
                  <a:lnTo>
                    <a:pt x="46" y="47"/>
                  </a:lnTo>
                  <a:lnTo>
                    <a:pt x="36" y="48"/>
                  </a:lnTo>
                  <a:lnTo>
                    <a:pt x="32" y="49"/>
                  </a:lnTo>
                  <a:lnTo>
                    <a:pt x="27" y="51"/>
                  </a:lnTo>
                  <a:lnTo>
                    <a:pt x="22" y="53"/>
                  </a:lnTo>
                  <a:lnTo>
                    <a:pt x="19" y="57"/>
                  </a:lnTo>
                  <a:lnTo>
                    <a:pt x="17" y="60"/>
                  </a:lnTo>
                  <a:lnTo>
                    <a:pt x="16" y="66"/>
                  </a:lnTo>
                  <a:lnTo>
                    <a:pt x="16" y="66"/>
                  </a:lnTo>
                  <a:lnTo>
                    <a:pt x="17" y="71"/>
                  </a:lnTo>
                  <a:lnTo>
                    <a:pt x="20" y="75"/>
                  </a:lnTo>
                  <a:lnTo>
                    <a:pt x="25" y="77"/>
                  </a:lnTo>
                  <a:lnTo>
                    <a:pt x="31" y="77"/>
                  </a:lnTo>
                  <a:lnTo>
                    <a:pt x="31" y="77"/>
                  </a:lnTo>
                  <a:lnTo>
                    <a:pt x="35" y="77"/>
                  </a:lnTo>
                  <a:lnTo>
                    <a:pt x="41" y="75"/>
                  </a:lnTo>
                  <a:lnTo>
                    <a:pt x="46" y="72"/>
                  </a:lnTo>
                  <a:lnTo>
                    <a:pt x="50" y="67"/>
                  </a:lnTo>
                  <a:lnTo>
                    <a:pt x="52" y="63"/>
                  </a:lnTo>
                  <a:lnTo>
                    <a:pt x="56" y="58"/>
                  </a:lnTo>
                  <a:lnTo>
                    <a:pt x="57" y="53"/>
                  </a:lnTo>
                  <a:lnTo>
                    <a:pt x="58" y="47"/>
                  </a:lnTo>
                  <a:lnTo>
                    <a:pt x="5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25">
              <a:extLst>
                <a:ext uri="{FF2B5EF4-FFF2-40B4-BE49-F238E27FC236}">
                  <a16:creationId xmlns:a16="http://schemas.microsoft.com/office/drawing/2014/main" id="{83DA7E65-7E9E-45E1-91C4-A3520ACAF095}"/>
                </a:ext>
              </a:extLst>
            </p:cNvPr>
            <p:cNvSpPr>
              <a:spLocks/>
            </p:cNvSpPr>
            <p:nvPr userDrawn="1"/>
          </p:nvSpPr>
          <p:spPr bwMode="auto">
            <a:xfrm>
              <a:off x="6367" y="4145"/>
              <a:ext cx="22" cy="29"/>
            </a:xfrm>
            <a:custGeom>
              <a:avLst/>
              <a:gdLst>
                <a:gd name="T0" fmla="*/ 15 w 66"/>
                <a:gd name="T1" fmla="*/ 16 h 88"/>
                <a:gd name="T2" fmla="*/ 15 w 66"/>
                <a:gd name="T3" fmla="*/ 16 h 88"/>
                <a:gd name="T4" fmla="*/ 18 w 66"/>
                <a:gd name="T5" fmla="*/ 3 h 88"/>
                <a:gd name="T6" fmla="*/ 32 w 66"/>
                <a:gd name="T7" fmla="*/ 3 h 88"/>
                <a:gd name="T8" fmla="*/ 29 w 66"/>
                <a:gd name="T9" fmla="*/ 16 h 88"/>
                <a:gd name="T10" fmla="*/ 29 w 66"/>
                <a:gd name="T11" fmla="*/ 16 h 88"/>
                <a:gd name="T12" fmla="*/ 29 w 66"/>
                <a:gd name="T13" fmla="*/ 16 h 88"/>
                <a:gd name="T14" fmla="*/ 34 w 66"/>
                <a:gd name="T15" fmla="*/ 10 h 88"/>
                <a:gd name="T16" fmla="*/ 40 w 66"/>
                <a:gd name="T17" fmla="*/ 5 h 88"/>
                <a:gd name="T18" fmla="*/ 49 w 66"/>
                <a:gd name="T19" fmla="*/ 2 h 88"/>
                <a:gd name="T20" fmla="*/ 59 w 66"/>
                <a:gd name="T21" fmla="*/ 0 h 88"/>
                <a:gd name="T22" fmla="*/ 59 w 66"/>
                <a:gd name="T23" fmla="*/ 0 h 88"/>
                <a:gd name="T24" fmla="*/ 62 w 66"/>
                <a:gd name="T25" fmla="*/ 0 h 88"/>
                <a:gd name="T26" fmla="*/ 66 w 66"/>
                <a:gd name="T27" fmla="*/ 2 h 88"/>
                <a:gd name="T28" fmla="*/ 63 w 66"/>
                <a:gd name="T29" fmla="*/ 16 h 88"/>
                <a:gd name="T30" fmla="*/ 63 w 66"/>
                <a:gd name="T31" fmla="*/ 16 h 88"/>
                <a:gd name="T32" fmla="*/ 56 w 66"/>
                <a:gd name="T33" fmla="*/ 15 h 88"/>
                <a:gd name="T34" fmla="*/ 56 w 66"/>
                <a:gd name="T35" fmla="*/ 15 h 88"/>
                <a:gd name="T36" fmla="*/ 49 w 66"/>
                <a:gd name="T37" fmla="*/ 15 h 88"/>
                <a:gd name="T38" fmla="*/ 43 w 66"/>
                <a:gd name="T39" fmla="*/ 17 h 88"/>
                <a:gd name="T40" fmla="*/ 38 w 66"/>
                <a:gd name="T41" fmla="*/ 22 h 88"/>
                <a:gd name="T42" fmla="*/ 34 w 66"/>
                <a:gd name="T43" fmla="*/ 27 h 88"/>
                <a:gd name="T44" fmla="*/ 31 w 66"/>
                <a:gd name="T45" fmla="*/ 31 h 88"/>
                <a:gd name="T46" fmla="*/ 28 w 66"/>
                <a:gd name="T47" fmla="*/ 36 h 88"/>
                <a:gd name="T48" fmla="*/ 25 w 66"/>
                <a:gd name="T49" fmla="*/ 46 h 88"/>
                <a:gd name="T50" fmla="*/ 15 w 66"/>
                <a:gd name="T51" fmla="*/ 88 h 88"/>
                <a:gd name="T52" fmla="*/ 0 w 66"/>
                <a:gd name="T53" fmla="*/ 88 h 88"/>
                <a:gd name="T54" fmla="*/ 15 w 66"/>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88">
                  <a:moveTo>
                    <a:pt x="15" y="16"/>
                  </a:moveTo>
                  <a:lnTo>
                    <a:pt x="15" y="16"/>
                  </a:lnTo>
                  <a:lnTo>
                    <a:pt x="18" y="3"/>
                  </a:lnTo>
                  <a:lnTo>
                    <a:pt x="32" y="3"/>
                  </a:lnTo>
                  <a:lnTo>
                    <a:pt x="29" y="16"/>
                  </a:lnTo>
                  <a:lnTo>
                    <a:pt x="29" y="16"/>
                  </a:lnTo>
                  <a:lnTo>
                    <a:pt x="29" y="16"/>
                  </a:lnTo>
                  <a:lnTo>
                    <a:pt x="34" y="10"/>
                  </a:lnTo>
                  <a:lnTo>
                    <a:pt x="40" y="5"/>
                  </a:lnTo>
                  <a:lnTo>
                    <a:pt x="49" y="2"/>
                  </a:lnTo>
                  <a:lnTo>
                    <a:pt x="59" y="0"/>
                  </a:lnTo>
                  <a:lnTo>
                    <a:pt x="59" y="0"/>
                  </a:lnTo>
                  <a:lnTo>
                    <a:pt x="62" y="0"/>
                  </a:lnTo>
                  <a:lnTo>
                    <a:pt x="66" y="2"/>
                  </a:lnTo>
                  <a:lnTo>
                    <a:pt x="63" y="16"/>
                  </a:lnTo>
                  <a:lnTo>
                    <a:pt x="63" y="16"/>
                  </a:lnTo>
                  <a:lnTo>
                    <a:pt x="56" y="15"/>
                  </a:lnTo>
                  <a:lnTo>
                    <a:pt x="56" y="15"/>
                  </a:lnTo>
                  <a:lnTo>
                    <a:pt x="49" y="15"/>
                  </a:lnTo>
                  <a:lnTo>
                    <a:pt x="43" y="17"/>
                  </a:lnTo>
                  <a:lnTo>
                    <a:pt x="38" y="22"/>
                  </a:lnTo>
                  <a:lnTo>
                    <a:pt x="34" y="27"/>
                  </a:lnTo>
                  <a:lnTo>
                    <a:pt x="31" y="31"/>
                  </a:lnTo>
                  <a:lnTo>
                    <a:pt x="28" y="36"/>
                  </a:lnTo>
                  <a:lnTo>
                    <a:pt x="25" y="46"/>
                  </a:lnTo>
                  <a:lnTo>
                    <a:pt x="15" y="88"/>
                  </a:lnTo>
                  <a:lnTo>
                    <a:pt x="0" y="88"/>
                  </a:lnTo>
                  <a:lnTo>
                    <a:pt x="1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26">
              <a:extLst>
                <a:ext uri="{FF2B5EF4-FFF2-40B4-BE49-F238E27FC236}">
                  <a16:creationId xmlns:a16="http://schemas.microsoft.com/office/drawing/2014/main" id="{AEF334F0-9FE5-42CE-BA59-8FBA09CF2070}"/>
                </a:ext>
              </a:extLst>
            </p:cNvPr>
            <p:cNvSpPr>
              <a:spLocks/>
            </p:cNvSpPr>
            <p:nvPr userDrawn="1"/>
          </p:nvSpPr>
          <p:spPr bwMode="auto">
            <a:xfrm>
              <a:off x="6390" y="4137"/>
              <a:ext cx="20" cy="38"/>
            </a:xfrm>
            <a:custGeom>
              <a:avLst/>
              <a:gdLst>
                <a:gd name="T0" fmla="*/ 1 w 60"/>
                <a:gd name="T1" fmla="*/ 27 h 114"/>
                <a:gd name="T2" fmla="*/ 21 w 60"/>
                <a:gd name="T3" fmla="*/ 27 h 114"/>
                <a:gd name="T4" fmla="*/ 25 w 60"/>
                <a:gd name="T5" fmla="*/ 6 h 114"/>
                <a:gd name="T6" fmla="*/ 42 w 60"/>
                <a:gd name="T7" fmla="*/ 0 h 114"/>
                <a:gd name="T8" fmla="*/ 37 w 60"/>
                <a:gd name="T9" fmla="*/ 27 h 114"/>
                <a:gd name="T10" fmla="*/ 60 w 60"/>
                <a:gd name="T11" fmla="*/ 27 h 114"/>
                <a:gd name="T12" fmla="*/ 57 w 60"/>
                <a:gd name="T13" fmla="*/ 39 h 114"/>
                <a:gd name="T14" fmla="*/ 33 w 60"/>
                <a:gd name="T15" fmla="*/ 39 h 114"/>
                <a:gd name="T16" fmla="*/ 26 w 60"/>
                <a:gd name="T17" fmla="*/ 76 h 114"/>
                <a:gd name="T18" fmla="*/ 26 w 60"/>
                <a:gd name="T19" fmla="*/ 76 h 114"/>
                <a:gd name="T20" fmla="*/ 24 w 60"/>
                <a:gd name="T21" fmla="*/ 93 h 114"/>
                <a:gd name="T22" fmla="*/ 24 w 60"/>
                <a:gd name="T23" fmla="*/ 93 h 114"/>
                <a:gd name="T24" fmla="*/ 24 w 60"/>
                <a:gd name="T25" fmla="*/ 96 h 114"/>
                <a:gd name="T26" fmla="*/ 26 w 60"/>
                <a:gd name="T27" fmla="*/ 100 h 114"/>
                <a:gd name="T28" fmla="*/ 30 w 60"/>
                <a:gd name="T29" fmla="*/ 101 h 114"/>
                <a:gd name="T30" fmla="*/ 35 w 60"/>
                <a:gd name="T31" fmla="*/ 101 h 114"/>
                <a:gd name="T32" fmla="*/ 35 w 60"/>
                <a:gd name="T33" fmla="*/ 101 h 114"/>
                <a:gd name="T34" fmla="*/ 41 w 60"/>
                <a:gd name="T35" fmla="*/ 101 h 114"/>
                <a:gd name="T36" fmla="*/ 46 w 60"/>
                <a:gd name="T37" fmla="*/ 100 h 114"/>
                <a:gd name="T38" fmla="*/ 44 w 60"/>
                <a:gd name="T39" fmla="*/ 113 h 114"/>
                <a:gd name="T40" fmla="*/ 44 w 60"/>
                <a:gd name="T41" fmla="*/ 113 h 114"/>
                <a:gd name="T42" fmla="*/ 37 w 60"/>
                <a:gd name="T43" fmla="*/ 114 h 114"/>
                <a:gd name="T44" fmla="*/ 29 w 60"/>
                <a:gd name="T45" fmla="*/ 114 h 114"/>
                <a:gd name="T46" fmla="*/ 29 w 60"/>
                <a:gd name="T47" fmla="*/ 114 h 114"/>
                <a:gd name="T48" fmla="*/ 23 w 60"/>
                <a:gd name="T49" fmla="*/ 114 h 114"/>
                <a:gd name="T50" fmla="*/ 19 w 60"/>
                <a:gd name="T51" fmla="*/ 113 h 114"/>
                <a:gd name="T52" fmla="*/ 15 w 60"/>
                <a:gd name="T53" fmla="*/ 111 h 114"/>
                <a:gd name="T54" fmla="*/ 12 w 60"/>
                <a:gd name="T55" fmla="*/ 108 h 114"/>
                <a:gd name="T56" fmla="*/ 11 w 60"/>
                <a:gd name="T57" fmla="*/ 106 h 114"/>
                <a:gd name="T58" fmla="*/ 8 w 60"/>
                <a:gd name="T59" fmla="*/ 102 h 114"/>
                <a:gd name="T60" fmla="*/ 8 w 60"/>
                <a:gd name="T61" fmla="*/ 95 h 114"/>
                <a:gd name="T62" fmla="*/ 8 w 60"/>
                <a:gd name="T63" fmla="*/ 95 h 114"/>
                <a:gd name="T64" fmla="*/ 8 w 60"/>
                <a:gd name="T65" fmla="*/ 85 h 114"/>
                <a:gd name="T66" fmla="*/ 11 w 60"/>
                <a:gd name="T67" fmla="*/ 75 h 114"/>
                <a:gd name="T68" fmla="*/ 18 w 60"/>
                <a:gd name="T69" fmla="*/ 39 h 114"/>
                <a:gd name="T70" fmla="*/ 0 w 60"/>
                <a:gd name="T71" fmla="*/ 39 h 114"/>
                <a:gd name="T72" fmla="*/ 1 w 60"/>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4">
                  <a:moveTo>
                    <a:pt x="1" y="27"/>
                  </a:moveTo>
                  <a:lnTo>
                    <a:pt x="21" y="27"/>
                  </a:lnTo>
                  <a:lnTo>
                    <a:pt x="25" y="6"/>
                  </a:lnTo>
                  <a:lnTo>
                    <a:pt x="42" y="0"/>
                  </a:lnTo>
                  <a:lnTo>
                    <a:pt x="37" y="27"/>
                  </a:lnTo>
                  <a:lnTo>
                    <a:pt x="60" y="27"/>
                  </a:lnTo>
                  <a:lnTo>
                    <a:pt x="57" y="39"/>
                  </a:lnTo>
                  <a:lnTo>
                    <a:pt x="33" y="39"/>
                  </a:lnTo>
                  <a:lnTo>
                    <a:pt x="26" y="76"/>
                  </a:lnTo>
                  <a:lnTo>
                    <a:pt x="26" y="76"/>
                  </a:lnTo>
                  <a:lnTo>
                    <a:pt x="24" y="93"/>
                  </a:lnTo>
                  <a:lnTo>
                    <a:pt x="24" y="93"/>
                  </a:lnTo>
                  <a:lnTo>
                    <a:pt x="24" y="96"/>
                  </a:lnTo>
                  <a:lnTo>
                    <a:pt x="26" y="100"/>
                  </a:lnTo>
                  <a:lnTo>
                    <a:pt x="30" y="101"/>
                  </a:lnTo>
                  <a:lnTo>
                    <a:pt x="35" y="101"/>
                  </a:lnTo>
                  <a:lnTo>
                    <a:pt x="35" y="101"/>
                  </a:lnTo>
                  <a:lnTo>
                    <a:pt x="41" y="101"/>
                  </a:lnTo>
                  <a:lnTo>
                    <a:pt x="46" y="100"/>
                  </a:lnTo>
                  <a:lnTo>
                    <a:pt x="44" y="113"/>
                  </a:lnTo>
                  <a:lnTo>
                    <a:pt x="44" y="113"/>
                  </a:lnTo>
                  <a:lnTo>
                    <a:pt x="37" y="114"/>
                  </a:lnTo>
                  <a:lnTo>
                    <a:pt x="29" y="114"/>
                  </a:lnTo>
                  <a:lnTo>
                    <a:pt x="29" y="114"/>
                  </a:lnTo>
                  <a:lnTo>
                    <a:pt x="23" y="114"/>
                  </a:lnTo>
                  <a:lnTo>
                    <a:pt x="19" y="113"/>
                  </a:lnTo>
                  <a:lnTo>
                    <a:pt x="15" y="111"/>
                  </a:lnTo>
                  <a:lnTo>
                    <a:pt x="12" y="108"/>
                  </a:lnTo>
                  <a:lnTo>
                    <a:pt x="11" y="106"/>
                  </a:lnTo>
                  <a:lnTo>
                    <a:pt x="8" y="102"/>
                  </a:lnTo>
                  <a:lnTo>
                    <a:pt x="8" y="95"/>
                  </a:lnTo>
                  <a:lnTo>
                    <a:pt x="8" y="95"/>
                  </a:lnTo>
                  <a:lnTo>
                    <a:pt x="8" y="85"/>
                  </a:lnTo>
                  <a:lnTo>
                    <a:pt x="11" y="75"/>
                  </a:lnTo>
                  <a:lnTo>
                    <a:pt x="18" y="39"/>
                  </a:lnTo>
                  <a:lnTo>
                    <a:pt x="0" y="39"/>
                  </a:lnTo>
                  <a:lnTo>
                    <a:pt x="1"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27">
              <a:extLst>
                <a:ext uri="{FF2B5EF4-FFF2-40B4-BE49-F238E27FC236}">
                  <a16:creationId xmlns:a16="http://schemas.microsoft.com/office/drawing/2014/main" id="{01E8CEB7-6F6A-417F-B045-594D0CD07A27}"/>
                </a:ext>
              </a:extLst>
            </p:cNvPr>
            <p:cNvSpPr>
              <a:spLocks noEditPoints="1"/>
            </p:cNvSpPr>
            <p:nvPr userDrawn="1"/>
          </p:nvSpPr>
          <p:spPr bwMode="auto">
            <a:xfrm>
              <a:off x="6427" y="4145"/>
              <a:ext cx="28" cy="30"/>
            </a:xfrm>
            <a:custGeom>
              <a:avLst/>
              <a:gdLst>
                <a:gd name="T0" fmla="*/ 47 w 85"/>
                <a:gd name="T1" fmla="*/ 0 h 90"/>
                <a:gd name="T2" fmla="*/ 64 w 85"/>
                <a:gd name="T3" fmla="*/ 3 h 90"/>
                <a:gd name="T4" fmla="*/ 76 w 85"/>
                <a:gd name="T5" fmla="*/ 10 h 90"/>
                <a:gd name="T6" fmla="*/ 83 w 85"/>
                <a:gd name="T7" fmla="*/ 22 h 90"/>
                <a:gd name="T8" fmla="*/ 85 w 85"/>
                <a:gd name="T9" fmla="*/ 37 h 90"/>
                <a:gd name="T10" fmla="*/ 85 w 85"/>
                <a:gd name="T11" fmla="*/ 48 h 90"/>
                <a:gd name="T12" fmla="*/ 78 w 85"/>
                <a:gd name="T13" fmla="*/ 67 h 90"/>
                <a:gd name="T14" fmla="*/ 66 w 85"/>
                <a:gd name="T15" fmla="*/ 82 h 90"/>
                <a:gd name="T16" fmla="*/ 48 w 85"/>
                <a:gd name="T17" fmla="*/ 89 h 90"/>
                <a:gd name="T18" fmla="*/ 38 w 85"/>
                <a:gd name="T19" fmla="*/ 90 h 90"/>
                <a:gd name="T20" fmla="*/ 22 w 85"/>
                <a:gd name="T21" fmla="*/ 88 h 90"/>
                <a:gd name="T22" fmla="*/ 9 w 85"/>
                <a:gd name="T23" fmla="*/ 81 h 90"/>
                <a:gd name="T24" fmla="*/ 2 w 85"/>
                <a:gd name="T25" fmla="*/ 69 h 90"/>
                <a:gd name="T26" fmla="*/ 0 w 85"/>
                <a:gd name="T27" fmla="*/ 52 h 90"/>
                <a:gd name="T28" fmla="*/ 0 w 85"/>
                <a:gd name="T29" fmla="*/ 42 h 90"/>
                <a:gd name="T30" fmla="*/ 7 w 85"/>
                <a:gd name="T31" fmla="*/ 23 h 90"/>
                <a:gd name="T32" fmla="*/ 19 w 85"/>
                <a:gd name="T33" fmla="*/ 9 h 90"/>
                <a:gd name="T34" fmla="*/ 37 w 85"/>
                <a:gd name="T35" fmla="*/ 2 h 90"/>
                <a:gd name="T36" fmla="*/ 47 w 85"/>
                <a:gd name="T37" fmla="*/ 0 h 90"/>
                <a:gd name="T38" fmla="*/ 38 w 85"/>
                <a:gd name="T39" fmla="*/ 77 h 90"/>
                <a:gd name="T40" fmla="*/ 50 w 85"/>
                <a:gd name="T41" fmla="*/ 75 h 90"/>
                <a:gd name="T42" fmla="*/ 60 w 85"/>
                <a:gd name="T43" fmla="*/ 65 h 90"/>
                <a:gd name="T44" fmla="*/ 66 w 85"/>
                <a:gd name="T45" fmla="*/ 52 h 90"/>
                <a:gd name="T46" fmla="*/ 69 w 85"/>
                <a:gd name="T47" fmla="*/ 37 h 90"/>
                <a:gd name="T48" fmla="*/ 69 w 85"/>
                <a:gd name="T49" fmla="*/ 33 h 90"/>
                <a:gd name="T50" fmla="*/ 66 w 85"/>
                <a:gd name="T51" fmla="*/ 24 h 90"/>
                <a:gd name="T52" fmla="*/ 60 w 85"/>
                <a:gd name="T53" fmla="*/ 17 h 90"/>
                <a:gd name="T54" fmla="*/ 52 w 85"/>
                <a:gd name="T55" fmla="*/ 14 h 90"/>
                <a:gd name="T56" fmla="*/ 47 w 85"/>
                <a:gd name="T57" fmla="*/ 14 h 90"/>
                <a:gd name="T58" fmla="*/ 33 w 85"/>
                <a:gd name="T59" fmla="*/ 17 h 90"/>
                <a:gd name="T60" fmla="*/ 23 w 85"/>
                <a:gd name="T61" fmla="*/ 27 h 90"/>
                <a:gd name="T62" fmla="*/ 18 w 85"/>
                <a:gd name="T63" fmla="*/ 40 h 90"/>
                <a:gd name="T64" fmla="*/ 16 w 85"/>
                <a:gd name="T65" fmla="*/ 53 h 90"/>
                <a:gd name="T66" fmla="*/ 16 w 85"/>
                <a:gd name="T67" fmla="*/ 58 h 90"/>
                <a:gd name="T68" fmla="*/ 19 w 85"/>
                <a:gd name="T69" fmla="*/ 67 h 90"/>
                <a:gd name="T70" fmla="*/ 25 w 85"/>
                <a:gd name="T71" fmla="*/ 73 h 90"/>
                <a:gd name="T72" fmla="*/ 33 w 85"/>
                <a:gd name="T73" fmla="*/ 77 h 90"/>
                <a:gd name="T74" fmla="*/ 38 w 85"/>
                <a:gd name="T75"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90">
                  <a:moveTo>
                    <a:pt x="47" y="0"/>
                  </a:moveTo>
                  <a:lnTo>
                    <a:pt x="47" y="0"/>
                  </a:lnTo>
                  <a:lnTo>
                    <a:pt x="56" y="2"/>
                  </a:lnTo>
                  <a:lnTo>
                    <a:pt x="64" y="3"/>
                  </a:lnTo>
                  <a:lnTo>
                    <a:pt x="70" y="6"/>
                  </a:lnTo>
                  <a:lnTo>
                    <a:pt x="76" y="10"/>
                  </a:lnTo>
                  <a:lnTo>
                    <a:pt x="79" y="16"/>
                  </a:lnTo>
                  <a:lnTo>
                    <a:pt x="83" y="22"/>
                  </a:lnTo>
                  <a:lnTo>
                    <a:pt x="85" y="29"/>
                  </a:lnTo>
                  <a:lnTo>
                    <a:pt x="85" y="37"/>
                  </a:lnTo>
                  <a:lnTo>
                    <a:pt x="85" y="37"/>
                  </a:lnTo>
                  <a:lnTo>
                    <a:pt x="85" y="48"/>
                  </a:lnTo>
                  <a:lnTo>
                    <a:pt x="83" y="59"/>
                  </a:lnTo>
                  <a:lnTo>
                    <a:pt x="78" y="67"/>
                  </a:lnTo>
                  <a:lnTo>
                    <a:pt x="74" y="75"/>
                  </a:lnTo>
                  <a:lnTo>
                    <a:pt x="66" y="82"/>
                  </a:lnTo>
                  <a:lnTo>
                    <a:pt x="58" y="87"/>
                  </a:lnTo>
                  <a:lnTo>
                    <a:pt x="48" y="89"/>
                  </a:lnTo>
                  <a:lnTo>
                    <a:pt x="38" y="90"/>
                  </a:lnTo>
                  <a:lnTo>
                    <a:pt x="38" y="90"/>
                  </a:lnTo>
                  <a:lnTo>
                    <a:pt x="29" y="90"/>
                  </a:lnTo>
                  <a:lnTo>
                    <a:pt x="22" y="88"/>
                  </a:lnTo>
                  <a:lnTo>
                    <a:pt x="15" y="85"/>
                  </a:lnTo>
                  <a:lnTo>
                    <a:pt x="9" y="81"/>
                  </a:lnTo>
                  <a:lnTo>
                    <a:pt x="6" y="76"/>
                  </a:lnTo>
                  <a:lnTo>
                    <a:pt x="2" y="69"/>
                  </a:lnTo>
                  <a:lnTo>
                    <a:pt x="0" y="61"/>
                  </a:lnTo>
                  <a:lnTo>
                    <a:pt x="0" y="52"/>
                  </a:lnTo>
                  <a:lnTo>
                    <a:pt x="0" y="52"/>
                  </a:lnTo>
                  <a:lnTo>
                    <a:pt x="0" y="42"/>
                  </a:lnTo>
                  <a:lnTo>
                    <a:pt x="2" y="31"/>
                  </a:lnTo>
                  <a:lnTo>
                    <a:pt x="7" y="23"/>
                  </a:lnTo>
                  <a:lnTo>
                    <a:pt x="12" y="16"/>
                  </a:lnTo>
                  <a:lnTo>
                    <a:pt x="19" y="9"/>
                  </a:lnTo>
                  <a:lnTo>
                    <a:pt x="27" y="4"/>
                  </a:lnTo>
                  <a:lnTo>
                    <a:pt x="37" y="2"/>
                  </a:lnTo>
                  <a:lnTo>
                    <a:pt x="47" y="0"/>
                  </a:lnTo>
                  <a:lnTo>
                    <a:pt x="47" y="0"/>
                  </a:lnTo>
                  <a:close/>
                  <a:moveTo>
                    <a:pt x="38" y="77"/>
                  </a:moveTo>
                  <a:lnTo>
                    <a:pt x="38" y="77"/>
                  </a:lnTo>
                  <a:lnTo>
                    <a:pt x="44" y="77"/>
                  </a:lnTo>
                  <a:lnTo>
                    <a:pt x="50" y="75"/>
                  </a:lnTo>
                  <a:lnTo>
                    <a:pt x="56" y="70"/>
                  </a:lnTo>
                  <a:lnTo>
                    <a:pt x="60" y="65"/>
                  </a:lnTo>
                  <a:lnTo>
                    <a:pt x="64" y="59"/>
                  </a:lnTo>
                  <a:lnTo>
                    <a:pt x="66" y="52"/>
                  </a:lnTo>
                  <a:lnTo>
                    <a:pt x="69" y="45"/>
                  </a:lnTo>
                  <a:lnTo>
                    <a:pt x="69" y="37"/>
                  </a:lnTo>
                  <a:lnTo>
                    <a:pt x="69" y="37"/>
                  </a:lnTo>
                  <a:lnTo>
                    <a:pt x="69" y="33"/>
                  </a:lnTo>
                  <a:lnTo>
                    <a:pt x="68" y="29"/>
                  </a:lnTo>
                  <a:lnTo>
                    <a:pt x="66" y="24"/>
                  </a:lnTo>
                  <a:lnTo>
                    <a:pt x="64" y="21"/>
                  </a:lnTo>
                  <a:lnTo>
                    <a:pt x="60" y="17"/>
                  </a:lnTo>
                  <a:lnTo>
                    <a:pt x="57" y="15"/>
                  </a:lnTo>
                  <a:lnTo>
                    <a:pt x="52" y="14"/>
                  </a:lnTo>
                  <a:lnTo>
                    <a:pt x="47" y="14"/>
                  </a:lnTo>
                  <a:lnTo>
                    <a:pt x="47" y="14"/>
                  </a:lnTo>
                  <a:lnTo>
                    <a:pt x="40" y="15"/>
                  </a:lnTo>
                  <a:lnTo>
                    <a:pt x="33" y="17"/>
                  </a:lnTo>
                  <a:lnTo>
                    <a:pt x="28" y="21"/>
                  </a:lnTo>
                  <a:lnTo>
                    <a:pt x="23" y="27"/>
                  </a:lnTo>
                  <a:lnTo>
                    <a:pt x="20" y="33"/>
                  </a:lnTo>
                  <a:lnTo>
                    <a:pt x="18" y="40"/>
                  </a:lnTo>
                  <a:lnTo>
                    <a:pt x="16" y="47"/>
                  </a:lnTo>
                  <a:lnTo>
                    <a:pt x="16" y="53"/>
                  </a:lnTo>
                  <a:lnTo>
                    <a:pt x="16" y="53"/>
                  </a:lnTo>
                  <a:lnTo>
                    <a:pt x="16" y="58"/>
                  </a:lnTo>
                  <a:lnTo>
                    <a:pt x="18" y="63"/>
                  </a:lnTo>
                  <a:lnTo>
                    <a:pt x="19" y="67"/>
                  </a:lnTo>
                  <a:lnTo>
                    <a:pt x="21" y="71"/>
                  </a:lnTo>
                  <a:lnTo>
                    <a:pt x="25" y="73"/>
                  </a:lnTo>
                  <a:lnTo>
                    <a:pt x="28" y="76"/>
                  </a:lnTo>
                  <a:lnTo>
                    <a:pt x="33" y="77"/>
                  </a:lnTo>
                  <a:lnTo>
                    <a:pt x="38" y="77"/>
                  </a:lnTo>
                  <a:lnTo>
                    <a:pt x="38"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8">
              <a:extLst>
                <a:ext uri="{FF2B5EF4-FFF2-40B4-BE49-F238E27FC236}">
                  <a16:creationId xmlns:a16="http://schemas.microsoft.com/office/drawing/2014/main" id="{E18C9E32-55D2-4DCF-A857-A0F12301E0DB}"/>
                </a:ext>
              </a:extLst>
            </p:cNvPr>
            <p:cNvSpPr>
              <a:spLocks/>
            </p:cNvSpPr>
            <p:nvPr userDrawn="1"/>
          </p:nvSpPr>
          <p:spPr bwMode="auto">
            <a:xfrm>
              <a:off x="6461" y="4132"/>
              <a:ext cx="24" cy="42"/>
            </a:xfrm>
            <a:custGeom>
              <a:avLst/>
              <a:gdLst>
                <a:gd name="T0" fmla="*/ 21 w 72"/>
                <a:gd name="T1" fmla="*/ 55 h 128"/>
                <a:gd name="T2" fmla="*/ 0 w 72"/>
                <a:gd name="T3" fmla="*/ 55 h 128"/>
                <a:gd name="T4" fmla="*/ 3 w 72"/>
                <a:gd name="T5" fmla="*/ 43 h 128"/>
                <a:gd name="T6" fmla="*/ 24 w 72"/>
                <a:gd name="T7" fmla="*/ 43 h 128"/>
                <a:gd name="T8" fmla="*/ 25 w 72"/>
                <a:gd name="T9" fmla="*/ 34 h 128"/>
                <a:gd name="T10" fmla="*/ 25 w 72"/>
                <a:gd name="T11" fmla="*/ 34 h 128"/>
                <a:gd name="T12" fmla="*/ 29 w 72"/>
                <a:gd name="T13" fmla="*/ 22 h 128"/>
                <a:gd name="T14" fmla="*/ 31 w 72"/>
                <a:gd name="T15" fmla="*/ 16 h 128"/>
                <a:gd name="T16" fmla="*/ 35 w 72"/>
                <a:gd name="T17" fmla="*/ 12 h 128"/>
                <a:gd name="T18" fmla="*/ 40 w 72"/>
                <a:gd name="T19" fmla="*/ 7 h 128"/>
                <a:gd name="T20" fmla="*/ 44 w 72"/>
                <a:gd name="T21" fmla="*/ 3 h 128"/>
                <a:gd name="T22" fmla="*/ 52 w 72"/>
                <a:gd name="T23" fmla="*/ 1 h 128"/>
                <a:gd name="T24" fmla="*/ 60 w 72"/>
                <a:gd name="T25" fmla="*/ 0 h 128"/>
                <a:gd name="T26" fmla="*/ 60 w 72"/>
                <a:gd name="T27" fmla="*/ 0 h 128"/>
                <a:gd name="T28" fmla="*/ 66 w 72"/>
                <a:gd name="T29" fmla="*/ 1 h 128"/>
                <a:gd name="T30" fmla="*/ 72 w 72"/>
                <a:gd name="T31" fmla="*/ 2 h 128"/>
                <a:gd name="T32" fmla="*/ 68 w 72"/>
                <a:gd name="T33" fmla="*/ 14 h 128"/>
                <a:gd name="T34" fmla="*/ 68 w 72"/>
                <a:gd name="T35" fmla="*/ 14 h 128"/>
                <a:gd name="T36" fmla="*/ 61 w 72"/>
                <a:gd name="T37" fmla="*/ 13 h 128"/>
                <a:gd name="T38" fmla="*/ 61 w 72"/>
                <a:gd name="T39" fmla="*/ 13 h 128"/>
                <a:gd name="T40" fmla="*/ 56 w 72"/>
                <a:gd name="T41" fmla="*/ 13 h 128"/>
                <a:gd name="T42" fmla="*/ 53 w 72"/>
                <a:gd name="T43" fmla="*/ 15 h 128"/>
                <a:gd name="T44" fmla="*/ 49 w 72"/>
                <a:gd name="T45" fmla="*/ 16 h 128"/>
                <a:gd name="T46" fmla="*/ 47 w 72"/>
                <a:gd name="T47" fmla="*/ 20 h 128"/>
                <a:gd name="T48" fmla="*/ 43 w 72"/>
                <a:gd name="T49" fmla="*/ 27 h 128"/>
                <a:gd name="T50" fmla="*/ 41 w 72"/>
                <a:gd name="T51" fmla="*/ 34 h 128"/>
                <a:gd name="T52" fmla="*/ 40 w 72"/>
                <a:gd name="T53" fmla="*/ 43 h 128"/>
                <a:gd name="T54" fmla="*/ 62 w 72"/>
                <a:gd name="T55" fmla="*/ 43 h 128"/>
                <a:gd name="T56" fmla="*/ 60 w 72"/>
                <a:gd name="T57" fmla="*/ 55 h 128"/>
                <a:gd name="T58" fmla="*/ 37 w 72"/>
                <a:gd name="T59" fmla="*/ 55 h 128"/>
                <a:gd name="T60" fmla="*/ 21 w 72"/>
                <a:gd name="T61" fmla="*/ 128 h 128"/>
                <a:gd name="T62" fmla="*/ 5 w 72"/>
                <a:gd name="T63" fmla="*/ 128 h 128"/>
                <a:gd name="T64" fmla="*/ 21 w 72"/>
                <a:gd name="T65" fmla="*/ 5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28">
                  <a:moveTo>
                    <a:pt x="21" y="55"/>
                  </a:moveTo>
                  <a:lnTo>
                    <a:pt x="0" y="55"/>
                  </a:lnTo>
                  <a:lnTo>
                    <a:pt x="3" y="43"/>
                  </a:lnTo>
                  <a:lnTo>
                    <a:pt x="24" y="43"/>
                  </a:lnTo>
                  <a:lnTo>
                    <a:pt x="25" y="34"/>
                  </a:lnTo>
                  <a:lnTo>
                    <a:pt x="25" y="34"/>
                  </a:lnTo>
                  <a:lnTo>
                    <a:pt x="29" y="22"/>
                  </a:lnTo>
                  <a:lnTo>
                    <a:pt x="31" y="16"/>
                  </a:lnTo>
                  <a:lnTo>
                    <a:pt x="35" y="12"/>
                  </a:lnTo>
                  <a:lnTo>
                    <a:pt x="40" y="7"/>
                  </a:lnTo>
                  <a:lnTo>
                    <a:pt x="44" y="3"/>
                  </a:lnTo>
                  <a:lnTo>
                    <a:pt x="52" y="1"/>
                  </a:lnTo>
                  <a:lnTo>
                    <a:pt x="60" y="0"/>
                  </a:lnTo>
                  <a:lnTo>
                    <a:pt x="60" y="0"/>
                  </a:lnTo>
                  <a:lnTo>
                    <a:pt x="66" y="1"/>
                  </a:lnTo>
                  <a:lnTo>
                    <a:pt x="72" y="2"/>
                  </a:lnTo>
                  <a:lnTo>
                    <a:pt x="68" y="14"/>
                  </a:lnTo>
                  <a:lnTo>
                    <a:pt x="68" y="14"/>
                  </a:lnTo>
                  <a:lnTo>
                    <a:pt x="61" y="13"/>
                  </a:lnTo>
                  <a:lnTo>
                    <a:pt x="61" y="13"/>
                  </a:lnTo>
                  <a:lnTo>
                    <a:pt x="56" y="13"/>
                  </a:lnTo>
                  <a:lnTo>
                    <a:pt x="53" y="15"/>
                  </a:lnTo>
                  <a:lnTo>
                    <a:pt x="49" y="16"/>
                  </a:lnTo>
                  <a:lnTo>
                    <a:pt x="47" y="20"/>
                  </a:lnTo>
                  <a:lnTo>
                    <a:pt x="43" y="27"/>
                  </a:lnTo>
                  <a:lnTo>
                    <a:pt x="41" y="34"/>
                  </a:lnTo>
                  <a:lnTo>
                    <a:pt x="40" y="43"/>
                  </a:lnTo>
                  <a:lnTo>
                    <a:pt x="62" y="43"/>
                  </a:lnTo>
                  <a:lnTo>
                    <a:pt x="60" y="55"/>
                  </a:lnTo>
                  <a:lnTo>
                    <a:pt x="37" y="55"/>
                  </a:lnTo>
                  <a:lnTo>
                    <a:pt x="21" y="128"/>
                  </a:lnTo>
                  <a:lnTo>
                    <a:pt x="5" y="128"/>
                  </a:lnTo>
                  <a:lnTo>
                    <a:pt x="21"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9">
              <a:extLst>
                <a:ext uri="{FF2B5EF4-FFF2-40B4-BE49-F238E27FC236}">
                  <a16:creationId xmlns:a16="http://schemas.microsoft.com/office/drawing/2014/main" id="{DAE2E944-4F26-46FA-B80F-CEAD6307FF0A}"/>
                </a:ext>
              </a:extLst>
            </p:cNvPr>
            <p:cNvSpPr>
              <a:spLocks noEditPoints="1"/>
            </p:cNvSpPr>
            <p:nvPr userDrawn="1"/>
          </p:nvSpPr>
          <p:spPr bwMode="auto">
            <a:xfrm>
              <a:off x="6498" y="4145"/>
              <a:ext cx="29" cy="30"/>
            </a:xfrm>
            <a:custGeom>
              <a:avLst/>
              <a:gdLst>
                <a:gd name="T0" fmla="*/ 49 w 87"/>
                <a:gd name="T1" fmla="*/ 0 h 90"/>
                <a:gd name="T2" fmla="*/ 64 w 87"/>
                <a:gd name="T3" fmla="*/ 3 h 90"/>
                <a:gd name="T4" fmla="*/ 76 w 87"/>
                <a:gd name="T5" fmla="*/ 10 h 90"/>
                <a:gd name="T6" fmla="*/ 85 w 87"/>
                <a:gd name="T7" fmla="*/ 22 h 90"/>
                <a:gd name="T8" fmla="*/ 87 w 87"/>
                <a:gd name="T9" fmla="*/ 37 h 90"/>
                <a:gd name="T10" fmla="*/ 86 w 87"/>
                <a:gd name="T11" fmla="*/ 48 h 90"/>
                <a:gd name="T12" fmla="*/ 80 w 87"/>
                <a:gd name="T13" fmla="*/ 67 h 90"/>
                <a:gd name="T14" fmla="*/ 68 w 87"/>
                <a:gd name="T15" fmla="*/ 82 h 90"/>
                <a:gd name="T16" fmla="*/ 50 w 87"/>
                <a:gd name="T17" fmla="*/ 89 h 90"/>
                <a:gd name="T18" fmla="*/ 39 w 87"/>
                <a:gd name="T19" fmla="*/ 90 h 90"/>
                <a:gd name="T20" fmla="*/ 24 w 87"/>
                <a:gd name="T21" fmla="*/ 88 h 90"/>
                <a:gd name="T22" fmla="*/ 11 w 87"/>
                <a:gd name="T23" fmla="*/ 81 h 90"/>
                <a:gd name="T24" fmla="*/ 4 w 87"/>
                <a:gd name="T25" fmla="*/ 69 h 90"/>
                <a:gd name="T26" fmla="*/ 0 w 87"/>
                <a:gd name="T27" fmla="*/ 52 h 90"/>
                <a:gd name="T28" fmla="*/ 1 w 87"/>
                <a:gd name="T29" fmla="*/ 42 h 90"/>
                <a:gd name="T30" fmla="*/ 7 w 87"/>
                <a:gd name="T31" fmla="*/ 23 h 90"/>
                <a:gd name="T32" fmla="*/ 20 w 87"/>
                <a:gd name="T33" fmla="*/ 9 h 90"/>
                <a:gd name="T34" fmla="*/ 38 w 87"/>
                <a:gd name="T35" fmla="*/ 2 h 90"/>
                <a:gd name="T36" fmla="*/ 49 w 87"/>
                <a:gd name="T37" fmla="*/ 0 h 90"/>
                <a:gd name="T38" fmla="*/ 39 w 87"/>
                <a:gd name="T39" fmla="*/ 77 h 90"/>
                <a:gd name="T40" fmla="*/ 51 w 87"/>
                <a:gd name="T41" fmla="*/ 75 h 90"/>
                <a:gd name="T42" fmla="*/ 61 w 87"/>
                <a:gd name="T43" fmla="*/ 65 h 90"/>
                <a:gd name="T44" fmla="*/ 68 w 87"/>
                <a:gd name="T45" fmla="*/ 52 h 90"/>
                <a:gd name="T46" fmla="*/ 70 w 87"/>
                <a:gd name="T47" fmla="*/ 37 h 90"/>
                <a:gd name="T48" fmla="*/ 70 w 87"/>
                <a:gd name="T49" fmla="*/ 33 h 90"/>
                <a:gd name="T50" fmla="*/ 67 w 87"/>
                <a:gd name="T51" fmla="*/ 24 h 90"/>
                <a:gd name="T52" fmla="*/ 62 w 87"/>
                <a:gd name="T53" fmla="*/ 17 h 90"/>
                <a:gd name="T54" fmla="*/ 54 w 87"/>
                <a:gd name="T55" fmla="*/ 14 h 90"/>
                <a:gd name="T56" fmla="*/ 49 w 87"/>
                <a:gd name="T57" fmla="*/ 14 h 90"/>
                <a:gd name="T58" fmla="*/ 35 w 87"/>
                <a:gd name="T59" fmla="*/ 17 h 90"/>
                <a:gd name="T60" fmla="*/ 25 w 87"/>
                <a:gd name="T61" fmla="*/ 27 h 90"/>
                <a:gd name="T62" fmla="*/ 19 w 87"/>
                <a:gd name="T63" fmla="*/ 40 h 90"/>
                <a:gd name="T64" fmla="*/ 17 w 87"/>
                <a:gd name="T65" fmla="*/ 53 h 90"/>
                <a:gd name="T66" fmla="*/ 18 w 87"/>
                <a:gd name="T67" fmla="*/ 58 h 90"/>
                <a:gd name="T68" fmla="*/ 20 w 87"/>
                <a:gd name="T69" fmla="*/ 67 h 90"/>
                <a:gd name="T70" fmla="*/ 25 w 87"/>
                <a:gd name="T71" fmla="*/ 73 h 90"/>
                <a:gd name="T72" fmla="*/ 33 w 87"/>
                <a:gd name="T73" fmla="*/ 77 h 90"/>
                <a:gd name="T74" fmla="*/ 39 w 87"/>
                <a:gd name="T75"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90">
                  <a:moveTo>
                    <a:pt x="49" y="0"/>
                  </a:moveTo>
                  <a:lnTo>
                    <a:pt x="49" y="0"/>
                  </a:lnTo>
                  <a:lnTo>
                    <a:pt x="57" y="2"/>
                  </a:lnTo>
                  <a:lnTo>
                    <a:pt x="64" y="3"/>
                  </a:lnTo>
                  <a:lnTo>
                    <a:pt x="71" y="6"/>
                  </a:lnTo>
                  <a:lnTo>
                    <a:pt x="76" y="10"/>
                  </a:lnTo>
                  <a:lnTo>
                    <a:pt x="81" y="16"/>
                  </a:lnTo>
                  <a:lnTo>
                    <a:pt x="85" y="22"/>
                  </a:lnTo>
                  <a:lnTo>
                    <a:pt x="86" y="29"/>
                  </a:lnTo>
                  <a:lnTo>
                    <a:pt x="87" y="37"/>
                  </a:lnTo>
                  <a:lnTo>
                    <a:pt x="87" y="37"/>
                  </a:lnTo>
                  <a:lnTo>
                    <a:pt x="86" y="48"/>
                  </a:lnTo>
                  <a:lnTo>
                    <a:pt x="83" y="59"/>
                  </a:lnTo>
                  <a:lnTo>
                    <a:pt x="80" y="67"/>
                  </a:lnTo>
                  <a:lnTo>
                    <a:pt x="75" y="75"/>
                  </a:lnTo>
                  <a:lnTo>
                    <a:pt x="68" y="82"/>
                  </a:lnTo>
                  <a:lnTo>
                    <a:pt x="60" y="87"/>
                  </a:lnTo>
                  <a:lnTo>
                    <a:pt x="50" y="89"/>
                  </a:lnTo>
                  <a:lnTo>
                    <a:pt x="39" y="90"/>
                  </a:lnTo>
                  <a:lnTo>
                    <a:pt x="39" y="90"/>
                  </a:lnTo>
                  <a:lnTo>
                    <a:pt x="31" y="90"/>
                  </a:lnTo>
                  <a:lnTo>
                    <a:pt x="24" y="88"/>
                  </a:lnTo>
                  <a:lnTo>
                    <a:pt x="17" y="85"/>
                  </a:lnTo>
                  <a:lnTo>
                    <a:pt x="11" y="81"/>
                  </a:lnTo>
                  <a:lnTo>
                    <a:pt x="6" y="76"/>
                  </a:lnTo>
                  <a:lnTo>
                    <a:pt x="4" y="69"/>
                  </a:lnTo>
                  <a:lnTo>
                    <a:pt x="1" y="61"/>
                  </a:lnTo>
                  <a:lnTo>
                    <a:pt x="0" y="52"/>
                  </a:lnTo>
                  <a:lnTo>
                    <a:pt x="0" y="52"/>
                  </a:lnTo>
                  <a:lnTo>
                    <a:pt x="1" y="42"/>
                  </a:lnTo>
                  <a:lnTo>
                    <a:pt x="4" y="31"/>
                  </a:lnTo>
                  <a:lnTo>
                    <a:pt x="7" y="23"/>
                  </a:lnTo>
                  <a:lnTo>
                    <a:pt x="13" y="16"/>
                  </a:lnTo>
                  <a:lnTo>
                    <a:pt x="20" y="9"/>
                  </a:lnTo>
                  <a:lnTo>
                    <a:pt x="29" y="4"/>
                  </a:lnTo>
                  <a:lnTo>
                    <a:pt x="38" y="2"/>
                  </a:lnTo>
                  <a:lnTo>
                    <a:pt x="49" y="0"/>
                  </a:lnTo>
                  <a:lnTo>
                    <a:pt x="49" y="0"/>
                  </a:lnTo>
                  <a:close/>
                  <a:moveTo>
                    <a:pt x="39" y="77"/>
                  </a:moveTo>
                  <a:lnTo>
                    <a:pt x="39" y="77"/>
                  </a:lnTo>
                  <a:lnTo>
                    <a:pt x="45" y="77"/>
                  </a:lnTo>
                  <a:lnTo>
                    <a:pt x="51" y="75"/>
                  </a:lnTo>
                  <a:lnTo>
                    <a:pt x="57" y="70"/>
                  </a:lnTo>
                  <a:lnTo>
                    <a:pt x="61" y="65"/>
                  </a:lnTo>
                  <a:lnTo>
                    <a:pt x="65" y="59"/>
                  </a:lnTo>
                  <a:lnTo>
                    <a:pt x="68" y="52"/>
                  </a:lnTo>
                  <a:lnTo>
                    <a:pt x="69" y="45"/>
                  </a:lnTo>
                  <a:lnTo>
                    <a:pt x="70" y="37"/>
                  </a:lnTo>
                  <a:lnTo>
                    <a:pt x="70" y="37"/>
                  </a:lnTo>
                  <a:lnTo>
                    <a:pt x="70" y="33"/>
                  </a:lnTo>
                  <a:lnTo>
                    <a:pt x="69" y="29"/>
                  </a:lnTo>
                  <a:lnTo>
                    <a:pt x="67" y="24"/>
                  </a:lnTo>
                  <a:lnTo>
                    <a:pt x="64" y="21"/>
                  </a:lnTo>
                  <a:lnTo>
                    <a:pt x="62" y="17"/>
                  </a:lnTo>
                  <a:lnTo>
                    <a:pt x="58" y="15"/>
                  </a:lnTo>
                  <a:lnTo>
                    <a:pt x="54" y="14"/>
                  </a:lnTo>
                  <a:lnTo>
                    <a:pt x="49" y="14"/>
                  </a:lnTo>
                  <a:lnTo>
                    <a:pt x="49" y="14"/>
                  </a:lnTo>
                  <a:lnTo>
                    <a:pt x="40" y="15"/>
                  </a:lnTo>
                  <a:lnTo>
                    <a:pt x="35" y="17"/>
                  </a:lnTo>
                  <a:lnTo>
                    <a:pt x="30" y="21"/>
                  </a:lnTo>
                  <a:lnTo>
                    <a:pt x="25" y="27"/>
                  </a:lnTo>
                  <a:lnTo>
                    <a:pt x="21" y="33"/>
                  </a:lnTo>
                  <a:lnTo>
                    <a:pt x="19" y="40"/>
                  </a:lnTo>
                  <a:lnTo>
                    <a:pt x="18" y="47"/>
                  </a:lnTo>
                  <a:lnTo>
                    <a:pt x="17" y="53"/>
                  </a:lnTo>
                  <a:lnTo>
                    <a:pt x="17" y="53"/>
                  </a:lnTo>
                  <a:lnTo>
                    <a:pt x="18" y="58"/>
                  </a:lnTo>
                  <a:lnTo>
                    <a:pt x="18" y="63"/>
                  </a:lnTo>
                  <a:lnTo>
                    <a:pt x="20" y="67"/>
                  </a:lnTo>
                  <a:lnTo>
                    <a:pt x="23" y="71"/>
                  </a:lnTo>
                  <a:lnTo>
                    <a:pt x="25" y="73"/>
                  </a:lnTo>
                  <a:lnTo>
                    <a:pt x="30" y="76"/>
                  </a:lnTo>
                  <a:lnTo>
                    <a:pt x="33" y="77"/>
                  </a:lnTo>
                  <a:lnTo>
                    <a:pt x="39" y="77"/>
                  </a:lnTo>
                  <a:lnTo>
                    <a:pt x="39"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30">
              <a:extLst>
                <a:ext uri="{FF2B5EF4-FFF2-40B4-BE49-F238E27FC236}">
                  <a16:creationId xmlns:a16="http://schemas.microsoft.com/office/drawing/2014/main" id="{2A09DD95-B9E2-4E20-B318-45DD24C40165}"/>
                </a:ext>
              </a:extLst>
            </p:cNvPr>
            <p:cNvSpPr>
              <a:spLocks/>
            </p:cNvSpPr>
            <p:nvPr userDrawn="1"/>
          </p:nvSpPr>
          <p:spPr bwMode="auto">
            <a:xfrm>
              <a:off x="6533" y="4146"/>
              <a:ext cx="29" cy="29"/>
            </a:xfrm>
            <a:custGeom>
              <a:avLst/>
              <a:gdLst>
                <a:gd name="T0" fmla="*/ 73 w 88"/>
                <a:gd name="T1" fmla="*/ 73 h 87"/>
                <a:gd name="T2" fmla="*/ 73 w 88"/>
                <a:gd name="T3" fmla="*/ 73 h 87"/>
                <a:gd name="T4" fmla="*/ 70 w 88"/>
                <a:gd name="T5" fmla="*/ 85 h 87"/>
                <a:gd name="T6" fmla="*/ 56 w 88"/>
                <a:gd name="T7" fmla="*/ 85 h 87"/>
                <a:gd name="T8" fmla="*/ 58 w 88"/>
                <a:gd name="T9" fmla="*/ 72 h 87"/>
                <a:gd name="T10" fmla="*/ 58 w 88"/>
                <a:gd name="T11" fmla="*/ 72 h 87"/>
                <a:gd name="T12" fmla="*/ 58 w 88"/>
                <a:gd name="T13" fmla="*/ 72 h 87"/>
                <a:gd name="T14" fmla="*/ 53 w 88"/>
                <a:gd name="T15" fmla="*/ 78 h 87"/>
                <a:gd name="T16" fmla="*/ 47 w 88"/>
                <a:gd name="T17" fmla="*/ 82 h 87"/>
                <a:gd name="T18" fmla="*/ 39 w 88"/>
                <a:gd name="T19" fmla="*/ 86 h 87"/>
                <a:gd name="T20" fmla="*/ 28 w 88"/>
                <a:gd name="T21" fmla="*/ 87 h 87"/>
                <a:gd name="T22" fmla="*/ 28 w 88"/>
                <a:gd name="T23" fmla="*/ 87 h 87"/>
                <a:gd name="T24" fmla="*/ 22 w 88"/>
                <a:gd name="T25" fmla="*/ 87 h 87"/>
                <a:gd name="T26" fmla="*/ 18 w 88"/>
                <a:gd name="T27" fmla="*/ 86 h 87"/>
                <a:gd name="T28" fmla="*/ 13 w 88"/>
                <a:gd name="T29" fmla="*/ 84 h 87"/>
                <a:gd name="T30" fmla="*/ 8 w 88"/>
                <a:gd name="T31" fmla="*/ 81 h 87"/>
                <a:gd name="T32" fmla="*/ 5 w 88"/>
                <a:gd name="T33" fmla="*/ 76 h 87"/>
                <a:gd name="T34" fmla="*/ 2 w 88"/>
                <a:gd name="T35" fmla="*/ 73 h 87"/>
                <a:gd name="T36" fmla="*/ 1 w 88"/>
                <a:gd name="T37" fmla="*/ 67 h 87"/>
                <a:gd name="T38" fmla="*/ 0 w 88"/>
                <a:gd name="T39" fmla="*/ 61 h 87"/>
                <a:gd name="T40" fmla="*/ 0 w 88"/>
                <a:gd name="T41" fmla="*/ 61 h 87"/>
                <a:gd name="T42" fmla="*/ 1 w 88"/>
                <a:gd name="T43" fmla="*/ 52 h 87"/>
                <a:gd name="T44" fmla="*/ 2 w 88"/>
                <a:gd name="T45" fmla="*/ 45 h 87"/>
                <a:gd name="T46" fmla="*/ 12 w 88"/>
                <a:gd name="T47" fmla="*/ 0 h 87"/>
                <a:gd name="T48" fmla="*/ 27 w 88"/>
                <a:gd name="T49" fmla="*/ 0 h 87"/>
                <a:gd name="T50" fmla="*/ 17 w 88"/>
                <a:gd name="T51" fmla="*/ 51 h 87"/>
                <a:gd name="T52" fmla="*/ 17 w 88"/>
                <a:gd name="T53" fmla="*/ 51 h 87"/>
                <a:gd name="T54" fmla="*/ 17 w 88"/>
                <a:gd name="T55" fmla="*/ 58 h 87"/>
                <a:gd name="T56" fmla="*/ 17 w 88"/>
                <a:gd name="T57" fmla="*/ 58 h 87"/>
                <a:gd name="T58" fmla="*/ 18 w 88"/>
                <a:gd name="T59" fmla="*/ 66 h 87"/>
                <a:gd name="T60" fmla="*/ 20 w 88"/>
                <a:gd name="T61" fmla="*/ 70 h 87"/>
                <a:gd name="T62" fmla="*/ 25 w 88"/>
                <a:gd name="T63" fmla="*/ 73 h 87"/>
                <a:gd name="T64" fmla="*/ 32 w 88"/>
                <a:gd name="T65" fmla="*/ 74 h 87"/>
                <a:gd name="T66" fmla="*/ 32 w 88"/>
                <a:gd name="T67" fmla="*/ 74 h 87"/>
                <a:gd name="T68" fmla="*/ 39 w 88"/>
                <a:gd name="T69" fmla="*/ 74 h 87"/>
                <a:gd name="T70" fmla="*/ 45 w 88"/>
                <a:gd name="T71" fmla="*/ 72 h 87"/>
                <a:gd name="T72" fmla="*/ 50 w 88"/>
                <a:gd name="T73" fmla="*/ 67 h 87"/>
                <a:gd name="T74" fmla="*/ 53 w 88"/>
                <a:gd name="T75" fmla="*/ 63 h 87"/>
                <a:gd name="T76" fmla="*/ 57 w 88"/>
                <a:gd name="T77" fmla="*/ 57 h 87"/>
                <a:gd name="T78" fmla="*/ 59 w 88"/>
                <a:gd name="T79" fmla="*/ 52 h 87"/>
                <a:gd name="T80" fmla="*/ 63 w 88"/>
                <a:gd name="T81" fmla="*/ 43 h 87"/>
                <a:gd name="T82" fmla="*/ 73 w 88"/>
                <a:gd name="T83" fmla="*/ 0 h 87"/>
                <a:gd name="T84" fmla="*/ 88 w 88"/>
                <a:gd name="T85" fmla="*/ 0 h 87"/>
                <a:gd name="T86" fmla="*/ 73 w 88"/>
                <a:gd name="T87"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 h="87">
                  <a:moveTo>
                    <a:pt x="73" y="73"/>
                  </a:moveTo>
                  <a:lnTo>
                    <a:pt x="73" y="73"/>
                  </a:lnTo>
                  <a:lnTo>
                    <a:pt x="70" y="85"/>
                  </a:lnTo>
                  <a:lnTo>
                    <a:pt x="56" y="85"/>
                  </a:lnTo>
                  <a:lnTo>
                    <a:pt x="58" y="72"/>
                  </a:lnTo>
                  <a:lnTo>
                    <a:pt x="58" y="72"/>
                  </a:lnTo>
                  <a:lnTo>
                    <a:pt x="58" y="72"/>
                  </a:lnTo>
                  <a:lnTo>
                    <a:pt x="53" y="78"/>
                  </a:lnTo>
                  <a:lnTo>
                    <a:pt x="47" y="82"/>
                  </a:lnTo>
                  <a:lnTo>
                    <a:pt x="39" y="86"/>
                  </a:lnTo>
                  <a:lnTo>
                    <a:pt x="28" y="87"/>
                  </a:lnTo>
                  <a:lnTo>
                    <a:pt x="28" y="87"/>
                  </a:lnTo>
                  <a:lnTo>
                    <a:pt x="22" y="87"/>
                  </a:lnTo>
                  <a:lnTo>
                    <a:pt x="18" y="86"/>
                  </a:lnTo>
                  <a:lnTo>
                    <a:pt x="13" y="84"/>
                  </a:lnTo>
                  <a:lnTo>
                    <a:pt x="8" y="81"/>
                  </a:lnTo>
                  <a:lnTo>
                    <a:pt x="5" y="76"/>
                  </a:lnTo>
                  <a:lnTo>
                    <a:pt x="2" y="73"/>
                  </a:lnTo>
                  <a:lnTo>
                    <a:pt x="1" y="67"/>
                  </a:lnTo>
                  <a:lnTo>
                    <a:pt x="0" y="61"/>
                  </a:lnTo>
                  <a:lnTo>
                    <a:pt x="0" y="61"/>
                  </a:lnTo>
                  <a:lnTo>
                    <a:pt x="1" y="52"/>
                  </a:lnTo>
                  <a:lnTo>
                    <a:pt x="2" y="45"/>
                  </a:lnTo>
                  <a:lnTo>
                    <a:pt x="12" y="0"/>
                  </a:lnTo>
                  <a:lnTo>
                    <a:pt x="27" y="0"/>
                  </a:lnTo>
                  <a:lnTo>
                    <a:pt x="17" y="51"/>
                  </a:lnTo>
                  <a:lnTo>
                    <a:pt x="17" y="51"/>
                  </a:lnTo>
                  <a:lnTo>
                    <a:pt x="17" y="58"/>
                  </a:lnTo>
                  <a:lnTo>
                    <a:pt x="17" y="58"/>
                  </a:lnTo>
                  <a:lnTo>
                    <a:pt x="18" y="66"/>
                  </a:lnTo>
                  <a:lnTo>
                    <a:pt x="20" y="70"/>
                  </a:lnTo>
                  <a:lnTo>
                    <a:pt x="25" y="73"/>
                  </a:lnTo>
                  <a:lnTo>
                    <a:pt x="32" y="74"/>
                  </a:lnTo>
                  <a:lnTo>
                    <a:pt x="32" y="74"/>
                  </a:lnTo>
                  <a:lnTo>
                    <a:pt x="39" y="74"/>
                  </a:lnTo>
                  <a:lnTo>
                    <a:pt x="45" y="72"/>
                  </a:lnTo>
                  <a:lnTo>
                    <a:pt x="50" y="67"/>
                  </a:lnTo>
                  <a:lnTo>
                    <a:pt x="53" y="63"/>
                  </a:lnTo>
                  <a:lnTo>
                    <a:pt x="57" y="57"/>
                  </a:lnTo>
                  <a:lnTo>
                    <a:pt x="59" y="52"/>
                  </a:lnTo>
                  <a:lnTo>
                    <a:pt x="63" y="43"/>
                  </a:lnTo>
                  <a:lnTo>
                    <a:pt x="73" y="0"/>
                  </a:lnTo>
                  <a:lnTo>
                    <a:pt x="88" y="0"/>
                  </a:lnTo>
                  <a:lnTo>
                    <a:pt x="73"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31">
              <a:extLst>
                <a:ext uri="{FF2B5EF4-FFF2-40B4-BE49-F238E27FC236}">
                  <a16:creationId xmlns:a16="http://schemas.microsoft.com/office/drawing/2014/main" id="{49CF64DB-2782-42C8-AA3D-91A39A592592}"/>
                </a:ext>
              </a:extLst>
            </p:cNvPr>
            <p:cNvSpPr>
              <a:spLocks/>
            </p:cNvSpPr>
            <p:nvPr userDrawn="1"/>
          </p:nvSpPr>
          <p:spPr bwMode="auto">
            <a:xfrm>
              <a:off x="6566" y="4145"/>
              <a:ext cx="21" cy="29"/>
            </a:xfrm>
            <a:custGeom>
              <a:avLst/>
              <a:gdLst>
                <a:gd name="T0" fmla="*/ 14 w 65"/>
                <a:gd name="T1" fmla="*/ 16 h 88"/>
                <a:gd name="T2" fmla="*/ 14 w 65"/>
                <a:gd name="T3" fmla="*/ 16 h 88"/>
                <a:gd name="T4" fmla="*/ 16 w 65"/>
                <a:gd name="T5" fmla="*/ 3 h 88"/>
                <a:gd name="T6" fmla="*/ 31 w 65"/>
                <a:gd name="T7" fmla="*/ 3 h 88"/>
                <a:gd name="T8" fmla="*/ 28 w 65"/>
                <a:gd name="T9" fmla="*/ 16 h 88"/>
                <a:gd name="T10" fmla="*/ 28 w 65"/>
                <a:gd name="T11" fmla="*/ 16 h 88"/>
                <a:gd name="T12" fmla="*/ 28 w 65"/>
                <a:gd name="T13" fmla="*/ 16 h 88"/>
                <a:gd name="T14" fmla="*/ 33 w 65"/>
                <a:gd name="T15" fmla="*/ 10 h 88"/>
                <a:gd name="T16" fmla="*/ 40 w 65"/>
                <a:gd name="T17" fmla="*/ 5 h 88"/>
                <a:gd name="T18" fmla="*/ 47 w 65"/>
                <a:gd name="T19" fmla="*/ 2 h 88"/>
                <a:gd name="T20" fmla="*/ 58 w 65"/>
                <a:gd name="T21" fmla="*/ 0 h 88"/>
                <a:gd name="T22" fmla="*/ 58 w 65"/>
                <a:gd name="T23" fmla="*/ 0 h 88"/>
                <a:gd name="T24" fmla="*/ 61 w 65"/>
                <a:gd name="T25" fmla="*/ 0 h 88"/>
                <a:gd name="T26" fmla="*/ 65 w 65"/>
                <a:gd name="T27" fmla="*/ 2 h 88"/>
                <a:gd name="T28" fmla="*/ 62 w 65"/>
                <a:gd name="T29" fmla="*/ 16 h 88"/>
                <a:gd name="T30" fmla="*/ 62 w 65"/>
                <a:gd name="T31" fmla="*/ 16 h 88"/>
                <a:gd name="T32" fmla="*/ 55 w 65"/>
                <a:gd name="T33" fmla="*/ 15 h 88"/>
                <a:gd name="T34" fmla="*/ 55 w 65"/>
                <a:gd name="T35" fmla="*/ 15 h 88"/>
                <a:gd name="T36" fmla="*/ 49 w 65"/>
                <a:gd name="T37" fmla="*/ 15 h 88"/>
                <a:gd name="T38" fmla="*/ 43 w 65"/>
                <a:gd name="T39" fmla="*/ 17 h 88"/>
                <a:gd name="T40" fmla="*/ 37 w 65"/>
                <a:gd name="T41" fmla="*/ 22 h 88"/>
                <a:gd name="T42" fmla="*/ 33 w 65"/>
                <a:gd name="T43" fmla="*/ 27 h 88"/>
                <a:gd name="T44" fmla="*/ 30 w 65"/>
                <a:gd name="T45" fmla="*/ 31 h 88"/>
                <a:gd name="T46" fmla="*/ 27 w 65"/>
                <a:gd name="T47" fmla="*/ 36 h 88"/>
                <a:gd name="T48" fmla="*/ 24 w 65"/>
                <a:gd name="T49" fmla="*/ 46 h 88"/>
                <a:gd name="T50" fmla="*/ 15 w 65"/>
                <a:gd name="T51" fmla="*/ 88 h 88"/>
                <a:gd name="T52" fmla="*/ 0 w 65"/>
                <a:gd name="T53" fmla="*/ 88 h 88"/>
                <a:gd name="T54" fmla="*/ 14 w 65"/>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88">
                  <a:moveTo>
                    <a:pt x="14" y="16"/>
                  </a:moveTo>
                  <a:lnTo>
                    <a:pt x="14" y="16"/>
                  </a:lnTo>
                  <a:lnTo>
                    <a:pt x="16" y="3"/>
                  </a:lnTo>
                  <a:lnTo>
                    <a:pt x="31" y="3"/>
                  </a:lnTo>
                  <a:lnTo>
                    <a:pt x="28" y="16"/>
                  </a:lnTo>
                  <a:lnTo>
                    <a:pt x="28" y="16"/>
                  </a:lnTo>
                  <a:lnTo>
                    <a:pt x="28" y="16"/>
                  </a:lnTo>
                  <a:lnTo>
                    <a:pt x="33" y="10"/>
                  </a:lnTo>
                  <a:lnTo>
                    <a:pt x="40" y="5"/>
                  </a:lnTo>
                  <a:lnTo>
                    <a:pt x="47" y="2"/>
                  </a:lnTo>
                  <a:lnTo>
                    <a:pt x="58" y="0"/>
                  </a:lnTo>
                  <a:lnTo>
                    <a:pt x="58" y="0"/>
                  </a:lnTo>
                  <a:lnTo>
                    <a:pt x="61" y="0"/>
                  </a:lnTo>
                  <a:lnTo>
                    <a:pt x="65" y="2"/>
                  </a:lnTo>
                  <a:lnTo>
                    <a:pt x="62" y="16"/>
                  </a:lnTo>
                  <a:lnTo>
                    <a:pt x="62" y="16"/>
                  </a:lnTo>
                  <a:lnTo>
                    <a:pt x="55" y="15"/>
                  </a:lnTo>
                  <a:lnTo>
                    <a:pt x="55" y="15"/>
                  </a:lnTo>
                  <a:lnTo>
                    <a:pt x="49" y="15"/>
                  </a:lnTo>
                  <a:lnTo>
                    <a:pt x="43" y="17"/>
                  </a:lnTo>
                  <a:lnTo>
                    <a:pt x="37" y="22"/>
                  </a:lnTo>
                  <a:lnTo>
                    <a:pt x="33" y="27"/>
                  </a:lnTo>
                  <a:lnTo>
                    <a:pt x="30" y="31"/>
                  </a:lnTo>
                  <a:lnTo>
                    <a:pt x="27" y="36"/>
                  </a:lnTo>
                  <a:lnTo>
                    <a:pt x="24" y="46"/>
                  </a:lnTo>
                  <a:lnTo>
                    <a:pt x="15" y="88"/>
                  </a:lnTo>
                  <a:lnTo>
                    <a:pt x="0" y="88"/>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32">
              <a:extLst>
                <a:ext uri="{FF2B5EF4-FFF2-40B4-BE49-F238E27FC236}">
                  <a16:creationId xmlns:a16="http://schemas.microsoft.com/office/drawing/2014/main" id="{8A1776AB-2766-4C70-BBA6-3728145003BA}"/>
                </a:ext>
              </a:extLst>
            </p:cNvPr>
            <p:cNvSpPr>
              <a:spLocks/>
            </p:cNvSpPr>
            <p:nvPr userDrawn="1"/>
          </p:nvSpPr>
          <p:spPr bwMode="auto">
            <a:xfrm>
              <a:off x="6603" y="4145"/>
              <a:ext cx="23" cy="30"/>
            </a:xfrm>
            <a:custGeom>
              <a:avLst/>
              <a:gdLst>
                <a:gd name="T0" fmla="*/ 64 w 69"/>
                <a:gd name="T1" fmla="*/ 17 h 90"/>
                <a:gd name="T2" fmla="*/ 64 w 69"/>
                <a:gd name="T3" fmla="*/ 17 h 90"/>
                <a:gd name="T4" fmla="*/ 57 w 69"/>
                <a:gd name="T5" fmla="*/ 15 h 90"/>
                <a:gd name="T6" fmla="*/ 50 w 69"/>
                <a:gd name="T7" fmla="*/ 14 h 90"/>
                <a:gd name="T8" fmla="*/ 50 w 69"/>
                <a:gd name="T9" fmla="*/ 14 h 90"/>
                <a:gd name="T10" fmla="*/ 43 w 69"/>
                <a:gd name="T11" fmla="*/ 14 h 90"/>
                <a:gd name="T12" fmla="*/ 36 w 69"/>
                <a:gd name="T13" fmla="*/ 16 h 90"/>
                <a:gd name="T14" fmla="*/ 30 w 69"/>
                <a:gd name="T15" fmla="*/ 20 h 90"/>
                <a:gd name="T16" fmla="*/ 25 w 69"/>
                <a:gd name="T17" fmla="*/ 24 h 90"/>
                <a:gd name="T18" fmla="*/ 21 w 69"/>
                <a:gd name="T19" fmla="*/ 30 h 90"/>
                <a:gd name="T20" fmla="*/ 19 w 69"/>
                <a:gd name="T21" fmla="*/ 37 h 90"/>
                <a:gd name="T22" fmla="*/ 18 w 69"/>
                <a:gd name="T23" fmla="*/ 45 h 90"/>
                <a:gd name="T24" fmla="*/ 17 w 69"/>
                <a:gd name="T25" fmla="*/ 52 h 90"/>
                <a:gd name="T26" fmla="*/ 17 w 69"/>
                <a:gd name="T27" fmla="*/ 52 h 90"/>
                <a:gd name="T28" fmla="*/ 17 w 69"/>
                <a:gd name="T29" fmla="*/ 58 h 90"/>
                <a:gd name="T30" fmla="*/ 18 w 69"/>
                <a:gd name="T31" fmla="*/ 63 h 90"/>
                <a:gd name="T32" fmla="*/ 20 w 69"/>
                <a:gd name="T33" fmla="*/ 67 h 90"/>
                <a:gd name="T34" fmla="*/ 23 w 69"/>
                <a:gd name="T35" fmla="*/ 71 h 90"/>
                <a:gd name="T36" fmla="*/ 26 w 69"/>
                <a:gd name="T37" fmla="*/ 73 h 90"/>
                <a:gd name="T38" fmla="*/ 30 w 69"/>
                <a:gd name="T39" fmla="*/ 76 h 90"/>
                <a:gd name="T40" fmla="*/ 35 w 69"/>
                <a:gd name="T41" fmla="*/ 77 h 90"/>
                <a:gd name="T42" fmla="*/ 40 w 69"/>
                <a:gd name="T43" fmla="*/ 77 h 90"/>
                <a:gd name="T44" fmla="*/ 40 w 69"/>
                <a:gd name="T45" fmla="*/ 77 h 90"/>
                <a:gd name="T46" fmla="*/ 49 w 69"/>
                <a:gd name="T47" fmla="*/ 77 h 90"/>
                <a:gd name="T48" fmla="*/ 57 w 69"/>
                <a:gd name="T49" fmla="*/ 73 h 90"/>
                <a:gd name="T50" fmla="*/ 55 w 69"/>
                <a:gd name="T51" fmla="*/ 88 h 90"/>
                <a:gd name="T52" fmla="*/ 55 w 69"/>
                <a:gd name="T53" fmla="*/ 88 h 90"/>
                <a:gd name="T54" fmla="*/ 46 w 69"/>
                <a:gd name="T55" fmla="*/ 90 h 90"/>
                <a:gd name="T56" fmla="*/ 38 w 69"/>
                <a:gd name="T57" fmla="*/ 90 h 90"/>
                <a:gd name="T58" fmla="*/ 38 w 69"/>
                <a:gd name="T59" fmla="*/ 90 h 90"/>
                <a:gd name="T60" fmla="*/ 30 w 69"/>
                <a:gd name="T61" fmla="*/ 90 h 90"/>
                <a:gd name="T62" fmla="*/ 23 w 69"/>
                <a:gd name="T63" fmla="*/ 88 h 90"/>
                <a:gd name="T64" fmla="*/ 15 w 69"/>
                <a:gd name="T65" fmla="*/ 85 h 90"/>
                <a:gd name="T66" fmla="*/ 11 w 69"/>
                <a:gd name="T67" fmla="*/ 82 h 90"/>
                <a:gd name="T68" fmla="*/ 6 w 69"/>
                <a:gd name="T69" fmla="*/ 76 h 90"/>
                <a:gd name="T70" fmla="*/ 2 w 69"/>
                <a:gd name="T71" fmla="*/ 70 h 90"/>
                <a:gd name="T72" fmla="*/ 1 w 69"/>
                <a:gd name="T73" fmla="*/ 63 h 90"/>
                <a:gd name="T74" fmla="*/ 0 w 69"/>
                <a:gd name="T75" fmla="*/ 54 h 90"/>
                <a:gd name="T76" fmla="*/ 0 w 69"/>
                <a:gd name="T77" fmla="*/ 54 h 90"/>
                <a:gd name="T78" fmla="*/ 1 w 69"/>
                <a:gd name="T79" fmla="*/ 43 h 90"/>
                <a:gd name="T80" fmla="*/ 4 w 69"/>
                <a:gd name="T81" fmla="*/ 34 h 90"/>
                <a:gd name="T82" fmla="*/ 7 w 69"/>
                <a:gd name="T83" fmla="*/ 24 h 90"/>
                <a:gd name="T84" fmla="*/ 12 w 69"/>
                <a:gd name="T85" fmla="*/ 17 h 90"/>
                <a:gd name="T86" fmla="*/ 19 w 69"/>
                <a:gd name="T87" fmla="*/ 10 h 90"/>
                <a:gd name="T88" fmla="*/ 27 w 69"/>
                <a:gd name="T89" fmla="*/ 5 h 90"/>
                <a:gd name="T90" fmla="*/ 36 w 69"/>
                <a:gd name="T91" fmla="*/ 2 h 90"/>
                <a:gd name="T92" fmla="*/ 46 w 69"/>
                <a:gd name="T93" fmla="*/ 0 h 90"/>
                <a:gd name="T94" fmla="*/ 46 w 69"/>
                <a:gd name="T95" fmla="*/ 0 h 90"/>
                <a:gd name="T96" fmla="*/ 58 w 69"/>
                <a:gd name="T97" fmla="*/ 2 h 90"/>
                <a:gd name="T98" fmla="*/ 69 w 69"/>
                <a:gd name="T99" fmla="*/ 4 h 90"/>
                <a:gd name="T100" fmla="*/ 64 w 69"/>
                <a:gd name="T101"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90">
                  <a:moveTo>
                    <a:pt x="64" y="17"/>
                  </a:moveTo>
                  <a:lnTo>
                    <a:pt x="64" y="17"/>
                  </a:lnTo>
                  <a:lnTo>
                    <a:pt x="57" y="15"/>
                  </a:lnTo>
                  <a:lnTo>
                    <a:pt x="50" y="14"/>
                  </a:lnTo>
                  <a:lnTo>
                    <a:pt x="50" y="14"/>
                  </a:lnTo>
                  <a:lnTo>
                    <a:pt x="43" y="14"/>
                  </a:lnTo>
                  <a:lnTo>
                    <a:pt x="36" y="16"/>
                  </a:lnTo>
                  <a:lnTo>
                    <a:pt x="30" y="20"/>
                  </a:lnTo>
                  <a:lnTo>
                    <a:pt x="25" y="24"/>
                  </a:lnTo>
                  <a:lnTo>
                    <a:pt x="21" y="30"/>
                  </a:lnTo>
                  <a:lnTo>
                    <a:pt x="19" y="37"/>
                  </a:lnTo>
                  <a:lnTo>
                    <a:pt x="18" y="45"/>
                  </a:lnTo>
                  <a:lnTo>
                    <a:pt x="17" y="52"/>
                  </a:lnTo>
                  <a:lnTo>
                    <a:pt x="17" y="52"/>
                  </a:lnTo>
                  <a:lnTo>
                    <a:pt x="17" y="58"/>
                  </a:lnTo>
                  <a:lnTo>
                    <a:pt x="18" y="63"/>
                  </a:lnTo>
                  <a:lnTo>
                    <a:pt x="20" y="67"/>
                  </a:lnTo>
                  <a:lnTo>
                    <a:pt x="23" y="71"/>
                  </a:lnTo>
                  <a:lnTo>
                    <a:pt x="26" y="73"/>
                  </a:lnTo>
                  <a:lnTo>
                    <a:pt x="30" y="76"/>
                  </a:lnTo>
                  <a:lnTo>
                    <a:pt x="35" y="77"/>
                  </a:lnTo>
                  <a:lnTo>
                    <a:pt x="40" y="77"/>
                  </a:lnTo>
                  <a:lnTo>
                    <a:pt x="40" y="77"/>
                  </a:lnTo>
                  <a:lnTo>
                    <a:pt x="49" y="77"/>
                  </a:lnTo>
                  <a:lnTo>
                    <a:pt x="57" y="73"/>
                  </a:lnTo>
                  <a:lnTo>
                    <a:pt x="55" y="88"/>
                  </a:lnTo>
                  <a:lnTo>
                    <a:pt x="55" y="88"/>
                  </a:lnTo>
                  <a:lnTo>
                    <a:pt x="46" y="90"/>
                  </a:lnTo>
                  <a:lnTo>
                    <a:pt x="38" y="90"/>
                  </a:lnTo>
                  <a:lnTo>
                    <a:pt x="38" y="90"/>
                  </a:lnTo>
                  <a:lnTo>
                    <a:pt x="30" y="90"/>
                  </a:lnTo>
                  <a:lnTo>
                    <a:pt x="23" y="88"/>
                  </a:lnTo>
                  <a:lnTo>
                    <a:pt x="15" y="85"/>
                  </a:lnTo>
                  <a:lnTo>
                    <a:pt x="11" y="82"/>
                  </a:lnTo>
                  <a:lnTo>
                    <a:pt x="6" y="76"/>
                  </a:lnTo>
                  <a:lnTo>
                    <a:pt x="2" y="70"/>
                  </a:lnTo>
                  <a:lnTo>
                    <a:pt x="1" y="63"/>
                  </a:lnTo>
                  <a:lnTo>
                    <a:pt x="0" y="54"/>
                  </a:lnTo>
                  <a:lnTo>
                    <a:pt x="0" y="54"/>
                  </a:lnTo>
                  <a:lnTo>
                    <a:pt x="1" y="43"/>
                  </a:lnTo>
                  <a:lnTo>
                    <a:pt x="4" y="34"/>
                  </a:lnTo>
                  <a:lnTo>
                    <a:pt x="7" y="24"/>
                  </a:lnTo>
                  <a:lnTo>
                    <a:pt x="12" y="17"/>
                  </a:lnTo>
                  <a:lnTo>
                    <a:pt x="19" y="10"/>
                  </a:lnTo>
                  <a:lnTo>
                    <a:pt x="27" y="5"/>
                  </a:lnTo>
                  <a:lnTo>
                    <a:pt x="36" y="2"/>
                  </a:lnTo>
                  <a:lnTo>
                    <a:pt x="46" y="0"/>
                  </a:lnTo>
                  <a:lnTo>
                    <a:pt x="46" y="0"/>
                  </a:lnTo>
                  <a:lnTo>
                    <a:pt x="58" y="2"/>
                  </a:lnTo>
                  <a:lnTo>
                    <a:pt x="69" y="4"/>
                  </a:lnTo>
                  <a:lnTo>
                    <a:pt x="6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33">
              <a:extLst>
                <a:ext uri="{FF2B5EF4-FFF2-40B4-BE49-F238E27FC236}">
                  <a16:creationId xmlns:a16="http://schemas.microsoft.com/office/drawing/2014/main" id="{1A30FB79-2D2F-4CD0-9293-425368C702D1}"/>
                </a:ext>
              </a:extLst>
            </p:cNvPr>
            <p:cNvSpPr>
              <a:spLocks noEditPoints="1"/>
            </p:cNvSpPr>
            <p:nvPr userDrawn="1"/>
          </p:nvSpPr>
          <p:spPr bwMode="auto">
            <a:xfrm>
              <a:off x="6628" y="4145"/>
              <a:ext cx="29" cy="30"/>
            </a:xfrm>
            <a:custGeom>
              <a:avLst/>
              <a:gdLst>
                <a:gd name="T0" fmla="*/ 49 w 87"/>
                <a:gd name="T1" fmla="*/ 0 h 90"/>
                <a:gd name="T2" fmla="*/ 65 w 87"/>
                <a:gd name="T3" fmla="*/ 3 h 90"/>
                <a:gd name="T4" fmla="*/ 77 w 87"/>
                <a:gd name="T5" fmla="*/ 10 h 90"/>
                <a:gd name="T6" fmla="*/ 84 w 87"/>
                <a:gd name="T7" fmla="*/ 22 h 90"/>
                <a:gd name="T8" fmla="*/ 87 w 87"/>
                <a:gd name="T9" fmla="*/ 37 h 90"/>
                <a:gd name="T10" fmla="*/ 87 w 87"/>
                <a:gd name="T11" fmla="*/ 48 h 90"/>
                <a:gd name="T12" fmla="*/ 80 w 87"/>
                <a:gd name="T13" fmla="*/ 67 h 90"/>
                <a:gd name="T14" fmla="*/ 68 w 87"/>
                <a:gd name="T15" fmla="*/ 82 h 90"/>
                <a:gd name="T16" fmla="*/ 50 w 87"/>
                <a:gd name="T17" fmla="*/ 89 h 90"/>
                <a:gd name="T18" fmla="*/ 39 w 87"/>
                <a:gd name="T19" fmla="*/ 90 h 90"/>
                <a:gd name="T20" fmla="*/ 24 w 87"/>
                <a:gd name="T21" fmla="*/ 88 h 90"/>
                <a:gd name="T22" fmla="*/ 11 w 87"/>
                <a:gd name="T23" fmla="*/ 81 h 90"/>
                <a:gd name="T24" fmla="*/ 3 w 87"/>
                <a:gd name="T25" fmla="*/ 69 h 90"/>
                <a:gd name="T26" fmla="*/ 0 w 87"/>
                <a:gd name="T27" fmla="*/ 52 h 90"/>
                <a:gd name="T28" fmla="*/ 1 w 87"/>
                <a:gd name="T29" fmla="*/ 42 h 90"/>
                <a:gd name="T30" fmla="*/ 7 w 87"/>
                <a:gd name="T31" fmla="*/ 23 h 90"/>
                <a:gd name="T32" fmla="*/ 20 w 87"/>
                <a:gd name="T33" fmla="*/ 9 h 90"/>
                <a:gd name="T34" fmla="*/ 38 w 87"/>
                <a:gd name="T35" fmla="*/ 2 h 90"/>
                <a:gd name="T36" fmla="*/ 49 w 87"/>
                <a:gd name="T37" fmla="*/ 0 h 90"/>
                <a:gd name="T38" fmla="*/ 39 w 87"/>
                <a:gd name="T39" fmla="*/ 77 h 90"/>
                <a:gd name="T40" fmla="*/ 51 w 87"/>
                <a:gd name="T41" fmla="*/ 75 h 90"/>
                <a:gd name="T42" fmla="*/ 62 w 87"/>
                <a:gd name="T43" fmla="*/ 65 h 90"/>
                <a:gd name="T44" fmla="*/ 68 w 87"/>
                <a:gd name="T45" fmla="*/ 52 h 90"/>
                <a:gd name="T46" fmla="*/ 70 w 87"/>
                <a:gd name="T47" fmla="*/ 37 h 90"/>
                <a:gd name="T48" fmla="*/ 70 w 87"/>
                <a:gd name="T49" fmla="*/ 33 h 90"/>
                <a:gd name="T50" fmla="*/ 68 w 87"/>
                <a:gd name="T51" fmla="*/ 24 h 90"/>
                <a:gd name="T52" fmla="*/ 62 w 87"/>
                <a:gd name="T53" fmla="*/ 17 h 90"/>
                <a:gd name="T54" fmla="*/ 53 w 87"/>
                <a:gd name="T55" fmla="*/ 14 h 90"/>
                <a:gd name="T56" fmla="*/ 49 w 87"/>
                <a:gd name="T57" fmla="*/ 14 h 90"/>
                <a:gd name="T58" fmla="*/ 34 w 87"/>
                <a:gd name="T59" fmla="*/ 17 h 90"/>
                <a:gd name="T60" fmla="*/ 25 w 87"/>
                <a:gd name="T61" fmla="*/ 27 h 90"/>
                <a:gd name="T62" fmla="*/ 19 w 87"/>
                <a:gd name="T63" fmla="*/ 40 h 90"/>
                <a:gd name="T64" fmla="*/ 18 w 87"/>
                <a:gd name="T65" fmla="*/ 53 h 90"/>
                <a:gd name="T66" fmla="*/ 18 w 87"/>
                <a:gd name="T67" fmla="*/ 58 h 90"/>
                <a:gd name="T68" fmla="*/ 20 w 87"/>
                <a:gd name="T69" fmla="*/ 67 h 90"/>
                <a:gd name="T70" fmla="*/ 26 w 87"/>
                <a:gd name="T71" fmla="*/ 73 h 90"/>
                <a:gd name="T72" fmla="*/ 34 w 87"/>
                <a:gd name="T73" fmla="*/ 77 h 90"/>
                <a:gd name="T74" fmla="*/ 39 w 87"/>
                <a:gd name="T75"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90">
                  <a:moveTo>
                    <a:pt x="49" y="0"/>
                  </a:moveTo>
                  <a:lnTo>
                    <a:pt x="49" y="0"/>
                  </a:lnTo>
                  <a:lnTo>
                    <a:pt x="57" y="2"/>
                  </a:lnTo>
                  <a:lnTo>
                    <a:pt x="65" y="3"/>
                  </a:lnTo>
                  <a:lnTo>
                    <a:pt x="71" y="6"/>
                  </a:lnTo>
                  <a:lnTo>
                    <a:pt x="77" y="10"/>
                  </a:lnTo>
                  <a:lnTo>
                    <a:pt x="81" y="16"/>
                  </a:lnTo>
                  <a:lnTo>
                    <a:pt x="84" y="22"/>
                  </a:lnTo>
                  <a:lnTo>
                    <a:pt x="87" y="29"/>
                  </a:lnTo>
                  <a:lnTo>
                    <a:pt x="87" y="37"/>
                  </a:lnTo>
                  <a:lnTo>
                    <a:pt x="87" y="37"/>
                  </a:lnTo>
                  <a:lnTo>
                    <a:pt x="87" y="48"/>
                  </a:lnTo>
                  <a:lnTo>
                    <a:pt x="84" y="59"/>
                  </a:lnTo>
                  <a:lnTo>
                    <a:pt x="80" y="67"/>
                  </a:lnTo>
                  <a:lnTo>
                    <a:pt x="75" y="75"/>
                  </a:lnTo>
                  <a:lnTo>
                    <a:pt x="68" y="82"/>
                  </a:lnTo>
                  <a:lnTo>
                    <a:pt x="59" y="87"/>
                  </a:lnTo>
                  <a:lnTo>
                    <a:pt x="50" y="89"/>
                  </a:lnTo>
                  <a:lnTo>
                    <a:pt x="39" y="90"/>
                  </a:lnTo>
                  <a:lnTo>
                    <a:pt x="39" y="90"/>
                  </a:lnTo>
                  <a:lnTo>
                    <a:pt x="31" y="90"/>
                  </a:lnTo>
                  <a:lnTo>
                    <a:pt x="24" y="88"/>
                  </a:lnTo>
                  <a:lnTo>
                    <a:pt x="17" y="85"/>
                  </a:lnTo>
                  <a:lnTo>
                    <a:pt x="11" y="81"/>
                  </a:lnTo>
                  <a:lnTo>
                    <a:pt x="7" y="76"/>
                  </a:lnTo>
                  <a:lnTo>
                    <a:pt x="3" y="69"/>
                  </a:lnTo>
                  <a:lnTo>
                    <a:pt x="1" y="61"/>
                  </a:lnTo>
                  <a:lnTo>
                    <a:pt x="0" y="52"/>
                  </a:lnTo>
                  <a:lnTo>
                    <a:pt x="0" y="52"/>
                  </a:lnTo>
                  <a:lnTo>
                    <a:pt x="1" y="42"/>
                  </a:lnTo>
                  <a:lnTo>
                    <a:pt x="3" y="31"/>
                  </a:lnTo>
                  <a:lnTo>
                    <a:pt x="7" y="23"/>
                  </a:lnTo>
                  <a:lnTo>
                    <a:pt x="13" y="16"/>
                  </a:lnTo>
                  <a:lnTo>
                    <a:pt x="20" y="9"/>
                  </a:lnTo>
                  <a:lnTo>
                    <a:pt x="28" y="4"/>
                  </a:lnTo>
                  <a:lnTo>
                    <a:pt x="38" y="2"/>
                  </a:lnTo>
                  <a:lnTo>
                    <a:pt x="49" y="0"/>
                  </a:lnTo>
                  <a:lnTo>
                    <a:pt x="49" y="0"/>
                  </a:lnTo>
                  <a:close/>
                  <a:moveTo>
                    <a:pt x="39" y="77"/>
                  </a:moveTo>
                  <a:lnTo>
                    <a:pt x="39" y="77"/>
                  </a:lnTo>
                  <a:lnTo>
                    <a:pt x="45" y="77"/>
                  </a:lnTo>
                  <a:lnTo>
                    <a:pt x="51" y="75"/>
                  </a:lnTo>
                  <a:lnTo>
                    <a:pt x="57" y="70"/>
                  </a:lnTo>
                  <a:lnTo>
                    <a:pt x="62" y="65"/>
                  </a:lnTo>
                  <a:lnTo>
                    <a:pt x="65" y="59"/>
                  </a:lnTo>
                  <a:lnTo>
                    <a:pt x="68" y="52"/>
                  </a:lnTo>
                  <a:lnTo>
                    <a:pt x="70" y="45"/>
                  </a:lnTo>
                  <a:lnTo>
                    <a:pt x="70" y="37"/>
                  </a:lnTo>
                  <a:lnTo>
                    <a:pt x="70" y="37"/>
                  </a:lnTo>
                  <a:lnTo>
                    <a:pt x="70" y="33"/>
                  </a:lnTo>
                  <a:lnTo>
                    <a:pt x="69" y="29"/>
                  </a:lnTo>
                  <a:lnTo>
                    <a:pt x="68" y="24"/>
                  </a:lnTo>
                  <a:lnTo>
                    <a:pt x="64" y="21"/>
                  </a:lnTo>
                  <a:lnTo>
                    <a:pt x="62" y="17"/>
                  </a:lnTo>
                  <a:lnTo>
                    <a:pt x="58" y="15"/>
                  </a:lnTo>
                  <a:lnTo>
                    <a:pt x="53" y="14"/>
                  </a:lnTo>
                  <a:lnTo>
                    <a:pt x="49" y="14"/>
                  </a:lnTo>
                  <a:lnTo>
                    <a:pt x="49" y="14"/>
                  </a:lnTo>
                  <a:lnTo>
                    <a:pt x="42" y="15"/>
                  </a:lnTo>
                  <a:lnTo>
                    <a:pt x="34" y="17"/>
                  </a:lnTo>
                  <a:lnTo>
                    <a:pt x="30" y="21"/>
                  </a:lnTo>
                  <a:lnTo>
                    <a:pt x="25" y="27"/>
                  </a:lnTo>
                  <a:lnTo>
                    <a:pt x="21" y="33"/>
                  </a:lnTo>
                  <a:lnTo>
                    <a:pt x="19" y="40"/>
                  </a:lnTo>
                  <a:lnTo>
                    <a:pt x="18" y="47"/>
                  </a:lnTo>
                  <a:lnTo>
                    <a:pt x="18" y="53"/>
                  </a:lnTo>
                  <a:lnTo>
                    <a:pt x="18" y="53"/>
                  </a:lnTo>
                  <a:lnTo>
                    <a:pt x="18" y="58"/>
                  </a:lnTo>
                  <a:lnTo>
                    <a:pt x="19" y="63"/>
                  </a:lnTo>
                  <a:lnTo>
                    <a:pt x="20" y="67"/>
                  </a:lnTo>
                  <a:lnTo>
                    <a:pt x="22" y="71"/>
                  </a:lnTo>
                  <a:lnTo>
                    <a:pt x="26" y="73"/>
                  </a:lnTo>
                  <a:lnTo>
                    <a:pt x="30" y="76"/>
                  </a:lnTo>
                  <a:lnTo>
                    <a:pt x="34" y="77"/>
                  </a:lnTo>
                  <a:lnTo>
                    <a:pt x="39" y="77"/>
                  </a:lnTo>
                  <a:lnTo>
                    <a:pt x="39"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34">
              <a:extLst>
                <a:ext uri="{FF2B5EF4-FFF2-40B4-BE49-F238E27FC236}">
                  <a16:creationId xmlns:a16="http://schemas.microsoft.com/office/drawing/2014/main" id="{7E3F23BF-48D0-4B81-8BEF-00E147D61795}"/>
                </a:ext>
              </a:extLst>
            </p:cNvPr>
            <p:cNvSpPr>
              <a:spLocks/>
            </p:cNvSpPr>
            <p:nvPr userDrawn="1"/>
          </p:nvSpPr>
          <p:spPr bwMode="auto">
            <a:xfrm>
              <a:off x="6662" y="4145"/>
              <a:ext cx="45" cy="29"/>
            </a:xfrm>
            <a:custGeom>
              <a:avLst/>
              <a:gdLst>
                <a:gd name="T0" fmla="*/ 16 w 135"/>
                <a:gd name="T1" fmla="*/ 12 h 88"/>
                <a:gd name="T2" fmla="*/ 32 w 135"/>
                <a:gd name="T3" fmla="*/ 3 h 88"/>
                <a:gd name="T4" fmla="*/ 30 w 135"/>
                <a:gd name="T5" fmla="*/ 15 h 88"/>
                <a:gd name="T6" fmla="*/ 36 w 135"/>
                <a:gd name="T7" fmla="*/ 9 h 88"/>
                <a:gd name="T8" fmla="*/ 49 w 135"/>
                <a:gd name="T9" fmla="*/ 2 h 88"/>
                <a:gd name="T10" fmla="*/ 57 w 135"/>
                <a:gd name="T11" fmla="*/ 0 h 88"/>
                <a:gd name="T12" fmla="*/ 72 w 135"/>
                <a:gd name="T13" fmla="*/ 4 h 88"/>
                <a:gd name="T14" fmla="*/ 79 w 135"/>
                <a:gd name="T15" fmla="*/ 12 h 88"/>
                <a:gd name="T16" fmla="*/ 80 w 135"/>
                <a:gd name="T17" fmla="*/ 16 h 88"/>
                <a:gd name="T18" fmla="*/ 93 w 135"/>
                <a:gd name="T19" fmla="*/ 4 h 88"/>
                <a:gd name="T20" fmla="*/ 111 w 135"/>
                <a:gd name="T21" fmla="*/ 0 h 88"/>
                <a:gd name="T22" fmla="*/ 116 w 135"/>
                <a:gd name="T23" fmla="*/ 0 h 88"/>
                <a:gd name="T24" fmla="*/ 124 w 135"/>
                <a:gd name="T25" fmla="*/ 4 h 88"/>
                <a:gd name="T26" fmla="*/ 130 w 135"/>
                <a:gd name="T27" fmla="*/ 10 h 88"/>
                <a:gd name="T28" fmla="*/ 134 w 135"/>
                <a:gd name="T29" fmla="*/ 18 h 88"/>
                <a:gd name="T30" fmla="*/ 135 w 135"/>
                <a:gd name="T31" fmla="*/ 23 h 88"/>
                <a:gd name="T32" fmla="*/ 131 w 135"/>
                <a:gd name="T33" fmla="*/ 41 h 88"/>
                <a:gd name="T34" fmla="*/ 106 w 135"/>
                <a:gd name="T35" fmla="*/ 88 h 88"/>
                <a:gd name="T36" fmla="*/ 118 w 135"/>
                <a:gd name="T37" fmla="*/ 34 h 88"/>
                <a:gd name="T38" fmla="*/ 118 w 135"/>
                <a:gd name="T39" fmla="*/ 25 h 88"/>
                <a:gd name="T40" fmla="*/ 116 w 135"/>
                <a:gd name="T41" fmla="*/ 17 h 88"/>
                <a:gd name="T42" fmla="*/ 106 w 135"/>
                <a:gd name="T43" fmla="*/ 14 h 88"/>
                <a:gd name="T44" fmla="*/ 100 w 135"/>
                <a:gd name="T45" fmla="*/ 14 h 88"/>
                <a:gd name="T46" fmla="*/ 91 w 135"/>
                <a:gd name="T47" fmla="*/ 20 h 88"/>
                <a:gd name="T48" fmla="*/ 84 w 135"/>
                <a:gd name="T49" fmla="*/ 29 h 88"/>
                <a:gd name="T50" fmla="*/ 79 w 135"/>
                <a:gd name="T51" fmla="*/ 45 h 88"/>
                <a:gd name="T52" fmla="*/ 53 w 135"/>
                <a:gd name="T53" fmla="*/ 88 h 88"/>
                <a:gd name="T54" fmla="*/ 64 w 135"/>
                <a:gd name="T55" fmla="*/ 34 h 88"/>
                <a:gd name="T56" fmla="*/ 66 w 135"/>
                <a:gd name="T57" fmla="*/ 25 h 88"/>
                <a:gd name="T58" fmla="*/ 62 w 135"/>
                <a:gd name="T59" fmla="*/ 17 h 88"/>
                <a:gd name="T60" fmla="*/ 53 w 135"/>
                <a:gd name="T61" fmla="*/ 14 h 88"/>
                <a:gd name="T62" fmla="*/ 47 w 135"/>
                <a:gd name="T63" fmla="*/ 14 h 88"/>
                <a:gd name="T64" fmla="*/ 38 w 135"/>
                <a:gd name="T65" fmla="*/ 20 h 88"/>
                <a:gd name="T66" fmla="*/ 31 w 135"/>
                <a:gd name="T67" fmla="*/ 29 h 88"/>
                <a:gd name="T68" fmla="*/ 25 w 135"/>
                <a:gd name="T69" fmla="*/ 45 h 88"/>
                <a:gd name="T70" fmla="*/ 0 w 135"/>
                <a:gd name="T7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 h="88">
                  <a:moveTo>
                    <a:pt x="16" y="12"/>
                  </a:moveTo>
                  <a:lnTo>
                    <a:pt x="16" y="12"/>
                  </a:lnTo>
                  <a:lnTo>
                    <a:pt x="17" y="3"/>
                  </a:lnTo>
                  <a:lnTo>
                    <a:pt x="32" y="3"/>
                  </a:lnTo>
                  <a:lnTo>
                    <a:pt x="30" y="15"/>
                  </a:lnTo>
                  <a:lnTo>
                    <a:pt x="30" y="15"/>
                  </a:lnTo>
                  <a:lnTo>
                    <a:pt x="30" y="15"/>
                  </a:lnTo>
                  <a:lnTo>
                    <a:pt x="36" y="9"/>
                  </a:lnTo>
                  <a:lnTo>
                    <a:pt x="42" y="4"/>
                  </a:lnTo>
                  <a:lnTo>
                    <a:pt x="49" y="2"/>
                  </a:lnTo>
                  <a:lnTo>
                    <a:pt x="57" y="0"/>
                  </a:lnTo>
                  <a:lnTo>
                    <a:pt x="57" y="0"/>
                  </a:lnTo>
                  <a:lnTo>
                    <a:pt x="64" y="2"/>
                  </a:lnTo>
                  <a:lnTo>
                    <a:pt x="72" y="4"/>
                  </a:lnTo>
                  <a:lnTo>
                    <a:pt x="76" y="9"/>
                  </a:lnTo>
                  <a:lnTo>
                    <a:pt x="79" y="12"/>
                  </a:lnTo>
                  <a:lnTo>
                    <a:pt x="80" y="16"/>
                  </a:lnTo>
                  <a:lnTo>
                    <a:pt x="80" y="16"/>
                  </a:lnTo>
                  <a:lnTo>
                    <a:pt x="87" y="9"/>
                  </a:lnTo>
                  <a:lnTo>
                    <a:pt x="93" y="4"/>
                  </a:lnTo>
                  <a:lnTo>
                    <a:pt x="101" y="2"/>
                  </a:lnTo>
                  <a:lnTo>
                    <a:pt x="111" y="0"/>
                  </a:lnTo>
                  <a:lnTo>
                    <a:pt x="111" y="0"/>
                  </a:lnTo>
                  <a:lnTo>
                    <a:pt x="116" y="0"/>
                  </a:lnTo>
                  <a:lnTo>
                    <a:pt x="120" y="2"/>
                  </a:lnTo>
                  <a:lnTo>
                    <a:pt x="124" y="4"/>
                  </a:lnTo>
                  <a:lnTo>
                    <a:pt x="128" y="6"/>
                  </a:lnTo>
                  <a:lnTo>
                    <a:pt x="130" y="10"/>
                  </a:lnTo>
                  <a:lnTo>
                    <a:pt x="132" y="14"/>
                  </a:lnTo>
                  <a:lnTo>
                    <a:pt x="134" y="18"/>
                  </a:lnTo>
                  <a:lnTo>
                    <a:pt x="135" y="23"/>
                  </a:lnTo>
                  <a:lnTo>
                    <a:pt x="135" y="23"/>
                  </a:lnTo>
                  <a:lnTo>
                    <a:pt x="134" y="31"/>
                  </a:lnTo>
                  <a:lnTo>
                    <a:pt x="131" y="41"/>
                  </a:lnTo>
                  <a:lnTo>
                    <a:pt x="122" y="88"/>
                  </a:lnTo>
                  <a:lnTo>
                    <a:pt x="106" y="88"/>
                  </a:lnTo>
                  <a:lnTo>
                    <a:pt x="118" y="34"/>
                  </a:lnTo>
                  <a:lnTo>
                    <a:pt x="118" y="34"/>
                  </a:lnTo>
                  <a:lnTo>
                    <a:pt x="118" y="25"/>
                  </a:lnTo>
                  <a:lnTo>
                    <a:pt x="118" y="25"/>
                  </a:lnTo>
                  <a:lnTo>
                    <a:pt x="118" y="21"/>
                  </a:lnTo>
                  <a:lnTo>
                    <a:pt x="116" y="17"/>
                  </a:lnTo>
                  <a:lnTo>
                    <a:pt x="111" y="15"/>
                  </a:lnTo>
                  <a:lnTo>
                    <a:pt x="106" y="14"/>
                  </a:lnTo>
                  <a:lnTo>
                    <a:pt x="106" y="14"/>
                  </a:lnTo>
                  <a:lnTo>
                    <a:pt x="100" y="14"/>
                  </a:lnTo>
                  <a:lnTo>
                    <a:pt x="95" y="16"/>
                  </a:lnTo>
                  <a:lnTo>
                    <a:pt x="91" y="20"/>
                  </a:lnTo>
                  <a:lnTo>
                    <a:pt x="87" y="24"/>
                  </a:lnTo>
                  <a:lnTo>
                    <a:pt x="84" y="29"/>
                  </a:lnTo>
                  <a:lnTo>
                    <a:pt x="81" y="35"/>
                  </a:lnTo>
                  <a:lnTo>
                    <a:pt x="79" y="45"/>
                  </a:lnTo>
                  <a:lnTo>
                    <a:pt x="69" y="88"/>
                  </a:lnTo>
                  <a:lnTo>
                    <a:pt x="53" y="88"/>
                  </a:lnTo>
                  <a:lnTo>
                    <a:pt x="64" y="34"/>
                  </a:lnTo>
                  <a:lnTo>
                    <a:pt x="64" y="34"/>
                  </a:lnTo>
                  <a:lnTo>
                    <a:pt x="66" y="25"/>
                  </a:lnTo>
                  <a:lnTo>
                    <a:pt x="66" y="25"/>
                  </a:lnTo>
                  <a:lnTo>
                    <a:pt x="64" y="21"/>
                  </a:lnTo>
                  <a:lnTo>
                    <a:pt x="62" y="17"/>
                  </a:lnTo>
                  <a:lnTo>
                    <a:pt x="59" y="15"/>
                  </a:lnTo>
                  <a:lnTo>
                    <a:pt x="53" y="14"/>
                  </a:lnTo>
                  <a:lnTo>
                    <a:pt x="53" y="14"/>
                  </a:lnTo>
                  <a:lnTo>
                    <a:pt x="47" y="14"/>
                  </a:lnTo>
                  <a:lnTo>
                    <a:pt x="42" y="16"/>
                  </a:lnTo>
                  <a:lnTo>
                    <a:pt x="38" y="20"/>
                  </a:lnTo>
                  <a:lnTo>
                    <a:pt x="33" y="24"/>
                  </a:lnTo>
                  <a:lnTo>
                    <a:pt x="31" y="29"/>
                  </a:lnTo>
                  <a:lnTo>
                    <a:pt x="29" y="35"/>
                  </a:lnTo>
                  <a:lnTo>
                    <a:pt x="25" y="45"/>
                  </a:lnTo>
                  <a:lnTo>
                    <a:pt x="16" y="88"/>
                  </a:lnTo>
                  <a:lnTo>
                    <a:pt x="0" y="88"/>
                  </a:lnTo>
                  <a:lnTo>
                    <a:pt x="1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35">
              <a:extLst>
                <a:ext uri="{FF2B5EF4-FFF2-40B4-BE49-F238E27FC236}">
                  <a16:creationId xmlns:a16="http://schemas.microsoft.com/office/drawing/2014/main" id="{03673C6E-6C9B-4340-B3C9-18DD64DB05B9}"/>
                </a:ext>
              </a:extLst>
            </p:cNvPr>
            <p:cNvSpPr>
              <a:spLocks/>
            </p:cNvSpPr>
            <p:nvPr userDrawn="1"/>
          </p:nvSpPr>
          <p:spPr bwMode="auto">
            <a:xfrm>
              <a:off x="6711" y="4145"/>
              <a:ext cx="45" cy="29"/>
            </a:xfrm>
            <a:custGeom>
              <a:avLst/>
              <a:gdLst>
                <a:gd name="T0" fmla="*/ 16 w 135"/>
                <a:gd name="T1" fmla="*/ 12 h 88"/>
                <a:gd name="T2" fmla="*/ 32 w 135"/>
                <a:gd name="T3" fmla="*/ 3 h 88"/>
                <a:gd name="T4" fmla="*/ 30 w 135"/>
                <a:gd name="T5" fmla="*/ 15 h 88"/>
                <a:gd name="T6" fmla="*/ 36 w 135"/>
                <a:gd name="T7" fmla="*/ 9 h 88"/>
                <a:gd name="T8" fmla="*/ 49 w 135"/>
                <a:gd name="T9" fmla="*/ 2 h 88"/>
                <a:gd name="T10" fmla="*/ 57 w 135"/>
                <a:gd name="T11" fmla="*/ 0 h 88"/>
                <a:gd name="T12" fmla="*/ 72 w 135"/>
                <a:gd name="T13" fmla="*/ 4 h 88"/>
                <a:gd name="T14" fmla="*/ 79 w 135"/>
                <a:gd name="T15" fmla="*/ 12 h 88"/>
                <a:gd name="T16" fmla="*/ 80 w 135"/>
                <a:gd name="T17" fmla="*/ 16 h 88"/>
                <a:gd name="T18" fmla="*/ 93 w 135"/>
                <a:gd name="T19" fmla="*/ 4 h 88"/>
                <a:gd name="T20" fmla="*/ 111 w 135"/>
                <a:gd name="T21" fmla="*/ 0 h 88"/>
                <a:gd name="T22" fmla="*/ 116 w 135"/>
                <a:gd name="T23" fmla="*/ 0 h 88"/>
                <a:gd name="T24" fmla="*/ 124 w 135"/>
                <a:gd name="T25" fmla="*/ 4 h 88"/>
                <a:gd name="T26" fmla="*/ 130 w 135"/>
                <a:gd name="T27" fmla="*/ 10 h 88"/>
                <a:gd name="T28" fmla="*/ 134 w 135"/>
                <a:gd name="T29" fmla="*/ 18 h 88"/>
                <a:gd name="T30" fmla="*/ 135 w 135"/>
                <a:gd name="T31" fmla="*/ 23 h 88"/>
                <a:gd name="T32" fmla="*/ 132 w 135"/>
                <a:gd name="T33" fmla="*/ 41 h 88"/>
                <a:gd name="T34" fmla="*/ 106 w 135"/>
                <a:gd name="T35" fmla="*/ 88 h 88"/>
                <a:gd name="T36" fmla="*/ 118 w 135"/>
                <a:gd name="T37" fmla="*/ 34 h 88"/>
                <a:gd name="T38" fmla="*/ 118 w 135"/>
                <a:gd name="T39" fmla="*/ 25 h 88"/>
                <a:gd name="T40" fmla="*/ 116 w 135"/>
                <a:gd name="T41" fmla="*/ 17 h 88"/>
                <a:gd name="T42" fmla="*/ 106 w 135"/>
                <a:gd name="T43" fmla="*/ 14 h 88"/>
                <a:gd name="T44" fmla="*/ 100 w 135"/>
                <a:gd name="T45" fmla="*/ 14 h 88"/>
                <a:gd name="T46" fmla="*/ 91 w 135"/>
                <a:gd name="T47" fmla="*/ 20 h 88"/>
                <a:gd name="T48" fmla="*/ 85 w 135"/>
                <a:gd name="T49" fmla="*/ 29 h 88"/>
                <a:gd name="T50" fmla="*/ 79 w 135"/>
                <a:gd name="T51" fmla="*/ 45 h 88"/>
                <a:gd name="T52" fmla="*/ 53 w 135"/>
                <a:gd name="T53" fmla="*/ 88 h 88"/>
                <a:gd name="T54" fmla="*/ 64 w 135"/>
                <a:gd name="T55" fmla="*/ 34 h 88"/>
                <a:gd name="T56" fmla="*/ 66 w 135"/>
                <a:gd name="T57" fmla="*/ 25 h 88"/>
                <a:gd name="T58" fmla="*/ 62 w 135"/>
                <a:gd name="T59" fmla="*/ 17 h 88"/>
                <a:gd name="T60" fmla="*/ 53 w 135"/>
                <a:gd name="T61" fmla="*/ 14 h 88"/>
                <a:gd name="T62" fmla="*/ 48 w 135"/>
                <a:gd name="T63" fmla="*/ 14 h 88"/>
                <a:gd name="T64" fmla="*/ 38 w 135"/>
                <a:gd name="T65" fmla="*/ 20 h 88"/>
                <a:gd name="T66" fmla="*/ 31 w 135"/>
                <a:gd name="T67" fmla="*/ 29 h 88"/>
                <a:gd name="T68" fmla="*/ 25 w 135"/>
                <a:gd name="T69" fmla="*/ 45 h 88"/>
                <a:gd name="T70" fmla="*/ 0 w 135"/>
                <a:gd name="T7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 h="88">
                  <a:moveTo>
                    <a:pt x="16" y="12"/>
                  </a:moveTo>
                  <a:lnTo>
                    <a:pt x="16" y="12"/>
                  </a:lnTo>
                  <a:lnTo>
                    <a:pt x="17" y="3"/>
                  </a:lnTo>
                  <a:lnTo>
                    <a:pt x="32" y="3"/>
                  </a:lnTo>
                  <a:lnTo>
                    <a:pt x="30" y="15"/>
                  </a:lnTo>
                  <a:lnTo>
                    <a:pt x="30" y="15"/>
                  </a:lnTo>
                  <a:lnTo>
                    <a:pt x="30" y="15"/>
                  </a:lnTo>
                  <a:lnTo>
                    <a:pt x="36" y="9"/>
                  </a:lnTo>
                  <a:lnTo>
                    <a:pt x="42" y="4"/>
                  </a:lnTo>
                  <a:lnTo>
                    <a:pt x="49" y="2"/>
                  </a:lnTo>
                  <a:lnTo>
                    <a:pt x="57" y="0"/>
                  </a:lnTo>
                  <a:lnTo>
                    <a:pt x="57" y="0"/>
                  </a:lnTo>
                  <a:lnTo>
                    <a:pt x="64" y="2"/>
                  </a:lnTo>
                  <a:lnTo>
                    <a:pt x="72" y="4"/>
                  </a:lnTo>
                  <a:lnTo>
                    <a:pt x="76" y="9"/>
                  </a:lnTo>
                  <a:lnTo>
                    <a:pt x="79" y="12"/>
                  </a:lnTo>
                  <a:lnTo>
                    <a:pt x="80" y="16"/>
                  </a:lnTo>
                  <a:lnTo>
                    <a:pt x="80" y="16"/>
                  </a:lnTo>
                  <a:lnTo>
                    <a:pt x="87" y="9"/>
                  </a:lnTo>
                  <a:lnTo>
                    <a:pt x="93" y="4"/>
                  </a:lnTo>
                  <a:lnTo>
                    <a:pt x="101" y="2"/>
                  </a:lnTo>
                  <a:lnTo>
                    <a:pt x="111" y="0"/>
                  </a:lnTo>
                  <a:lnTo>
                    <a:pt x="111" y="0"/>
                  </a:lnTo>
                  <a:lnTo>
                    <a:pt x="116" y="0"/>
                  </a:lnTo>
                  <a:lnTo>
                    <a:pt x="120" y="2"/>
                  </a:lnTo>
                  <a:lnTo>
                    <a:pt x="124" y="4"/>
                  </a:lnTo>
                  <a:lnTo>
                    <a:pt x="128" y="6"/>
                  </a:lnTo>
                  <a:lnTo>
                    <a:pt x="130" y="10"/>
                  </a:lnTo>
                  <a:lnTo>
                    <a:pt x="132" y="14"/>
                  </a:lnTo>
                  <a:lnTo>
                    <a:pt x="134" y="18"/>
                  </a:lnTo>
                  <a:lnTo>
                    <a:pt x="135" y="23"/>
                  </a:lnTo>
                  <a:lnTo>
                    <a:pt x="135" y="23"/>
                  </a:lnTo>
                  <a:lnTo>
                    <a:pt x="134" y="31"/>
                  </a:lnTo>
                  <a:lnTo>
                    <a:pt x="132" y="41"/>
                  </a:lnTo>
                  <a:lnTo>
                    <a:pt x="122" y="88"/>
                  </a:lnTo>
                  <a:lnTo>
                    <a:pt x="106" y="88"/>
                  </a:lnTo>
                  <a:lnTo>
                    <a:pt x="118" y="34"/>
                  </a:lnTo>
                  <a:lnTo>
                    <a:pt x="118" y="34"/>
                  </a:lnTo>
                  <a:lnTo>
                    <a:pt x="118" y="25"/>
                  </a:lnTo>
                  <a:lnTo>
                    <a:pt x="118" y="25"/>
                  </a:lnTo>
                  <a:lnTo>
                    <a:pt x="118" y="21"/>
                  </a:lnTo>
                  <a:lnTo>
                    <a:pt x="116" y="17"/>
                  </a:lnTo>
                  <a:lnTo>
                    <a:pt x="111" y="15"/>
                  </a:lnTo>
                  <a:lnTo>
                    <a:pt x="106" y="14"/>
                  </a:lnTo>
                  <a:lnTo>
                    <a:pt x="106" y="14"/>
                  </a:lnTo>
                  <a:lnTo>
                    <a:pt x="100" y="14"/>
                  </a:lnTo>
                  <a:lnTo>
                    <a:pt x="95" y="16"/>
                  </a:lnTo>
                  <a:lnTo>
                    <a:pt x="91" y="20"/>
                  </a:lnTo>
                  <a:lnTo>
                    <a:pt x="87" y="24"/>
                  </a:lnTo>
                  <a:lnTo>
                    <a:pt x="85" y="29"/>
                  </a:lnTo>
                  <a:lnTo>
                    <a:pt x="81" y="35"/>
                  </a:lnTo>
                  <a:lnTo>
                    <a:pt x="79" y="45"/>
                  </a:lnTo>
                  <a:lnTo>
                    <a:pt x="69" y="88"/>
                  </a:lnTo>
                  <a:lnTo>
                    <a:pt x="53" y="88"/>
                  </a:lnTo>
                  <a:lnTo>
                    <a:pt x="64" y="34"/>
                  </a:lnTo>
                  <a:lnTo>
                    <a:pt x="64" y="34"/>
                  </a:lnTo>
                  <a:lnTo>
                    <a:pt x="66" y="25"/>
                  </a:lnTo>
                  <a:lnTo>
                    <a:pt x="66" y="25"/>
                  </a:lnTo>
                  <a:lnTo>
                    <a:pt x="64" y="21"/>
                  </a:lnTo>
                  <a:lnTo>
                    <a:pt x="62" y="17"/>
                  </a:lnTo>
                  <a:lnTo>
                    <a:pt x="58" y="15"/>
                  </a:lnTo>
                  <a:lnTo>
                    <a:pt x="53" y="14"/>
                  </a:lnTo>
                  <a:lnTo>
                    <a:pt x="53" y="14"/>
                  </a:lnTo>
                  <a:lnTo>
                    <a:pt x="48" y="14"/>
                  </a:lnTo>
                  <a:lnTo>
                    <a:pt x="42" y="16"/>
                  </a:lnTo>
                  <a:lnTo>
                    <a:pt x="38" y="20"/>
                  </a:lnTo>
                  <a:lnTo>
                    <a:pt x="35" y="24"/>
                  </a:lnTo>
                  <a:lnTo>
                    <a:pt x="31" y="29"/>
                  </a:lnTo>
                  <a:lnTo>
                    <a:pt x="29" y="35"/>
                  </a:lnTo>
                  <a:lnTo>
                    <a:pt x="25" y="45"/>
                  </a:lnTo>
                  <a:lnTo>
                    <a:pt x="16" y="88"/>
                  </a:lnTo>
                  <a:lnTo>
                    <a:pt x="0" y="88"/>
                  </a:lnTo>
                  <a:lnTo>
                    <a:pt x="1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36">
              <a:extLst>
                <a:ext uri="{FF2B5EF4-FFF2-40B4-BE49-F238E27FC236}">
                  <a16:creationId xmlns:a16="http://schemas.microsoft.com/office/drawing/2014/main" id="{9852225D-8CCC-4DD0-AAF5-4775B7C156EF}"/>
                </a:ext>
              </a:extLst>
            </p:cNvPr>
            <p:cNvSpPr>
              <a:spLocks/>
            </p:cNvSpPr>
            <p:nvPr userDrawn="1"/>
          </p:nvSpPr>
          <p:spPr bwMode="auto">
            <a:xfrm>
              <a:off x="6763" y="4146"/>
              <a:ext cx="29" cy="29"/>
            </a:xfrm>
            <a:custGeom>
              <a:avLst/>
              <a:gdLst>
                <a:gd name="T0" fmla="*/ 73 w 87"/>
                <a:gd name="T1" fmla="*/ 73 h 87"/>
                <a:gd name="T2" fmla="*/ 73 w 87"/>
                <a:gd name="T3" fmla="*/ 73 h 87"/>
                <a:gd name="T4" fmla="*/ 70 w 87"/>
                <a:gd name="T5" fmla="*/ 85 h 87"/>
                <a:gd name="T6" fmla="*/ 55 w 87"/>
                <a:gd name="T7" fmla="*/ 85 h 87"/>
                <a:gd name="T8" fmla="*/ 57 w 87"/>
                <a:gd name="T9" fmla="*/ 72 h 87"/>
                <a:gd name="T10" fmla="*/ 57 w 87"/>
                <a:gd name="T11" fmla="*/ 72 h 87"/>
                <a:gd name="T12" fmla="*/ 57 w 87"/>
                <a:gd name="T13" fmla="*/ 72 h 87"/>
                <a:gd name="T14" fmla="*/ 52 w 87"/>
                <a:gd name="T15" fmla="*/ 78 h 87"/>
                <a:gd name="T16" fmla="*/ 46 w 87"/>
                <a:gd name="T17" fmla="*/ 82 h 87"/>
                <a:gd name="T18" fmla="*/ 38 w 87"/>
                <a:gd name="T19" fmla="*/ 86 h 87"/>
                <a:gd name="T20" fmla="*/ 28 w 87"/>
                <a:gd name="T21" fmla="*/ 87 h 87"/>
                <a:gd name="T22" fmla="*/ 28 w 87"/>
                <a:gd name="T23" fmla="*/ 87 h 87"/>
                <a:gd name="T24" fmla="*/ 22 w 87"/>
                <a:gd name="T25" fmla="*/ 87 h 87"/>
                <a:gd name="T26" fmla="*/ 16 w 87"/>
                <a:gd name="T27" fmla="*/ 86 h 87"/>
                <a:gd name="T28" fmla="*/ 12 w 87"/>
                <a:gd name="T29" fmla="*/ 84 h 87"/>
                <a:gd name="T30" fmla="*/ 8 w 87"/>
                <a:gd name="T31" fmla="*/ 81 h 87"/>
                <a:gd name="T32" fmla="*/ 5 w 87"/>
                <a:gd name="T33" fmla="*/ 76 h 87"/>
                <a:gd name="T34" fmla="*/ 2 w 87"/>
                <a:gd name="T35" fmla="*/ 73 h 87"/>
                <a:gd name="T36" fmla="*/ 0 w 87"/>
                <a:gd name="T37" fmla="*/ 67 h 87"/>
                <a:gd name="T38" fmla="*/ 0 w 87"/>
                <a:gd name="T39" fmla="*/ 61 h 87"/>
                <a:gd name="T40" fmla="*/ 0 w 87"/>
                <a:gd name="T41" fmla="*/ 61 h 87"/>
                <a:gd name="T42" fmla="*/ 0 w 87"/>
                <a:gd name="T43" fmla="*/ 52 h 87"/>
                <a:gd name="T44" fmla="*/ 1 w 87"/>
                <a:gd name="T45" fmla="*/ 45 h 87"/>
                <a:gd name="T46" fmla="*/ 11 w 87"/>
                <a:gd name="T47" fmla="*/ 0 h 87"/>
                <a:gd name="T48" fmla="*/ 27 w 87"/>
                <a:gd name="T49" fmla="*/ 0 h 87"/>
                <a:gd name="T50" fmla="*/ 16 w 87"/>
                <a:gd name="T51" fmla="*/ 51 h 87"/>
                <a:gd name="T52" fmla="*/ 16 w 87"/>
                <a:gd name="T53" fmla="*/ 51 h 87"/>
                <a:gd name="T54" fmla="*/ 15 w 87"/>
                <a:gd name="T55" fmla="*/ 58 h 87"/>
                <a:gd name="T56" fmla="*/ 15 w 87"/>
                <a:gd name="T57" fmla="*/ 58 h 87"/>
                <a:gd name="T58" fmla="*/ 16 w 87"/>
                <a:gd name="T59" fmla="*/ 66 h 87"/>
                <a:gd name="T60" fmla="*/ 20 w 87"/>
                <a:gd name="T61" fmla="*/ 70 h 87"/>
                <a:gd name="T62" fmla="*/ 25 w 87"/>
                <a:gd name="T63" fmla="*/ 73 h 87"/>
                <a:gd name="T64" fmla="*/ 31 w 87"/>
                <a:gd name="T65" fmla="*/ 74 h 87"/>
                <a:gd name="T66" fmla="*/ 31 w 87"/>
                <a:gd name="T67" fmla="*/ 74 h 87"/>
                <a:gd name="T68" fmla="*/ 38 w 87"/>
                <a:gd name="T69" fmla="*/ 74 h 87"/>
                <a:gd name="T70" fmla="*/ 44 w 87"/>
                <a:gd name="T71" fmla="*/ 72 h 87"/>
                <a:gd name="T72" fmla="*/ 49 w 87"/>
                <a:gd name="T73" fmla="*/ 67 h 87"/>
                <a:gd name="T74" fmla="*/ 53 w 87"/>
                <a:gd name="T75" fmla="*/ 63 h 87"/>
                <a:gd name="T76" fmla="*/ 57 w 87"/>
                <a:gd name="T77" fmla="*/ 57 h 87"/>
                <a:gd name="T78" fmla="*/ 59 w 87"/>
                <a:gd name="T79" fmla="*/ 52 h 87"/>
                <a:gd name="T80" fmla="*/ 62 w 87"/>
                <a:gd name="T81" fmla="*/ 43 h 87"/>
                <a:gd name="T82" fmla="*/ 71 w 87"/>
                <a:gd name="T83" fmla="*/ 0 h 87"/>
                <a:gd name="T84" fmla="*/ 87 w 87"/>
                <a:gd name="T85" fmla="*/ 0 h 87"/>
                <a:gd name="T86" fmla="*/ 73 w 87"/>
                <a:gd name="T87"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87">
                  <a:moveTo>
                    <a:pt x="73" y="73"/>
                  </a:moveTo>
                  <a:lnTo>
                    <a:pt x="73" y="73"/>
                  </a:lnTo>
                  <a:lnTo>
                    <a:pt x="70" y="85"/>
                  </a:lnTo>
                  <a:lnTo>
                    <a:pt x="55" y="85"/>
                  </a:lnTo>
                  <a:lnTo>
                    <a:pt x="57" y="72"/>
                  </a:lnTo>
                  <a:lnTo>
                    <a:pt x="57" y="72"/>
                  </a:lnTo>
                  <a:lnTo>
                    <a:pt x="57" y="72"/>
                  </a:lnTo>
                  <a:lnTo>
                    <a:pt x="52" y="78"/>
                  </a:lnTo>
                  <a:lnTo>
                    <a:pt x="46" y="82"/>
                  </a:lnTo>
                  <a:lnTo>
                    <a:pt x="38" y="86"/>
                  </a:lnTo>
                  <a:lnTo>
                    <a:pt x="28" y="87"/>
                  </a:lnTo>
                  <a:lnTo>
                    <a:pt x="28" y="87"/>
                  </a:lnTo>
                  <a:lnTo>
                    <a:pt x="22" y="87"/>
                  </a:lnTo>
                  <a:lnTo>
                    <a:pt x="16" y="86"/>
                  </a:lnTo>
                  <a:lnTo>
                    <a:pt x="12" y="84"/>
                  </a:lnTo>
                  <a:lnTo>
                    <a:pt x="8" y="81"/>
                  </a:lnTo>
                  <a:lnTo>
                    <a:pt x="5" y="76"/>
                  </a:lnTo>
                  <a:lnTo>
                    <a:pt x="2" y="73"/>
                  </a:lnTo>
                  <a:lnTo>
                    <a:pt x="0" y="67"/>
                  </a:lnTo>
                  <a:lnTo>
                    <a:pt x="0" y="61"/>
                  </a:lnTo>
                  <a:lnTo>
                    <a:pt x="0" y="61"/>
                  </a:lnTo>
                  <a:lnTo>
                    <a:pt x="0" y="52"/>
                  </a:lnTo>
                  <a:lnTo>
                    <a:pt x="1" y="45"/>
                  </a:lnTo>
                  <a:lnTo>
                    <a:pt x="11" y="0"/>
                  </a:lnTo>
                  <a:lnTo>
                    <a:pt x="27" y="0"/>
                  </a:lnTo>
                  <a:lnTo>
                    <a:pt x="16" y="51"/>
                  </a:lnTo>
                  <a:lnTo>
                    <a:pt x="16" y="51"/>
                  </a:lnTo>
                  <a:lnTo>
                    <a:pt x="15" y="58"/>
                  </a:lnTo>
                  <a:lnTo>
                    <a:pt x="15" y="58"/>
                  </a:lnTo>
                  <a:lnTo>
                    <a:pt x="16" y="66"/>
                  </a:lnTo>
                  <a:lnTo>
                    <a:pt x="20" y="70"/>
                  </a:lnTo>
                  <a:lnTo>
                    <a:pt x="25" y="73"/>
                  </a:lnTo>
                  <a:lnTo>
                    <a:pt x="31" y="74"/>
                  </a:lnTo>
                  <a:lnTo>
                    <a:pt x="31" y="74"/>
                  </a:lnTo>
                  <a:lnTo>
                    <a:pt x="38" y="74"/>
                  </a:lnTo>
                  <a:lnTo>
                    <a:pt x="44" y="72"/>
                  </a:lnTo>
                  <a:lnTo>
                    <a:pt x="49" y="67"/>
                  </a:lnTo>
                  <a:lnTo>
                    <a:pt x="53" y="63"/>
                  </a:lnTo>
                  <a:lnTo>
                    <a:pt x="57" y="57"/>
                  </a:lnTo>
                  <a:lnTo>
                    <a:pt x="59" y="52"/>
                  </a:lnTo>
                  <a:lnTo>
                    <a:pt x="62" y="43"/>
                  </a:lnTo>
                  <a:lnTo>
                    <a:pt x="71" y="0"/>
                  </a:lnTo>
                  <a:lnTo>
                    <a:pt x="87" y="0"/>
                  </a:lnTo>
                  <a:lnTo>
                    <a:pt x="73"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37">
              <a:extLst>
                <a:ext uri="{FF2B5EF4-FFF2-40B4-BE49-F238E27FC236}">
                  <a16:creationId xmlns:a16="http://schemas.microsoft.com/office/drawing/2014/main" id="{09A45E93-BAA8-4758-AAE2-DC35A13F02E4}"/>
                </a:ext>
              </a:extLst>
            </p:cNvPr>
            <p:cNvSpPr>
              <a:spLocks/>
            </p:cNvSpPr>
            <p:nvPr userDrawn="1"/>
          </p:nvSpPr>
          <p:spPr bwMode="auto">
            <a:xfrm>
              <a:off x="6795" y="4145"/>
              <a:ext cx="29" cy="29"/>
            </a:xfrm>
            <a:custGeom>
              <a:avLst/>
              <a:gdLst>
                <a:gd name="T0" fmla="*/ 14 w 87"/>
                <a:gd name="T1" fmla="*/ 16 h 88"/>
                <a:gd name="T2" fmla="*/ 14 w 87"/>
                <a:gd name="T3" fmla="*/ 16 h 88"/>
                <a:gd name="T4" fmla="*/ 16 w 87"/>
                <a:gd name="T5" fmla="*/ 3 h 88"/>
                <a:gd name="T6" fmla="*/ 32 w 87"/>
                <a:gd name="T7" fmla="*/ 3 h 88"/>
                <a:gd name="T8" fmla="*/ 28 w 87"/>
                <a:gd name="T9" fmla="*/ 16 h 88"/>
                <a:gd name="T10" fmla="*/ 29 w 87"/>
                <a:gd name="T11" fmla="*/ 16 h 88"/>
                <a:gd name="T12" fmla="*/ 29 w 87"/>
                <a:gd name="T13" fmla="*/ 16 h 88"/>
                <a:gd name="T14" fmla="*/ 34 w 87"/>
                <a:gd name="T15" fmla="*/ 10 h 88"/>
                <a:gd name="T16" fmla="*/ 40 w 87"/>
                <a:gd name="T17" fmla="*/ 5 h 88"/>
                <a:gd name="T18" fmla="*/ 48 w 87"/>
                <a:gd name="T19" fmla="*/ 2 h 88"/>
                <a:gd name="T20" fmla="*/ 58 w 87"/>
                <a:gd name="T21" fmla="*/ 0 h 88"/>
                <a:gd name="T22" fmla="*/ 58 w 87"/>
                <a:gd name="T23" fmla="*/ 0 h 88"/>
                <a:gd name="T24" fmla="*/ 64 w 87"/>
                <a:gd name="T25" fmla="*/ 0 h 88"/>
                <a:gd name="T26" fmla="*/ 70 w 87"/>
                <a:gd name="T27" fmla="*/ 2 h 88"/>
                <a:gd name="T28" fmla="*/ 75 w 87"/>
                <a:gd name="T29" fmla="*/ 4 h 88"/>
                <a:gd name="T30" fmla="*/ 78 w 87"/>
                <a:gd name="T31" fmla="*/ 8 h 88"/>
                <a:gd name="T32" fmla="*/ 82 w 87"/>
                <a:gd name="T33" fmla="*/ 11 h 88"/>
                <a:gd name="T34" fmla="*/ 84 w 87"/>
                <a:gd name="T35" fmla="*/ 16 h 88"/>
                <a:gd name="T36" fmla="*/ 87 w 87"/>
                <a:gd name="T37" fmla="*/ 21 h 88"/>
                <a:gd name="T38" fmla="*/ 87 w 87"/>
                <a:gd name="T39" fmla="*/ 28 h 88"/>
                <a:gd name="T40" fmla="*/ 87 w 87"/>
                <a:gd name="T41" fmla="*/ 28 h 88"/>
                <a:gd name="T42" fmla="*/ 87 w 87"/>
                <a:gd name="T43" fmla="*/ 35 h 88"/>
                <a:gd name="T44" fmla="*/ 84 w 87"/>
                <a:gd name="T45" fmla="*/ 43 h 88"/>
                <a:gd name="T46" fmla="*/ 76 w 87"/>
                <a:gd name="T47" fmla="*/ 88 h 88"/>
                <a:gd name="T48" fmla="*/ 59 w 87"/>
                <a:gd name="T49" fmla="*/ 88 h 88"/>
                <a:gd name="T50" fmla="*/ 70 w 87"/>
                <a:gd name="T51" fmla="*/ 37 h 88"/>
                <a:gd name="T52" fmla="*/ 70 w 87"/>
                <a:gd name="T53" fmla="*/ 37 h 88"/>
                <a:gd name="T54" fmla="*/ 71 w 87"/>
                <a:gd name="T55" fmla="*/ 29 h 88"/>
                <a:gd name="T56" fmla="*/ 71 w 87"/>
                <a:gd name="T57" fmla="*/ 29 h 88"/>
                <a:gd name="T58" fmla="*/ 70 w 87"/>
                <a:gd name="T59" fmla="*/ 23 h 88"/>
                <a:gd name="T60" fmla="*/ 66 w 87"/>
                <a:gd name="T61" fmla="*/ 17 h 88"/>
                <a:gd name="T62" fmla="*/ 62 w 87"/>
                <a:gd name="T63" fmla="*/ 15 h 88"/>
                <a:gd name="T64" fmla="*/ 56 w 87"/>
                <a:gd name="T65" fmla="*/ 14 h 88"/>
                <a:gd name="T66" fmla="*/ 56 w 87"/>
                <a:gd name="T67" fmla="*/ 14 h 88"/>
                <a:gd name="T68" fmla="*/ 48 w 87"/>
                <a:gd name="T69" fmla="*/ 15 h 88"/>
                <a:gd name="T70" fmla="*/ 42 w 87"/>
                <a:gd name="T71" fmla="*/ 17 h 88"/>
                <a:gd name="T72" fmla="*/ 38 w 87"/>
                <a:gd name="T73" fmla="*/ 21 h 88"/>
                <a:gd name="T74" fmla="*/ 33 w 87"/>
                <a:gd name="T75" fmla="*/ 25 h 88"/>
                <a:gd name="T76" fmla="*/ 29 w 87"/>
                <a:gd name="T77" fmla="*/ 30 h 88"/>
                <a:gd name="T78" fmla="*/ 27 w 87"/>
                <a:gd name="T79" fmla="*/ 35 h 88"/>
                <a:gd name="T80" fmla="*/ 25 w 87"/>
                <a:gd name="T81" fmla="*/ 45 h 88"/>
                <a:gd name="T82" fmla="*/ 15 w 87"/>
                <a:gd name="T83" fmla="*/ 88 h 88"/>
                <a:gd name="T84" fmla="*/ 0 w 87"/>
                <a:gd name="T85" fmla="*/ 88 h 88"/>
                <a:gd name="T86" fmla="*/ 14 w 87"/>
                <a:gd name="T87"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88">
                  <a:moveTo>
                    <a:pt x="14" y="16"/>
                  </a:moveTo>
                  <a:lnTo>
                    <a:pt x="14" y="16"/>
                  </a:lnTo>
                  <a:lnTo>
                    <a:pt x="16" y="3"/>
                  </a:lnTo>
                  <a:lnTo>
                    <a:pt x="32" y="3"/>
                  </a:lnTo>
                  <a:lnTo>
                    <a:pt x="28" y="16"/>
                  </a:lnTo>
                  <a:lnTo>
                    <a:pt x="29" y="16"/>
                  </a:lnTo>
                  <a:lnTo>
                    <a:pt x="29" y="16"/>
                  </a:lnTo>
                  <a:lnTo>
                    <a:pt x="34" y="10"/>
                  </a:lnTo>
                  <a:lnTo>
                    <a:pt x="40" y="5"/>
                  </a:lnTo>
                  <a:lnTo>
                    <a:pt x="48" y="2"/>
                  </a:lnTo>
                  <a:lnTo>
                    <a:pt x="58" y="0"/>
                  </a:lnTo>
                  <a:lnTo>
                    <a:pt x="58" y="0"/>
                  </a:lnTo>
                  <a:lnTo>
                    <a:pt x="64" y="0"/>
                  </a:lnTo>
                  <a:lnTo>
                    <a:pt x="70" y="2"/>
                  </a:lnTo>
                  <a:lnTo>
                    <a:pt x="75" y="4"/>
                  </a:lnTo>
                  <a:lnTo>
                    <a:pt x="78" y="8"/>
                  </a:lnTo>
                  <a:lnTo>
                    <a:pt x="82" y="11"/>
                  </a:lnTo>
                  <a:lnTo>
                    <a:pt x="84" y="16"/>
                  </a:lnTo>
                  <a:lnTo>
                    <a:pt x="87" y="21"/>
                  </a:lnTo>
                  <a:lnTo>
                    <a:pt x="87" y="28"/>
                  </a:lnTo>
                  <a:lnTo>
                    <a:pt x="87" y="28"/>
                  </a:lnTo>
                  <a:lnTo>
                    <a:pt x="87" y="35"/>
                  </a:lnTo>
                  <a:lnTo>
                    <a:pt x="84" y="43"/>
                  </a:lnTo>
                  <a:lnTo>
                    <a:pt x="76" y="88"/>
                  </a:lnTo>
                  <a:lnTo>
                    <a:pt x="59" y="88"/>
                  </a:lnTo>
                  <a:lnTo>
                    <a:pt x="70" y="37"/>
                  </a:lnTo>
                  <a:lnTo>
                    <a:pt x="70" y="37"/>
                  </a:lnTo>
                  <a:lnTo>
                    <a:pt x="71" y="29"/>
                  </a:lnTo>
                  <a:lnTo>
                    <a:pt x="71" y="29"/>
                  </a:lnTo>
                  <a:lnTo>
                    <a:pt x="70" y="23"/>
                  </a:lnTo>
                  <a:lnTo>
                    <a:pt x="66" y="17"/>
                  </a:lnTo>
                  <a:lnTo>
                    <a:pt x="62" y="15"/>
                  </a:lnTo>
                  <a:lnTo>
                    <a:pt x="56" y="14"/>
                  </a:lnTo>
                  <a:lnTo>
                    <a:pt x="56" y="14"/>
                  </a:lnTo>
                  <a:lnTo>
                    <a:pt x="48" y="15"/>
                  </a:lnTo>
                  <a:lnTo>
                    <a:pt x="42" y="17"/>
                  </a:lnTo>
                  <a:lnTo>
                    <a:pt x="38" y="21"/>
                  </a:lnTo>
                  <a:lnTo>
                    <a:pt x="33" y="25"/>
                  </a:lnTo>
                  <a:lnTo>
                    <a:pt x="29" y="30"/>
                  </a:lnTo>
                  <a:lnTo>
                    <a:pt x="27" y="35"/>
                  </a:lnTo>
                  <a:lnTo>
                    <a:pt x="25" y="45"/>
                  </a:lnTo>
                  <a:lnTo>
                    <a:pt x="15" y="88"/>
                  </a:lnTo>
                  <a:lnTo>
                    <a:pt x="0" y="88"/>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38">
              <a:extLst>
                <a:ext uri="{FF2B5EF4-FFF2-40B4-BE49-F238E27FC236}">
                  <a16:creationId xmlns:a16="http://schemas.microsoft.com/office/drawing/2014/main" id="{BF7D8EE9-728B-4648-BEB7-FDD48E036AB1}"/>
                </a:ext>
              </a:extLst>
            </p:cNvPr>
            <p:cNvSpPr>
              <a:spLocks noEditPoints="1"/>
            </p:cNvSpPr>
            <p:nvPr userDrawn="1"/>
          </p:nvSpPr>
          <p:spPr bwMode="auto">
            <a:xfrm>
              <a:off x="6830" y="4134"/>
              <a:ext cx="14" cy="40"/>
            </a:xfrm>
            <a:custGeom>
              <a:avLst/>
              <a:gdLst>
                <a:gd name="T0" fmla="*/ 18 w 42"/>
                <a:gd name="T1" fmla="*/ 37 h 122"/>
                <a:gd name="T2" fmla="*/ 34 w 42"/>
                <a:gd name="T3" fmla="*/ 37 h 122"/>
                <a:gd name="T4" fmla="*/ 16 w 42"/>
                <a:gd name="T5" fmla="*/ 122 h 122"/>
                <a:gd name="T6" fmla="*/ 0 w 42"/>
                <a:gd name="T7" fmla="*/ 122 h 122"/>
                <a:gd name="T8" fmla="*/ 18 w 42"/>
                <a:gd name="T9" fmla="*/ 37 h 122"/>
                <a:gd name="T10" fmla="*/ 38 w 42"/>
                <a:gd name="T11" fmla="*/ 18 h 122"/>
                <a:gd name="T12" fmla="*/ 20 w 42"/>
                <a:gd name="T13" fmla="*/ 18 h 122"/>
                <a:gd name="T14" fmla="*/ 25 w 42"/>
                <a:gd name="T15" fmla="*/ 0 h 122"/>
                <a:gd name="T16" fmla="*/ 42 w 42"/>
                <a:gd name="T17" fmla="*/ 0 h 122"/>
                <a:gd name="T18" fmla="*/ 38 w 42"/>
                <a:gd name="T19" fmla="*/ 1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22">
                  <a:moveTo>
                    <a:pt x="18" y="37"/>
                  </a:moveTo>
                  <a:lnTo>
                    <a:pt x="34" y="37"/>
                  </a:lnTo>
                  <a:lnTo>
                    <a:pt x="16" y="122"/>
                  </a:lnTo>
                  <a:lnTo>
                    <a:pt x="0" y="122"/>
                  </a:lnTo>
                  <a:lnTo>
                    <a:pt x="18" y="37"/>
                  </a:lnTo>
                  <a:close/>
                  <a:moveTo>
                    <a:pt x="38" y="18"/>
                  </a:moveTo>
                  <a:lnTo>
                    <a:pt x="20" y="18"/>
                  </a:lnTo>
                  <a:lnTo>
                    <a:pt x="25" y="0"/>
                  </a:lnTo>
                  <a:lnTo>
                    <a:pt x="42" y="0"/>
                  </a:lnTo>
                  <a:lnTo>
                    <a:pt x="38"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39">
              <a:extLst>
                <a:ext uri="{FF2B5EF4-FFF2-40B4-BE49-F238E27FC236}">
                  <a16:creationId xmlns:a16="http://schemas.microsoft.com/office/drawing/2014/main" id="{77A11FCE-A0A4-43E5-93FA-E706F64CE6FF}"/>
                </a:ext>
              </a:extLst>
            </p:cNvPr>
            <p:cNvSpPr>
              <a:spLocks/>
            </p:cNvSpPr>
            <p:nvPr userDrawn="1"/>
          </p:nvSpPr>
          <p:spPr bwMode="auto">
            <a:xfrm>
              <a:off x="6846" y="4137"/>
              <a:ext cx="20" cy="38"/>
            </a:xfrm>
            <a:custGeom>
              <a:avLst/>
              <a:gdLst>
                <a:gd name="T0" fmla="*/ 2 w 61"/>
                <a:gd name="T1" fmla="*/ 27 h 114"/>
                <a:gd name="T2" fmla="*/ 22 w 61"/>
                <a:gd name="T3" fmla="*/ 27 h 114"/>
                <a:gd name="T4" fmla="*/ 26 w 61"/>
                <a:gd name="T5" fmla="*/ 6 h 114"/>
                <a:gd name="T6" fmla="*/ 43 w 61"/>
                <a:gd name="T7" fmla="*/ 0 h 114"/>
                <a:gd name="T8" fmla="*/ 38 w 61"/>
                <a:gd name="T9" fmla="*/ 27 h 114"/>
                <a:gd name="T10" fmla="*/ 61 w 61"/>
                <a:gd name="T11" fmla="*/ 27 h 114"/>
                <a:gd name="T12" fmla="*/ 58 w 61"/>
                <a:gd name="T13" fmla="*/ 39 h 114"/>
                <a:gd name="T14" fmla="*/ 35 w 61"/>
                <a:gd name="T15" fmla="*/ 39 h 114"/>
                <a:gd name="T16" fmla="*/ 27 w 61"/>
                <a:gd name="T17" fmla="*/ 76 h 114"/>
                <a:gd name="T18" fmla="*/ 27 w 61"/>
                <a:gd name="T19" fmla="*/ 76 h 114"/>
                <a:gd name="T20" fmla="*/ 25 w 61"/>
                <a:gd name="T21" fmla="*/ 93 h 114"/>
                <a:gd name="T22" fmla="*/ 25 w 61"/>
                <a:gd name="T23" fmla="*/ 93 h 114"/>
                <a:gd name="T24" fmla="*/ 25 w 61"/>
                <a:gd name="T25" fmla="*/ 96 h 114"/>
                <a:gd name="T26" fmla="*/ 27 w 61"/>
                <a:gd name="T27" fmla="*/ 100 h 114"/>
                <a:gd name="T28" fmla="*/ 31 w 61"/>
                <a:gd name="T29" fmla="*/ 101 h 114"/>
                <a:gd name="T30" fmla="*/ 36 w 61"/>
                <a:gd name="T31" fmla="*/ 101 h 114"/>
                <a:gd name="T32" fmla="*/ 36 w 61"/>
                <a:gd name="T33" fmla="*/ 101 h 114"/>
                <a:gd name="T34" fmla="*/ 42 w 61"/>
                <a:gd name="T35" fmla="*/ 101 h 114"/>
                <a:gd name="T36" fmla="*/ 48 w 61"/>
                <a:gd name="T37" fmla="*/ 100 h 114"/>
                <a:gd name="T38" fmla="*/ 45 w 61"/>
                <a:gd name="T39" fmla="*/ 113 h 114"/>
                <a:gd name="T40" fmla="*/ 45 w 61"/>
                <a:gd name="T41" fmla="*/ 113 h 114"/>
                <a:gd name="T42" fmla="*/ 37 w 61"/>
                <a:gd name="T43" fmla="*/ 114 h 114"/>
                <a:gd name="T44" fmla="*/ 30 w 61"/>
                <a:gd name="T45" fmla="*/ 114 h 114"/>
                <a:gd name="T46" fmla="*/ 30 w 61"/>
                <a:gd name="T47" fmla="*/ 114 h 114"/>
                <a:gd name="T48" fmla="*/ 24 w 61"/>
                <a:gd name="T49" fmla="*/ 114 h 114"/>
                <a:gd name="T50" fmla="*/ 20 w 61"/>
                <a:gd name="T51" fmla="*/ 113 h 114"/>
                <a:gd name="T52" fmla="*/ 17 w 61"/>
                <a:gd name="T53" fmla="*/ 111 h 114"/>
                <a:gd name="T54" fmla="*/ 13 w 61"/>
                <a:gd name="T55" fmla="*/ 108 h 114"/>
                <a:gd name="T56" fmla="*/ 12 w 61"/>
                <a:gd name="T57" fmla="*/ 106 h 114"/>
                <a:gd name="T58" fmla="*/ 10 w 61"/>
                <a:gd name="T59" fmla="*/ 102 h 114"/>
                <a:gd name="T60" fmla="*/ 8 w 61"/>
                <a:gd name="T61" fmla="*/ 95 h 114"/>
                <a:gd name="T62" fmla="*/ 8 w 61"/>
                <a:gd name="T63" fmla="*/ 95 h 114"/>
                <a:gd name="T64" fmla="*/ 10 w 61"/>
                <a:gd name="T65" fmla="*/ 85 h 114"/>
                <a:gd name="T66" fmla="*/ 12 w 61"/>
                <a:gd name="T67" fmla="*/ 75 h 114"/>
                <a:gd name="T68" fmla="*/ 19 w 61"/>
                <a:gd name="T69" fmla="*/ 39 h 114"/>
                <a:gd name="T70" fmla="*/ 0 w 61"/>
                <a:gd name="T71" fmla="*/ 39 h 114"/>
                <a:gd name="T72" fmla="*/ 2 w 61"/>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114">
                  <a:moveTo>
                    <a:pt x="2" y="27"/>
                  </a:moveTo>
                  <a:lnTo>
                    <a:pt x="22" y="27"/>
                  </a:lnTo>
                  <a:lnTo>
                    <a:pt x="26" y="6"/>
                  </a:lnTo>
                  <a:lnTo>
                    <a:pt x="43" y="0"/>
                  </a:lnTo>
                  <a:lnTo>
                    <a:pt x="38" y="27"/>
                  </a:lnTo>
                  <a:lnTo>
                    <a:pt x="61" y="27"/>
                  </a:lnTo>
                  <a:lnTo>
                    <a:pt x="58" y="39"/>
                  </a:lnTo>
                  <a:lnTo>
                    <a:pt x="35" y="39"/>
                  </a:lnTo>
                  <a:lnTo>
                    <a:pt x="27" y="76"/>
                  </a:lnTo>
                  <a:lnTo>
                    <a:pt x="27" y="76"/>
                  </a:lnTo>
                  <a:lnTo>
                    <a:pt x="25" y="93"/>
                  </a:lnTo>
                  <a:lnTo>
                    <a:pt x="25" y="93"/>
                  </a:lnTo>
                  <a:lnTo>
                    <a:pt x="25" y="96"/>
                  </a:lnTo>
                  <a:lnTo>
                    <a:pt x="27" y="100"/>
                  </a:lnTo>
                  <a:lnTo>
                    <a:pt x="31" y="101"/>
                  </a:lnTo>
                  <a:lnTo>
                    <a:pt x="36" y="101"/>
                  </a:lnTo>
                  <a:lnTo>
                    <a:pt x="36" y="101"/>
                  </a:lnTo>
                  <a:lnTo>
                    <a:pt x="42" y="101"/>
                  </a:lnTo>
                  <a:lnTo>
                    <a:pt x="48" y="100"/>
                  </a:lnTo>
                  <a:lnTo>
                    <a:pt x="45" y="113"/>
                  </a:lnTo>
                  <a:lnTo>
                    <a:pt x="45" y="113"/>
                  </a:lnTo>
                  <a:lnTo>
                    <a:pt x="37" y="114"/>
                  </a:lnTo>
                  <a:lnTo>
                    <a:pt x="30" y="114"/>
                  </a:lnTo>
                  <a:lnTo>
                    <a:pt x="30" y="114"/>
                  </a:lnTo>
                  <a:lnTo>
                    <a:pt x="24" y="114"/>
                  </a:lnTo>
                  <a:lnTo>
                    <a:pt x="20" y="113"/>
                  </a:lnTo>
                  <a:lnTo>
                    <a:pt x="17" y="111"/>
                  </a:lnTo>
                  <a:lnTo>
                    <a:pt x="13" y="108"/>
                  </a:lnTo>
                  <a:lnTo>
                    <a:pt x="12" y="106"/>
                  </a:lnTo>
                  <a:lnTo>
                    <a:pt x="10" y="102"/>
                  </a:lnTo>
                  <a:lnTo>
                    <a:pt x="8" y="95"/>
                  </a:lnTo>
                  <a:lnTo>
                    <a:pt x="8" y="95"/>
                  </a:lnTo>
                  <a:lnTo>
                    <a:pt x="10" y="85"/>
                  </a:lnTo>
                  <a:lnTo>
                    <a:pt x="12" y="75"/>
                  </a:lnTo>
                  <a:lnTo>
                    <a:pt x="19" y="39"/>
                  </a:lnTo>
                  <a:lnTo>
                    <a:pt x="0" y="39"/>
                  </a:lnTo>
                  <a:lnTo>
                    <a:pt x="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40">
              <a:extLst>
                <a:ext uri="{FF2B5EF4-FFF2-40B4-BE49-F238E27FC236}">
                  <a16:creationId xmlns:a16="http://schemas.microsoft.com/office/drawing/2014/main" id="{D07F64C4-916F-4175-A6BE-F61E4711D0A0}"/>
                </a:ext>
              </a:extLst>
            </p:cNvPr>
            <p:cNvSpPr>
              <a:spLocks/>
            </p:cNvSpPr>
            <p:nvPr userDrawn="1"/>
          </p:nvSpPr>
          <p:spPr bwMode="auto">
            <a:xfrm>
              <a:off x="6862" y="4146"/>
              <a:ext cx="34" cy="41"/>
            </a:xfrm>
            <a:custGeom>
              <a:avLst/>
              <a:gdLst>
                <a:gd name="T0" fmla="*/ 4 w 100"/>
                <a:gd name="T1" fmla="*/ 109 h 123"/>
                <a:gd name="T2" fmla="*/ 4 w 100"/>
                <a:gd name="T3" fmla="*/ 109 h 123"/>
                <a:gd name="T4" fmla="*/ 6 w 100"/>
                <a:gd name="T5" fmla="*/ 110 h 123"/>
                <a:gd name="T6" fmla="*/ 9 w 100"/>
                <a:gd name="T7" fmla="*/ 110 h 123"/>
                <a:gd name="T8" fmla="*/ 9 w 100"/>
                <a:gd name="T9" fmla="*/ 110 h 123"/>
                <a:gd name="T10" fmla="*/ 17 w 100"/>
                <a:gd name="T11" fmla="*/ 109 h 123"/>
                <a:gd name="T12" fmla="*/ 23 w 100"/>
                <a:gd name="T13" fmla="*/ 105 h 123"/>
                <a:gd name="T14" fmla="*/ 27 w 100"/>
                <a:gd name="T15" fmla="*/ 99 h 123"/>
                <a:gd name="T16" fmla="*/ 32 w 100"/>
                <a:gd name="T17" fmla="*/ 89 h 123"/>
                <a:gd name="T18" fmla="*/ 19 w 100"/>
                <a:gd name="T19" fmla="*/ 0 h 123"/>
                <a:gd name="T20" fmla="*/ 36 w 100"/>
                <a:gd name="T21" fmla="*/ 0 h 123"/>
                <a:gd name="T22" fmla="*/ 45 w 100"/>
                <a:gd name="T23" fmla="*/ 68 h 123"/>
                <a:gd name="T24" fmla="*/ 45 w 100"/>
                <a:gd name="T25" fmla="*/ 68 h 123"/>
                <a:gd name="T26" fmla="*/ 82 w 100"/>
                <a:gd name="T27" fmla="*/ 0 h 123"/>
                <a:gd name="T28" fmla="*/ 100 w 100"/>
                <a:gd name="T29" fmla="*/ 0 h 123"/>
                <a:gd name="T30" fmla="*/ 42 w 100"/>
                <a:gd name="T31" fmla="*/ 101 h 123"/>
                <a:gd name="T32" fmla="*/ 42 w 100"/>
                <a:gd name="T33" fmla="*/ 101 h 123"/>
                <a:gd name="T34" fmla="*/ 36 w 100"/>
                <a:gd name="T35" fmla="*/ 110 h 123"/>
                <a:gd name="T36" fmla="*/ 30 w 100"/>
                <a:gd name="T37" fmla="*/ 117 h 123"/>
                <a:gd name="T38" fmla="*/ 26 w 100"/>
                <a:gd name="T39" fmla="*/ 119 h 123"/>
                <a:gd name="T40" fmla="*/ 23 w 100"/>
                <a:gd name="T41" fmla="*/ 122 h 123"/>
                <a:gd name="T42" fmla="*/ 18 w 100"/>
                <a:gd name="T43" fmla="*/ 122 h 123"/>
                <a:gd name="T44" fmla="*/ 12 w 100"/>
                <a:gd name="T45" fmla="*/ 123 h 123"/>
                <a:gd name="T46" fmla="*/ 12 w 100"/>
                <a:gd name="T47" fmla="*/ 123 h 123"/>
                <a:gd name="T48" fmla="*/ 0 w 100"/>
                <a:gd name="T49" fmla="*/ 122 h 123"/>
                <a:gd name="T50" fmla="*/ 4 w 100"/>
                <a:gd name="T51" fmla="*/ 10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23">
                  <a:moveTo>
                    <a:pt x="4" y="109"/>
                  </a:moveTo>
                  <a:lnTo>
                    <a:pt x="4" y="109"/>
                  </a:lnTo>
                  <a:lnTo>
                    <a:pt x="6" y="110"/>
                  </a:lnTo>
                  <a:lnTo>
                    <a:pt x="9" y="110"/>
                  </a:lnTo>
                  <a:lnTo>
                    <a:pt x="9" y="110"/>
                  </a:lnTo>
                  <a:lnTo>
                    <a:pt x="17" y="109"/>
                  </a:lnTo>
                  <a:lnTo>
                    <a:pt x="23" y="105"/>
                  </a:lnTo>
                  <a:lnTo>
                    <a:pt x="27" y="99"/>
                  </a:lnTo>
                  <a:lnTo>
                    <a:pt x="32" y="89"/>
                  </a:lnTo>
                  <a:lnTo>
                    <a:pt x="19" y="0"/>
                  </a:lnTo>
                  <a:lnTo>
                    <a:pt x="36" y="0"/>
                  </a:lnTo>
                  <a:lnTo>
                    <a:pt x="45" y="68"/>
                  </a:lnTo>
                  <a:lnTo>
                    <a:pt x="45" y="68"/>
                  </a:lnTo>
                  <a:lnTo>
                    <a:pt x="82" y="0"/>
                  </a:lnTo>
                  <a:lnTo>
                    <a:pt x="100" y="0"/>
                  </a:lnTo>
                  <a:lnTo>
                    <a:pt x="42" y="101"/>
                  </a:lnTo>
                  <a:lnTo>
                    <a:pt x="42" y="101"/>
                  </a:lnTo>
                  <a:lnTo>
                    <a:pt x="36" y="110"/>
                  </a:lnTo>
                  <a:lnTo>
                    <a:pt x="30" y="117"/>
                  </a:lnTo>
                  <a:lnTo>
                    <a:pt x="26" y="119"/>
                  </a:lnTo>
                  <a:lnTo>
                    <a:pt x="23" y="122"/>
                  </a:lnTo>
                  <a:lnTo>
                    <a:pt x="18" y="122"/>
                  </a:lnTo>
                  <a:lnTo>
                    <a:pt x="12" y="123"/>
                  </a:lnTo>
                  <a:lnTo>
                    <a:pt x="12" y="123"/>
                  </a:lnTo>
                  <a:lnTo>
                    <a:pt x="0" y="122"/>
                  </a:lnTo>
                  <a:lnTo>
                    <a:pt x="4"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749942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5C521-82AA-4E8E-BBA3-CF0F41D9D2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3057D0-53A0-4DCE-B588-394084FBB89A}"/>
              </a:ext>
            </a:extLst>
          </p:cNvPr>
          <p:cNvSpPr>
            <a:spLocks noGrp="1"/>
          </p:cNvSpPr>
          <p:nvPr>
            <p:ph idx="1"/>
          </p:nvPr>
        </p:nvSpPr>
        <p:spPr>
          <a:xfrm>
            <a:off x="1772357" y="1405216"/>
            <a:ext cx="8578147" cy="42807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ED959E16-C549-4853-95E3-36827712DD9A}"/>
              </a:ext>
            </a:extLst>
          </p:cNvPr>
          <p:cNvSpPr>
            <a:spLocks noGrp="1"/>
          </p:cNvSpPr>
          <p:nvPr>
            <p:ph type="sldNum" sz="quarter" idx="12"/>
          </p:nvPr>
        </p:nvSpPr>
        <p:spPr>
          <a:xfrm>
            <a:off x="11640269" y="6424283"/>
            <a:ext cx="221760" cy="135503"/>
          </a:xfrm>
          <a:prstGeom prst="rect">
            <a:avLst/>
          </a:prstGeom>
        </p:spPr>
        <p:txBody>
          <a:bodyPr/>
          <a:lstStyle/>
          <a:p>
            <a:fld id="{01898949-DBEE-42AF-93B8-E24DF2BBF04D}" type="slidenum">
              <a:rPr lang="en-GB" smtClean="0"/>
              <a:t>‹#›</a:t>
            </a:fld>
            <a:endParaRPr lang="en-GB"/>
          </a:p>
        </p:txBody>
      </p:sp>
    </p:spTree>
    <p:extLst>
      <p:ext uri="{BB962C8B-B14F-4D97-AF65-F5344CB8AC3E}">
        <p14:creationId xmlns:p14="http://schemas.microsoft.com/office/powerpoint/2010/main" val="1289800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4DA4F-AAE2-413D-A5A3-6D93D50E6240}"/>
              </a:ext>
            </a:extLst>
          </p:cNvPr>
          <p:cNvSpPr>
            <a:spLocks noGrp="1"/>
          </p:cNvSpPr>
          <p:nvPr>
            <p:ph type="title"/>
          </p:nvPr>
        </p:nvSpPr>
        <p:spPr>
          <a:xfrm>
            <a:off x="2374235" y="2087210"/>
            <a:ext cx="5823284" cy="784333"/>
          </a:xfrm>
        </p:spPr>
        <p:txBody>
          <a:bodyPr anchor="t" anchorCtr="0"/>
          <a:lstStyle>
            <a:lvl1pPr>
              <a:defRPr>
                <a:solidFill>
                  <a:schemeClr val="bg1"/>
                </a:solidFill>
              </a:defRPr>
            </a:lvl1p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BA0E6E0F-2B00-4067-AFD6-7C394DD62993}"/>
              </a:ext>
            </a:extLst>
          </p:cNvPr>
          <p:cNvSpPr>
            <a:spLocks noGrp="1"/>
          </p:cNvSpPr>
          <p:nvPr>
            <p:ph type="sldNum" sz="quarter" idx="11"/>
          </p:nvPr>
        </p:nvSpPr>
        <p:spPr>
          <a:xfrm>
            <a:off x="11649341" y="6429272"/>
            <a:ext cx="221760" cy="135503"/>
          </a:xfrm>
          <a:prstGeom prst="rect">
            <a:avLst/>
          </a:prstGeom>
        </p:spPr>
        <p:txBody>
          <a:bodyPr/>
          <a:lstStyle>
            <a:lvl1pPr>
              <a:defRPr>
                <a:solidFill>
                  <a:schemeClr val="bg1"/>
                </a:solidFill>
              </a:defRPr>
            </a:lvl1pPr>
          </a:lstStyle>
          <a:p>
            <a:fld id="{01898949-DBEE-42AF-93B8-E24DF2BBF04D}" type="slidenum">
              <a:rPr lang="en-GB" smtClean="0"/>
              <a:pPr/>
              <a:t>‹#›</a:t>
            </a:fld>
            <a:endParaRPr lang="en-GB"/>
          </a:p>
        </p:txBody>
      </p:sp>
      <p:pic>
        <p:nvPicPr>
          <p:cNvPr id="5" name="Picture 4">
            <a:extLst>
              <a:ext uri="{FF2B5EF4-FFF2-40B4-BE49-F238E27FC236}">
                <a16:creationId xmlns:a16="http://schemas.microsoft.com/office/drawing/2014/main" id="{3DD36933-D6AB-4452-95E8-866E09412E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2093989" cy="6874669"/>
          </a:xfrm>
          <a:prstGeom prst="rect">
            <a:avLst/>
          </a:prstGeom>
        </p:spPr>
      </p:pic>
      <p:pic>
        <p:nvPicPr>
          <p:cNvPr id="6" name="Picture 5">
            <a:extLst>
              <a:ext uri="{FF2B5EF4-FFF2-40B4-BE49-F238E27FC236}">
                <a16:creationId xmlns:a16="http://schemas.microsoft.com/office/drawing/2014/main" id="{8900767F-DE7F-48A6-869C-2EC0A316B8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03191" y="332153"/>
            <a:ext cx="860688" cy="824783"/>
          </a:xfrm>
          <a:prstGeom prst="rect">
            <a:avLst/>
          </a:prstGeom>
        </p:spPr>
      </p:pic>
      <p:cxnSp>
        <p:nvCxnSpPr>
          <p:cNvPr id="7" name="Straight Connector 6">
            <a:extLst>
              <a:ext uri="{FF2B5EF4-FFF2-40B4-BE49-F238E27FC236}">
                <a16:creationId xmlns:a16="http://schemas.microsoft.com/office/drawing/2014/main" id="{7CEF393C-173E-4CC1-AAE1-B789F8D52858}"/>
              </a:ext>
            </a:extLst>
          </p:cNvPr>
          <p:cNvCxnSpPr>
            <a:cxnSpLocks/>
          </p:cNvCxnSpPr>
          <p:nvPr userDrawn="1"/>
        </p:nvCxnSpPr>
        <p:spPr>
          <a:xfrm>
            <a:off x="11559157" y="6429382"/>
            <a:ext cx="0" cy="120879"/>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432ECAEE-6F4C-4297-AB58-6DA8220E954B}"/>
              </a:ext>
            </a:extLst>
          </p:cNvPr>
          <p:cNvSpPr>
            <a:spLocks noGrp="1"/>
          </p:cNvSpPr>
          <p:nvPr>
            <p:ph type="body" sz="quarter" idx="12" hasCustomPrompt="1"/>
          </p:nvPr>
        </p:nvSpPr>
        <p:spPr>
          <a:xfrm>
            <a:off x="2374904" y="2996432"/>
            <a:ext cx="5822617" cy="657225"/>
          </a:xfrm>
          <a:prstGeom prst="rect">
            <a:avLst/>
          </a:prstGeom>
        </p:spPr>
        <p:txBody>
          <a:bodyPr/>
          <a:lstStyle>
            <a:lvl1pPr>
              <a:defRPr>
                <a:solidFill>
                  <a:schemeClr val="bg1"/>
                </a:solidFill>
              </a:defRPr>
            </a:lvl1pPr>
          </a:lstStyle>
          <a:p>
            <a:pPr lvl="0"/>
            <a:r>
              <a:rPr lang="en-US"/>
              <a:t>Click to add sub title</a:t>
            </a:r>
            <a:endParaRPr lang="en-GB"/>
          </a:p>
        </p:txBody>
      </p:sp>
      <p:grpSp>
        <p:nvGrpSpPr>
          <p:cNvPr id="161" name="Group 4">
            <a:extLst>
              <a:ext uri="{FF2B5EF4-FFF2-40B4-BE49-F238E27FC236}">
                <a16:creationId xmlns:a16="http://schemas.microsoft.com/office/drawing/2014/main" id="{DF10DEA1-37A4-4E9D-A751-305B9C865ADF}"/>
              </a:ext>
            </a:extLst>
          </p:cNvPr>
          <p:cNvGrpSpPr>
            <a:grpSpLocks noChangeAspect="1"/>
          </p:cNvGrpSpPr>
          <p:nvPr userDrawn="1"/>
        </p:nvGrpSpPr>
        <p:grpSpPr bwMode="auto">
          <a:xfrm>
            <a:off x="9133055" y="6188236"/>
            <a:ext cx="2296965" cy="453121"/>
            <a:chOff x="932" y="2529"/>
            <a:chExt cx="4248" cy="838"/>
          </a:xfrm>
        </p:grpSpPr>
        <p:sp>
          <p:nvSpPr>
            <p:cNvPr id="162" name="Freeform 5">
              <a:extLst>
                <a:ext uri="{FF2B5EF4-FFF2-40B4-BE49-F238E27FC236}">
                  <a16:creationId xmlns:a16="http://schemas.microsoft.com/office/drawing/2014/main" id="{05B57ED7-11C1-43E6-BF8A-88D195294984}"/>
                </a:ext>
              </a:extLst>
            </p:cNvPr>
            <p:cNvSpPr>
              <a:spLocks/>
            </p:cNvSpPr>
            <p:nvPr userDrawn="1"/>
          </p:nvSpPr>
          <p:spPr bwMode="auto">
            <a:xfrm>
              <a:off x="4329" y="2886"/>
              <a:ext cx="259" cy="462"/>
            </a:xfrm>
            <a:custGeom>
              <a:avLst/>
              <a:gdLst>
                <a:gd name="T0" fmla="*/ 98 w 259"/>
                <a:gd name="T1" fmla="*/ 0 h 462"/>
                <a:gd name="T2" fmla="*/ 98 w 259"/>
                <a:gd name="T3" fmla="*/ 0 h 462"/>
                <a:gd name="T4" fmla="*/ 105 w 259"/>
                <a:gd name="T5" fmla="*/ 14 h 462"/>
                <a:gd name="T6" fmla="*/ 112 w 259"/>
                <a:gd name="T7" fmla="*/ 28 h 462"/>
                <a:gd name="T8" fmla="*/ 120 w 259"/>
                <a:gd name="T9" fmla="*/ 47 h 462"/>
                <a:gd name="T10" fmla="*/ 129 w 259"/>
                <a:gd name="T11" fmla="*/ 71 h 462"/>
                <a:gd name="T12" fmla="*/ 137 w 259"/>
                <a:gd name="T13" fmla="*/ 99 h 462"/>
                <a:gd name="T14" fmla="*/ 144 w 259"/>
                <a:gd name="T15" fmla="*/ 130 h 462"/>
                <a:gd name="T16" fmla="*/ 149 w 259"/>
                <a:gd name="T17" fmla="*/ 163 h 462"/>
                <a:gd name="T18" fmla="*/ 149 w 259"/>
                <a:gd name="T19" fmla="*/ 181 h 462"/>
                <a:gd name="T20" fmla="*/ 151 w 259"/>
                <a:gd name="T21" fmla="*/ 200 h 462"/>
                <a:gd name="T22" fmla="*/ 149 w 259"/>
                <a:gd name="T23" fmla="*/ 218 h 462"/>
                <a:gd name="T24" fmla="*/ 148 w 259"/>
                <a:gd name="T25" fmla="*/ 237 h 462"/>
                <a:gd name="T26" fmla="*/ 145 w 259"/>
                <a:gd name="T27" fmla="*/ 256 h 462"/>
                <a:gd name="T28" fmla="*/ 140 w 259"/>
                <a:gd name="T29" fmla="*/ 274 h 462"/>
                <a:gd name="T30" fmla="*/ 134 w 259"/>
                <a:gd name="T31" fmla="*/ 295 h 462"/>
                <a:gd name="T32" fmla="*/ 128 w 259"/>
                <a:gd name="T33" fmla="*/ 313 h 462"/>
                <a:gd name="T34" fmla="*/ 118 w 259"/>
                <a:gd name="T35" fmla="*/ 333 h 462"/>
                <a:gd name="T36" fmla="*/ 108 w 259"/>
                <a:gd name="T37" fmla="*/ 352 h 462"/>
                <a:gd name="T38" fmla="*/ 95 w 259"/>
                <a:gd name="T39" fmla="*/ 372 h 462"/>
                <a:gd name="T40" fmla="*/ 81 w 259"/>
                <a:gd name="T41" fmla="*/ 391 h 462"/>
                <a:gd name="T42" fmla="*/ 63 w 259"/>
                <a:gd name="T43" fmla="*/ 410 h 462"/>
                <a:gd name="T44" fmla="*/ 45 w 259"/>
                <a:gd name="T45" fmla="*/ 427 h 462"/>
                <a:gd name="T46" fmla="*/ 23 w 259"/>
                <a:gd name="T47" fmla="*/ 446 h 462"/>
                <a:gd name="T48" fmla="*/ 0 w 259"/>
                <a:gd name="T49" fmla="*/ 462 h 462"/>
                <a:gd name="T50" fmla="*/ 0 w 259"/>
                <a:gd name="T51" fmla="*/ 462 h 462"/>
                <a:gd name="T52" fmla="*/ 16 w 259"/>
                <a:gd name="T53" fmla="*/ 462 h 462"/>
                <a:gd name="T54" fmla="*/ 40 w 259"/>
                <a:gd name="T55" fmla="*/ 458 h 462"/>
                <a:gd name="T56" fmla="*/ 69 w 259"/>
                <a:gd name="T57" fmla="*/ 452 h 462"/>
                <a:gd name="T58" fmla="*/ 100 w 259"/>
                <a:gd name="T59" fmla="*/ 444 h 462"/>
                <a:gd name="T60" fmla="*/ 132 w 259"/>
                <a:gd name="T61" fmla="*/ 432 h 462"/>
                <a:gd name="T62" fmla="*/ 148 w 259"/>
                <a:gd name="T63" fmla="*/ 426 h 462"/>
                <a:gd name="T64" fmla="*/ 163 w 259"/>
                <a:gd name="T65" fmla="*/ 418 h 462"/>
                <a:gd name="T66" fmla="*/ 179 w 259"/>
                <a:gd name="T67" fmla="*/ 410 h 462"/>
                <a:gd name="T68" fmla="*/ 192 w 259"/>
                <a:gd name="T69" fmla="*/ 399 h 462"/>
                <a:gd name="T70" fmla="*/ 207 w 259"/>
                <a:gd name="T71" fmla="*/ 388 h 462"/>
                <a:gd name="T72" fmla="*/ 219 w 259"/>
                <a:gd name="T73" fmla="*/ 376 h 462"/>
                <a:gd name="T74" fmla="*/ 230 w 259"/>
                <a:gd name="T75" fmla="*/ 363 h 462"/>
                <a:gd name="T76" fmla="*/ 240 w 259"/>
                <a:gd name="T77" fmla="*/ 349 h 462"/>
                <a:gd name="T78" fmla="*/ 247 w 259"/>
                <a:gd name="T79" fmla="*/ 333 h 462"/>
                <a:gd name="T80" fmla="*/ 254 w 259"/>
                <a:gd name="T81" fmla="*/ 317 h 462"/>
                <a:gd name="T82" fmla="*/ 258 w 259"/>
                <a:gd name="T83" fmla="*/ 299 h 462"/>
                <a:gd name="T84" fmla="*/ 259 w 259"/>
                <a:gd name="T85" fmla="*/ 280 h 462"/>
                <a:gd name="T86" fmla="*/ 258 w 259"/>
                <a:gd name="T87" fmla="*/ 258 h 462"/>
                <a:gd name="T88" fmla="*/ 254 w 259"/>
                <a:gd name="T89" fmla="*/ 236 h 462"/>
                <a:gd name="T90" fmla="*/ 247 w 259"/>
                <a:gd name="T91" fmla="*/ 213 h 462"/>
                <a:gd name="T92" fmla="*/ 236 w 259"/>
                <a:gd name="T93" fmla="*/ 188 h 462"/>
                <a:gd name="T94" fmla="*/ 223 w 259"/>
                <a:gd name="T95" fmla="*/ 161 h 462"/>
                <a:gd name="T96" fmla="*/ 207 w 259"/>
                <a:gd name="T97" fmla="*/ 131 h 462"/>
                <a:gd name="T98" fmla="*/ 185 w 259"/>
                <a:gd name="T99" fmla="*/ 102 h 462"/>
                <a:gd name="T100" fmla="*/ 161 w 259"/>
                <a:gd name="T101" fmla="*/ 70 h 462"/>
                <a:gd name="T102" fmla="*/ 132 w 259"/>
                <a:gd name="T103" fmla="*/ 36 h 462"/>
                <a:gd name="T104" fmla="*/ 98 w 259"/>
                <a:gd name="T105" fmla="*/ 0 h 462"/>
                <a:gd name="T106" fmla="*/ 98 w 259"/>
                <a:gd name="T107" fmla="*/ 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9" h="462">
                  <a:moveTo>
                    <a:pt x="98" y="0"/>
                  </a:moveTo>
                  <a:lnTo>
                    <a:pt x="98" y="0"/>
                  </a:lnTo>
                  <a:lnTo>
                    <a:pt x="105" y="14"/>
                  </a:lnTo>
                  <a:lnTo>
                    <a:pt x="112" y="28"/>
                  </a:lnTo>
                  <a:lnTo>
                    <a:pt x="120" y="47"/>
                  </a:lnTo>
                  <a:lnTo>
                    <a:pt x="129" y="71"/>
                  </a:lnTo>
                  <a:lnTo>
                    <a:pt x="137" y="99"/>
                  </a:lnTo>
                  <a:lnTo>
                    <a:pt x="144" y="130"/>
                  </a:lnTo>
                  <a:lnTo>
                    <a:pt x="149" y="163"/>
                  </a:lnTo>
                  <a:lnTo>
                    <a:pt x="149" y="181"/>
                  </a:lnTo>
                  <a:lnTo>
                    <a:pt x="151" y="200"/>
                  </a:lnTo>
                  <a:lnTo>
                    <a:pt x="149" y="218"/>
                  </a:lnTo>
                  <a:lnTo>
                    <a:pt x="148" y="237"/>
                  </a:lnTo>
                  <a:lnTo>
                    <a:pt x="145" y="256"/>
                  </a:lnTo>
                  <a:lnTo>
                    <a:pt x="140" y="274"/>
                  </a:lnTo>
                  <a:lnTo>
                    <a:pt x="134" y="295"/>
                  </a:lnTo>
                  <a:lnTo>
                    <a:pt x="128" y="313"/>
                  </a:lnTo>
                  <a:lnTo>
                    <a:pt x="118" y="333"/>
                  </a:lnTo>
                  <a:lnTo>
                    <a:pt x="108" y="352"/>
                  </a:lnTo>
                  <a:lnTo>
                    <a:pt x="95" y="372"/>
                  </a:lnTo>
                  <a:lnTo>
                    <a:pt x="81" y="391"/>
                  </a:lnTo>
                  <a:lnTo>
                    <a:pt x="63" y="410"/>
                  </a:lnTo>
                  <a:lnTo>
                    <a:pt x="45" y="427"/>
                  </a:lnTo>
                  <a:lnTo>
                    <a:pt x="23" y="446"/>
                  </a:lnTo>
                  <a:lnTo>
                    <a:pt x="0" y="462"/>
                  </a:lnTo>
                  <a:lnTo>
                    <a:pt x="0" y="462"/>
                  </a:lnTo>
                  <a:lnTo>
                    <a:pt x="16" y="462"/>
                  </a:lnTo>
                  <a:lnTo>
                    <a:pt x="40" y="458"/>
                  </a:lnTo>
                  <a:lnTo>
                    <a:pt x="69" y="452"/>
                  </a:lnTo>
                  <a:lnTo>
                    <a:pt x="100" y="444"/>
                  </a:lnTo>
                  <a:lnTo>
                    <a:pt x="132" y="432"/>
                  </a:lnTo>
                  <a:lnTo>
                    <a:pt x="148" y="426"/>
                  </a:lnTo>
                  <a:lnTo>
                    <a:pt x="163" y="418"/>
                  </a:lnTo>
                  <a:lnTo>
                    <a:pt x="179" y="410"/>
                  </a:lnTo>
                  <a:lnTo>
                    <a:pt x="192" y="399"/>
                  </a:lnTo>
                  <a:lnTo>
                    <a:pt x="207" y="388"/>
                  </a:lnTo>
                  <a:lnTo>
                    <a:pt x="219" y="376"/>
                  </a:lnTo>
                  <a:lnTo>
                    <a:pt x="230" y="363"/>
                  </a:lnTo>
                  <a:lnTo>
                    <a:pt x="240" y="349"/>
                  </a:lnTo>
                  <a:lnTo>
                    <a:pt x="247" y="333"/>
                  </a:lnTo>
                  <a:lnTo>
                    <a:pt x="254" y="317"/>
                  </a:lnTo>
                  <a:lnTo>
                    <a:pt x="258" y="299"/>
                  </a:lnTo>
                  <a:lnTo>
                    <a:pt x="259" y="280"/>
                  </a:lnTo>
                  <a:lnTo>
                    <a:pt x="258" y="258"/>
                  </a:lnTo>
                  <a:lnTo>
                    <a:pt x="254" y="236"/>
                  </a:lnTo>
                  <a:lnTo>
                    <a:pt x="247" y="213"/>
                  </a:lnTo>
                  <a:lnTo>
                    <a:pt x="236" y="188"/>
                  </a:lnTo>
                  <a:lnTo>
                    <a:pt x="223" y="161"/>
                  </a:lnTo>
                  <a:lnTo>
                    <a:pt x="207" y="131"/>
                  </a:lnTo>
                  <a:lnTo>
                    <a:pt x="185" y="102"/>
                  </a:lnTo>
                  <a:lnTo>
                    <a:pt x="161" y="70"/>
                  </a:lnTo>
                  <a:lnTo>
                    <a:pt x="132" y="36"/>
                  </a:lnTo>
                  <a:lnTo>
                    <a:pt x="98" y="0"/>
                  </a:lnTo>
                  <a:lnTo>
                    <a:pt x="9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3" name="Freeform 6">
              <a:extLst>
                <a:ext uri="{FF2B5EF4-FFF2-40B4-BE49-F238E27FC236}">
                  <a16:creationId xmlns:a16="http://schemas.microsoft.com/office/drawing/2014/main" id="{94D64E42-37A2-4DE3-8B55-513EE828CA8A}"/>
                </a:ext>
              </a:extLst>
            </p:cNvPr>
            <p:cNvSpPr>
              <a:spLocks/>
            </p:cNvSpPr>
            <p:nvPr userDrawn="1"/>
          </p:nvSpPr>
          <p:spPr bwMode="auto">
            <a:xfrm>
              <a:off x="4572" y="2714"/>
              <a:ext cx="297" cy="582"/>
            </a:xfrm>
            <a:custGeom>
              <a:avLst/>
              <a:gdLst>
                <a:gd name="T0" fmla="*/ 54 w 297"/>
                <a:gd name="T1" fmla="*/ 0 h 582"/>
                <a:gd name="T2" fmla="*/ 54 w 297"/>
                <a:gd name="T3" fmla="*/ 0 h 582"/>
                <a:gd name="T4" fmla="*/ 63 w 297"/>
                <a:gd name="T5" fmla="*/ 14 h 582"/>
                <a:gd name="T6" fmla="*/ 74 w 297"/>
                <a:gd name="T7" fmla="*/ 32 h 582"/>
                <a:gd name="T8" fmla="*/ 87 w 297"/>
                <a:gd name="T9" fmla="*/ 54 h 582"/>
                <a:gd name="T10" fmla="*/ 102 w 297"/>
                <a:gd name="T11" fmla="*/ 83 h 582"/>
                <a:gd name="T12" fmla="*/ 117 w 297"/>
                <a:gd name="T13" fmla="*/ 115 h 582"/>
                <a:gd name="T14" fmla="*/ 130 w 297"/>
                <a:gd name="T15" fmla="*/ 152 h 582"/>
                <a:gd name="T16" fmla="*/ 136 w 297"/>
                <a:gd name="T17" fmla="*/ 171 h 582"/>
                <a:gd name="T18" fmla="*/ 141 w 297"/>
                <a:gd name="T19" fmla="*/ 192 h 582"/>
                <a:gd name="T20" fmla="*/ 145 w 297"/>
                <a:gd name="T21" fmla="*/ 214 h 582"/>
                <a:gd name="T22" fmla="*/ 148 w 297"/>
                <a:gd name="T23" fmla="*/ 236 h 582"/>
                <a:gd name="T24" fmla="*/ 149 w 297"/>
                <a:gd name="T25" fmla="*/ 259 h 582"/>
                <a:gd name="T26" fmla="*/ 150 w 297"/>
                <a:gd name="T27" fmla="*/ 282 h 582"/>
                <a:gd name="T28" fmla="*/ 149 w 297"/>
                <a:gd name="T29" fmla="*/ 306 h 582"/>
                <a:gd name="T30" fmla="*/ 146 w 297"/>
                <a:gd name="T31" fmla="*/ 330 h 582"/>
                <a:gd name="T32" fmla="*/ 142 w 297"/>
                <a:gd name="T33" fmla="*/ 356 h 582"/>
                <a:gd name="T34" fmla="*/ 137 w 297"/>
                <a:gd name="T35" fmla="*/ 380 h 582"/>
                <a:gd name="T36" fmla="*/ 129 w 297"/>
                <a:gd name="T37" fmla="*/ 405 h 582"/>
                <a:gd name="T38" fmla="*/ 118 w 297"/>
                <a:gd name="T39" fmla="*/ 430 h 582"/>
                <a:gd name="T40" fmla="*/ 105 w 297"/>
                <a:gd name="T41" fmla="*/ 456 h 582"/>
                <a:gd name="T42" fmla="*/ 90 w 297"/>
                <a:gd name="T43" fmla="*/ 481 h 582"/>
                <a:gd name="T44" fmla="*/ 71 w 297"/>
                <a:gd name="T45" fmla="*/ 507 h 582"/>
                <a:gd name="T46" fmla="*/ 51 w 297"/>
                <a:gd name="T47" fmla="*/ 532 h 582"/>
                <a:gd name="T48" fmla="*/ 27 w 297"/>
                <a:gd name="T49" fmla="*/ 558 h 582"/>
                <a:gd name="T50" fmla="*/ 0 w 297"/>
                <a:gd name="T51" fmla="*/ 582 h 582"/>
                <a:gd name="T52" fmla="*/ 0 w 297"/>
                <a:gd name="T53" fmla="*/ 582 h 582"/>
                <a:gd name="T54" fmla="*/ 22 w 297"/>
                <a:gd name="T55" fmla="*/ 578 h 582"/>
                <a:gd name="T56" fmla="*/ 50 w 297"/>
                <a:gd name="T57" fmla="*/ 571 h 582"/>
                <a:gd name="T58" fmla="*/ 83 w 297"/>
                <a:gd name="T59" fmla="*/ 560 h 582"/>
                <a:gd name="T60" fmla="*/ 121 w 297"/>
                <a:gd name="T61" fmla="*/ 544 h 582"/>
                <a:gd name="T62" fmla="*/ 140 w 297"/>
                <a:gd name="T63" fmla="*/ 536 h 582"/>
                <a:gd name="T64" fmla="*/ 160 w 297"/>
                <a:gd name="T65" fmla="*/ 525 h 582"/>
                <a:gd name="T66" fmla="*/ 179 w 297"/>
                <a:gd name="T67" fmla="*/ 515 h 582"/>
                <a:gd name="T68" fmla="*/ 196 w 297"/>
                <a:gd name="T69" fmla="*/ 503 h 582"/>
                <a:gd name="T70" fmla="*/ 215 w 297"/>
                <a:gd name="T71" fmla="*/ 489 h 582"/>
                <a:gd name="T72" fmla="*/ 231 w 297"/>
                <a:gd name="T73" fmla="*/ 475 h 582"/>
                <a:gd name="T74" fmla="*/ 246 w 297"/>
                <a:gd name="T75" fmla="*/ 460 h 582"/>
                <a:gd name="T76" fmla="*/ 260 w 297"/>
                <a:gd name="T77" fmla="*/ 444 h 582"/>
                <a:gd name="T78" fmla="*/ 271 w 297"/>
                <a:gd name="T79" fmla="*/ 425 h 582"/>
                <a:gd name="T80" fmla="*/ 282 w 297"/>
                <a:gd name="T81" fmla="*/ 406 h 582"/>
                <a:gd name="T82" fmla="*/ 289 w 297"/>
                <a:gd name="T83" fmla="*/ 386 h 582"/>
                <a:gd name="T84" fmla="*/ 294 w 297"/>
                <a:gd name="T85" fmla="*/ 365 h 582"/>
                <a:gd name="T86" fmla="*/ 297 w 297"/>
                <a:gd name="T87" fmla="*/ 342 h 582"/>
                <a:gd name="T88" fmla="*/ 295 w 297"/>
                <a:gd name="T89" fmla="*/ 330 h 582"/>
                <a:gd name="T90" fmla="*/ 295 w 297"/>
                <a:gd name="T91" fmla="*/ 318 h 582"/>
                <a:gd name="T92" fmla="*/ 293 w 297"/>
                <a:gd name="T93" fmla="*/ 305 h 582"/>
                <a:gd name="T94" fmla="*/ 290 w 297"/>
                <a:gd name="T95" fmla="*/ 293 h 582"/>
                <a:gd name="T96" fmla="*/ 287 w 297"/>
                <a:gd name="T97" fmla="*/ 279 h 582"/>
                <a:gd name="T98" fmla="*/ 282 w 297"/>
                <a:gd name="T99" fmla="*/ 266 h 582"/>
                <a:gd name="T100" fmla="*/ 276 w 297"/>
                <a:gd name="T101" fmla="*/ 251 h 582"/>
                <a:gd name="T102" fmla="*/ 270 w 297"/>
                <a:gd name="T103" fmla="*/ 238 h 582"/>
                <a:gd name="T104" fmla="*/ 254 w 297"/>
                <a:gd name="T105" fmla="*/ 208 h 582"/>
                <a:gd name="T106" fmla="*/ 234 w 297"/>
                <a:gd name="T107" fmla="*/ 178 h 582"/>
                <a:gd name="T108" fmla="*/ 208 w 297"/>
                <a:gd name="T109" fmla="*/ 144 h 582"/>
                <a:gd name="T110" fmla="*/ 177 w 297"/>
                <a:gd name="T111" fmla="*/ 111 h 582"/>
                <a:gd name="T112" fmla="*/ 141 w 297"/>
                <a:gd name="T113" fmla="*/ 76 h 582"/>
                <a:gd name="T114" fmla="*/ 101 w 297"/>
                <a:gd name="T115" fmla="*/ 38 h 582"/>
                <a:gd name="T116" fmla="*/ 54 w 297"/>
                <a:gd name="T117" fmla="*/ 0 h 582"/>
                <a:gd name="T118" fmla="*/ 54 w 297"/>
                <a:gd name="T119"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7" h="582">
                  <a:moveTo>
                    <a:pt x="54" y="0"/>
                  </a:moveTo>
                  <a:lnTo>
                    <a:pt x="54" y="0"/>
                  </a:lnTo>
                  <a:lnTo>
                    <a:pt x="63" y="14"/>
                  </a:lnTo>
                  <a:lnTo>
                    <a:pt x="74" y="32"/>
                  </a:lnTo>
                  <a:lnTo>
                    <a:pt x="87" y="54"/>
                  </a:lnTo>
                  <a:lnTo>
                    <a:pt x="102" y="83"/>
                  </a:lnTo>
                  <a:lnTo>
                    <a:pt x="117" y="115"/>
                  </a:lnTo>
                  <a:lnTo>
                    <a:pt x="130" y="152"/>
                  </a:lnTo>
                  <a:lnTo>
                    <a:pt x="136" y="171"/>
                  </a:lnTo>
                  <a:lnTo>
                    <a:pt x="141" y="192"/>
                  </a:lnTo>
                  <a:lnTo>
                    <a:pt x="145" y="214"/>
                  </a:lnTo>
                  <a:lnTo>
                    <a:pt x="148" y="236"/>
                  </a:lnTo>
                  <a:lnTo>
                    <a:pt x="149" y="259"/>
                  </a:lnTo>
                  <a:lnTo>
                    <a:pt x="150" y="282"/>
                  </a:lnTo>
                  <a:lnTo>
                    <a:pt x="149" y="306"/>
                  </a:lnTo>
                  <a:lnTo>
                    <a:pt x="146" y="330"/>
                  </a:lnTo>
                  <a:lnTo>
                    <a:pt x="142" y="356"/>
                  </a:lnTo>
                  <a:lnTo>
                    <a:pt x="137" y="380"/>
                  </a:lnTo>
                  <a:lnTo>
                    <a:pt x="129" y="405"/>
                  </a:lnTo>
                  <a:lnTo>
                    <a:pt x="118" y="430"/>
                  </a:lnTo>
                  <a:lnTo>
                    <a:pt x="105" y="456"/>
                  </a:lnTo>
                  <a:lnTo>
                    <a:pt x="90" y="481"/>
                  </a:lnTo>
                  <a:lnTo>
                    <a:pt x="71" y="507"/>
                  </a:lnTo>
                  <a:lnTo>
                    <a:pt x="51" y="532"/>
                  </a:lnTo>
                  <a:lnTo>
                    <a:pt x="27" y="558"/>
                  </a:lnTo>
                  <a:lnTo>
                    <a:pt x="0" y="582"/>
                  </a:lnTo>
                  <a:lnTo>
                    <a:pt x="0" y="582"/>
                  </a:lnTo>
                  <a:lnTo>
                    <a:pt x="22" y="578"/>
                  </a:lnTo>
                  <a:lnTo>
                    <a:pt x="50" y="571"/>
                  </a:lnTo>
                  <a:lnTo>
                    <a:pt x="83" y="560"/>
                  </a:lnTo>
                  <a:lnTo>
                    <a:pt x="121" y="544"/>
                  </a:lnTo>
                  <a:lnTo>
                    <a:pt x="140" y="536"/>
                  </a:lnTo>
                  <a:lnTo>
                    <a:pt x="160" y="525"/>
                  </a:lnTo>
                  <a:lnTo>
                    <a:pt x="179" y="515"/>
                  </a:lnTo>
                  <a:lnTo>
                    <a:pt x="196" y="503"/>
                  </a:lnTo>
                  <a:lnTo>
                    <a:pt x="215" y="489"/>
                  </a:lnTo>
                  <a:lnTo>
                    <a:pt x="231" y="475"/>
                  </a:lnTo>
                  <a:lnTo>
                    <a:pt x="246" y="460"/>
                  </a:lnTo>
                  <a:lnTo>
                    <a:pt x="260" y="444"/>
                  </a:lnTo>
                  <a:lnTo>
                    <a:pt x="271" y="425"/>
                  </a:lnTo>
                  <a:lnTo>
                    <a:pt x="282" y="406"/>
                  </a:lnTo>
                  <a:lnTo>
                    <a:pt x="289" y="386"/>
                  </a:lnTo>
                  <a:lnTo>
                    <a:pt x="294" y="365"/>
                  </a:lnTo>
                  <a:lnTo>
                    <a:pt x="297" y="342"/>
                  </a:lnTo>
                  <a:lnTo>
                    <a:pt x="295" y="330"/>
                  </a:lnTo>
                  <a:lnTo>
                    <a:pt x="295" y="318"/>
                  </a:lnTo>
                  <a:lnTo>
                    <a:pt x="293" y="305"/>
                  </a:lnTo>
                  <a:lnTo>
                    <a:pt x="290" y="293"/>
                  </a:lnTo>
                  <a:lnTo>
                    <a:pt x="287" y="279"/>
                  </a:lnTo>
                  <a:lnTo>
                    <a:pt x="282" y="266"/>
                  </a:lnTo>
                  <a:lnTo>
                    <a:pt x="276" y="251"/>
                  </a:lnTo>
                  <a:lnTo>
                    <a:pt x="270" y="238"/>
                  </a:lnTo>
                  <a:lnTo>
                    <a:pt x="254" y="208"/>
                  </a:lnTo>
                  <a:lnTo>
                    <a:pt x="234" y="178"/>
                  </a:lnTo>
                  <a:lnTo>
                    <a:pt x="208" y="144"/>
                  </a:lnTo>
                  <a:lnTo>
                    <a:pt x="177" y="111"/>
                  </a:lnTo>
                  <a:lnTo>
                    <a:pt x="141" y="76"/>
                  </a:lnTo>
                  <a:lnTo>
                    <a:pt x="101" y="38"/>
                  </a:lnTo>
                  <a:lnTo>
                    <a:pt x="54" y="0"/>
                  </a:lnTo>
                  <a:lnTo>
                    <a:pt x="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7">
              <a:extLst>
                <a:ext uri="{FF2B5EF4-FFF2-40B4-BE49-F238E27FC236}">
                  <a16:creationId xmlns:a16="http://schemas.microsoft.com/office/drawing/2014/main" id="{D4C427E9-DA47-422A-A5D5-2D5B2AFA99F6}"/>
                </a:ext>
              </a:extLst>
            </p:cNvPr>
            <p:cNvSpPr>
              <a:spLocks/>
            </p:cNvSpPr>
            <p:nvPr userDrawn="1"/>
          </p:nvSpPr>
          <p:spPr bwMode="auto">
            <a:xfrm>
              <a:off x="4791" y="2529"/>
              <a:ext cx="389" cy="768"/>
            </a:xfrm>
            <a:custGeom>
              <a:avLst/>
              <a:gdLst>
                <a:gd name="T0" fmla="*/ 70 w 389"/>
                <a:gd name="T1" fmla="*/ 0 h 768"/>
                <a:gd name="T2" fmla="*/ 96 w 389"/>
                <a:gd name="T3" fmla="*/ 40 h 768"/>
                <a:gd name="T4" fmla="*/ 134 w 389"/>
                <a:gd name="T5" fmla="*/ 108 h 768"/>
                <a:gd name="T6" fmla="*/ 153 w 389"/>
                <a:gd name="T7" fmla="*/ 151 h 768"/>
                <a:gd name="T8" fmla="*/ 170 w 389"/>
                <a:gd name="T9" fmla="*/ 199 h 768"/>
                <a:gd name="T10" fmla="*/ 184 w 389"/>
                <a:gd name="T11" fmla="*/ 253 h 768"/>
                <a:gd name="T12" fmla="*/ 194 w 389"/>
                <a:gd name="T13" fmla="*/ 312 h 768"/>
                <a:gd name="T14" fmla="*/ 197 w 389"/>
                <a:gd name="T15" fmla="*/ 372 h 768"/>
                <a:gd name="T16" fmla="*/ 193 w 389"/>
                <a:gd name="T17" fmla="*/ 436 h 768"/>
                <a:gd name="T18" fmla="*/ 180 w 389"/>
                <a:gd name="T19" fmla="*/ 502 h 768"/>
                <a:gd name="T20" fmla="*/ 154 w 389"/>
                <a:gd name="T21" fmla="*/ 569 h 768"/>
                <a:gd name="T22" fmla="*/ 118 w 389"/>
                <a:gd name="T23" fmla="*/ 635 h 768"/>
                <a:gd name="T24" fmla="*/ 67 w 389"/>
                <a:gd name="T25" fmla="*/ 702 h 768"/>
                <a:gd name="T26" fmla="*/ 0 w 389"/>
                <a:gd name="T27" fmla="*/ 768 h 768"/>
                <a:gd name="T28" fmla="*/ 28 w 389"/>
                <a:gd name="T29" fmla="*/ 763 h 768"/>
                <a:gd name="T30" fmla="*/ 110 w 389"/>
                <a:gd name="T31" fmla="*/ 739 h 768"/>
                <a:gd name="T32" fmla="*/ 158 w 389"/>
                <a:gd name="T33" fmla="*/ 718 h 768"/>
                <a:gd name="T34" fmla="*/ 209 w 389"/>
                <a:gd name="T35" fmla="*/ 694 h 768"/>
                <a:gd name="T36" fmla="*/ 259 w 389"/>
                <a:gd name="T37" fmla="*/ 664 h 768"/>
                <a:gd name="T38" fmla="*/ 303 w 389"/>
                <a:gd name="T39" fmla="*/ 627 h 768"/>
                <a:gd name="T40" fmla="*/ 342 w 389"/>
                <a:gd name="T41" fmla="*/ 585 h 768"/>
                <a:gd name="T42" fmla="*/ 365 w 389"/>
                <a:gd name="T43" fmla="*/ 549 h 768"/>
                <a:gd name="T44" fmla="*/ 375 w 389"/>
                <a:gd name="T45" fmla="*/ 523 h 768"/>
                <a:gd name="T46" fmla="*/ 384 w 389"/>
                <a:gd name="T47" fmla="*/ 495 h 768"/>
                <a:gd name="T48" fmla="*/ 389 w 389"/>
                <a:gd name="T49" fmla="*/ 466 h 768"/>
                <a:gd name="T50" fmla="*/ 389 w 389"/>
                <a:gd name="T51" fmla="*/ 435 h 768"/>
                <a:gd name="T52" fmla="*/ 386 w 389"/>
                <a:gd name="T53" fmla="*/ 403 h 768"/>
                <a:gd name="T54" fmla="*/ 377 w 389"/>
                <a:gd name="T55" fmla="*/ 368 h 768"/>
                <a:gd name="T56" fmla="*/ 363 w 389"/>
                <a:gd name="T57" fmla="*/ 332 h 768"/>
                <a:gd name="T58" fmla="*/ 346 w 389"/>
                <a:gd name="T59" fmla="*/ 294 h 768"/>
                <a:gd name="T60" fmla="*/ 320 w 389"/>
                <a:gd name="T61" fmla="*/ 254 h 768"/>
                <a:gd name="T62" fmla="*/ 291 w 389"/>
                <a:gd name="T63" fmla="*/ 213 h 768"/>
                <a:gd name="T64" fmla="*/ 253 w 389"/>
                <a:gd name="T65" fmla="*/ 169 h 768"/>
                <a:gd name="T66" fmla="*/ 210 w 389"/>
                <a:gd name="T67" fmla="*/ 123 h 768"/>
                <a:gd name="T68" fmla="*/ 159 w 389"/>
                <a:gd name="T69" fmla="*/ 75 h 768"/>
                <a:gd name="T70" fmla="*/ 102 w 389"/>
                <a:gd name="T71" fmla="*/ 25 h 768"/>
                <a:gd name="T72" fmla="*/ 70 w 389"/>
                <a:gd name="T73" fmla="*/ 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9" h="768">
                  <a:moveTo>
                    <a:pt x="70" y="0"/>
                  </a:moveTo>
                  <a:lnTo>
                    <a:pt x="70" y="0"/>
                  </a:lnTo>
                  <a:lnTo>
                    <a:pt x="83" y="19"/>
                  </a:lnTo>
                  <a:lnTo>
                    <a:pt x="96" y="40"/>
                  </a:lnTo>
                  <a:lnTo>
                    <a:pt x="114" y="71"/>
                  </a:lnTo>
                  <a:lnTo>
                    <a:pt x="134" y="108"/>
                  </a:lnTo>
                  <a:lnTo>
                    <a:pt x="143" y="128"/>
                  </a:lnTo>
                  <a:lnTo>
                    <a:pt x="153" y="151"/>
                  </a:lnTo>
                  <a:lnTo>
                    <a:pt x="161" y="175"/>
                  </a:lnTo>
                  <a:lnTo>
                    <a:pt x="170" y="199"/>
                  </a:lnTo>
                  <a:lnTo>
                    <a:pt x="177" y="226"/>
                  </a:lnTo>
                  <a:lnTo>
                    <a:pt x="184" y="253"/>
                  </a:lnTo>
                  <a:lnTo>
                    <a:pt x="189" y="282"/>
                  </a:lnTo>
                  <a:lnTo>
                    <a:pt x="194" y="312"/>
                  </a:lnTo>
                  <a:lnTo>
                    <a:pt x="196" y="341"/>
                  </a:lnTo>
                  <a:lnTo>
                    <a:pt x="197" y="372"/>
                  </a:lnTo>
                  <a:lnTo>
                    <a:pt x="196" y="404"/>
                  </a:lnTo>
                  <a:lnTo>
                    <a:pt x="193" y="436"/>
                  </a:lnTo>
                  <a:lnTo>
                    <a:pt x="188" y="468"/>
                  </a:lnTo>
                  <a:lnTo>
                    <a:pt x="180" y="502"/>
                  </a:lnTo>
                  <a:lnTo>
                    <a:pt x="167" y="535"/>
                  </a:lnTo>
                  <a:lnTo>
                    <a:pt x="154" y="569"/>
                  </a:lnTo>
                  <a:lnTo>
                    <a:pt x="138" y="602"/>
                  </a:lnTo>
                  <a:lnTo>
                    <a:pt x="118" y="635"/>
                  </a:lnTo>
                  <a:lnTo>
                    <a:pt x="94" y="669"/>
                  </a:lnTo>
                  <a:lnTo>
                    <a:pt x="67" y="702"/>
                  </a:lnTo>
                  <a:lnTo>
                    <a:pt x="35" y="736"/>
                  </a:lnTo>
                  <a:lnTo>
                    <a:pt x="0" y="768"/>
                  </a:lnTo>
                  <a:lnTo>
                    <a:pt x="0" y="768"/>
                  </a:lnTo>
                  <a:lnTo>
                    <a:pt x="28" y="763"/>
                  </a:lnTo>
                  <a:lnTo>
                    <a:pt x="64" y="753"/>
                  </a:lnTo>
                  <a:lnTo>
                    <a:pt x="110" y="739"/>
                  </a:lnTo>
                  <a:lnTo>
                    <a:pt x="134" y="729"/>
                  </a:lnTo>
                  <a:lnTo>
                    <a:pt x="158" y="718"/>
                  </a:lnTo>
                  <a:lnTo>
                    <a:pt x="184" y="706"/>
                  </a:lnTo>
                  <a:lnTo>
                    <a:pt x="209" y="694"/>
                  </a:lnTo>
                  <a:lnTo>
                    <a:pt x="233" y="680"/>
                  </a:lnTo>
                  <a:lnTo>
                    <a:pt x="259" y="664"/>
                  </a:lnTo>
                  <a:lnTo>
                    <a:pt x="282" y="646"/>
                  </a:lnTo>
                  <a:lnTo>
                    <a:pt x="303" y="627"/>
                  </a:lnTo>
                  <a:lnTo>
                    <a:pt x="323" y="606"/>
                  </a:lnTo>
                  <a:lnTo>
                    <a:pt x="342" y="585"/>
                  </a:lnTo>
                  <a:lnTo>
                    <a:pt x="358" y="562"/>
                  </a:lnTo>
                  <a:lnTo>
                    <a:pt x="365" y="549"/>
                  </a:lnTo>
                  <a:lnTo>
                    <a:pt x="370" y="536"/>
                  </a:lnTo>
                  <a:lnTo>
                    <a:pt x="375" y="523"/>
                  </a:lnTo>
                  <a:lnTo>
                    <a:pt x="381" y="510"/>
                  </a:lnTo>
                  <a:lnTo>
                    <a:pt x="384" y="495"/>
                  </a:lnTo>
                  <a:lnTo>
                    <a:pt x="386" y="482"/>
                  </a:lnTo>
                  <a:lnTo>
                    <a:pt x="389" y="466"/>
                  </a:lnTo>
                  <a:lnTo>
                    <a:pt x="389" y="451"/>
                  </a:lnTo>
                  <a:lnTo>
                    <a:pt x="389" y="435"/>
                  </a:lnTo>
                  <a:lnTo>
                    <a:pt x="388" y="419"/>
                  </a:lnTo>
                  <a:lnTo>
                    <a:pt x="386" y="403"/>
                  </a:lnTo>
                  <a:lnTo>
                    <a:pt x="382" y="385"/>
                  </a:lnTo>
                  <a:lnTo>
                    <a:pt x="377" y="368"/>
                  </a:lnTo>
                  <a:lnTo>
                    <a:pt x="371" y="351"/>
                  </a:lnTo>
                  <a:lnTo>
                    <a:pt x="363" y="332"/>
                  </a:lnTo>
                  <a:lnTo>
                    <a:pt x="355" y="313"/>
                  </a:lnTo>
                  <a:lnTo>
                    <a:pt x="346" y="294"/>
                  </a:lnTo>
                  <a:lnTo>
                    <a:pt x="334" y="274"/>
                  </a:lnTo>
                  <a:lnTo>
                    <a:pt x="320" y="254"/>
                  </a:lnTo>
                  <a:lnTo>
                    <a:pt x="307" y="233"/>
                  </a:lnTo>
                  <a:lnTo>
                    <a:pt x="291" y="213"/>
                  </a:lnTo>
                  <a:lnTo>
                    <a:pt x="273" y="190"/>
                  </a:lnTo>
                  <a:lnTo>
                    <a:pt x="253" y="169"/>
                  </a:lnTo>
                  <a:lnTo>
                    <a:pt x="233" y="146"/>
                  </a:lnTo>
                  <a:lnTo>
                    <a:pt x="210" y="123"/>
                  </a:lnTo>
                  <a:lnTo>
                    <a:pt x="185" y="99"/>
                  </a:lnTo>
                  <a:lnTo>
                    <a:pt x="159" y="75"/>
                  </a:lnTo>
                  <a:lnTo>
                    <a:pt x="131" y="51"/>
                  </a:lnTo>
                  <a:lnTo>
                    <a:pt x="102" y="25"/>
                  </a:lnTo>
                  <a:lnTo>
                    <a:pt x="70" y="0"/>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8">
              <a:extLst>
                <a:ext uri="{FF2B5EF4-FFF2-40B4-BE49-F238E27FC236}">
                  <a16:creationId xmlns:a16="http://schemas.microsoft.com/office/drawing/2014/main" id="{E15D1ED0-68E1-4E8F-A5CB-FFE4315F4584}"/>
                </a:ext>
              </a:extLst>
            </p:cNvPr>
            <p:cNvSpPr>
              <a:spLocks/>
            </p:cNvSpPr>
            <p:nvPr userDrawn="1"/>
          </p:nvSpPr>
          <p:spPr bwMode="auto">
            <a:xfrm>
              <a:off x="932" y="3207"/>
              <a:ext cx="109" cy="123"/>
            </a:xfrm>
            <a:custGeom>
              <a:avLst/>
              <a:gdLst>
                <a:gd name="T0" fmla="*/ 103 w 109"/>
                <a:gd name="T1" fmla="*/ 22 h 123"/>
                <a:gd name="T2" fmla="*/ 103 w 109"/>
                <a:gd name="T3" fmla="*/ 22 h 123"/>
                <a:gd name="T4" fmla="*/ 98 w 109"/>
                <a:gd name="T5" fmla="*/ 19 h 123"/>
                <a:gd name="T6" fmla="*/ 90 w 109"/>
                <a:gd name="T7" fmla="*/ 16 h 123"/>
                <a:gd name="T8" fmla="*/ 82 w 109"/>
                <a:gd name="T9" fmla="*/ 15 h 123"/>
                <a:gd name="T10" fmla="*/ 72 w 109"/>
                <a:gd name="T11" fmla="*/ 15 h 123"/>
                <a:gd name="T12" fmla="*/ 72 w 109"/>
                <a:gd name="T13" fmla="*/ 15 h 123"/>
                <a:gd name="T14" fmla="*/ 59 w 109"/>
                <a:gd name="T15" fmla="*/ 16 h 123"/>
                <a:gd name="T16" fmla="*/ 48 w 109"/>
                <a:gd name="T17" fmla="*/ 19 h 123"/>
                <a:gd name="T18" fmla="*/ 39 w 109"/>
                <a:gd name="T19" fmla="*/ 24 h 123"/>
                <a:gd name="T20" fmla="*/ 32 w 109"/>
                <a:gd name="T21" fmla="*/ 32 h 123"/>
                <a:gd name="T22" fmla="*/ 25 w 109"/>
                <a:gd name="T23" fmla="*/ 40 h 123"/>
                <a:gd name="T24" fmla="*/ 21 w 109"/>
                <a:gd name="T25" fmla="*/ 50 h 123"/>
                <a:gd name="T26" fmla="*/ 19 w 109"/>
                <a:gd name="T27" fmla="*/ 59 h 123"/>
                <a:gd name="T28" fmla="*/ 19 w 109"/>
                <a:gd name="T29" fmla="*/ 70 h 123"/>
                <a:gd name="T30" fmla="*/ 19 w 109"/>
                <a:gd name="T31" fmla="*/ 70 h 123"/>
                <a:gd name="T32" fmla="*/ 19 w 109"/>
                <a:gd name="T33" fmla="*/ 79 h 123"/>
                <a:gd name="T34" fmla="*/ 21 w 109"/>
                <a:gd name="T35" fmla="*/ 87 h 123"/>
                <a:gd name="T36" fmla="*/ 25 w 109"/>
                <a:gd name="T37" fmla="*/ 94 h 123"/>
                <a:gd name="T38" fmla="*/ 30 w 109"/>
                <a:gd name="T39" fmla="*/ 99 h 123"/>
                <a:gd name="T40" fmla="*/ 36 w 109"/>
                <a:gd name="T41" fmla="*/ 103 h 123"/>
                <a:gd name="T42" fmla="*/ 43 w 109"/>
                <a:gd name="T43" fmla="*/ 106 h 123"/>
                <a:gd name="T44" fmla="*/ 51 w 109"/>
                <a:gd name="T45" fmla="*/ 109 h 123"/>
                <a:gd name="T46" fmla="*/ 59 w 109"/>
                <a:gd name="T47" fmla="*/ 109 h 123"/>
                <a:gd name="T48" fmla="*/ 59 w 109"/>
                <a:gd name="T49" fmla="*/ 109 h 123"/>
                <a:gd name="T50" fmla="*/ 66 w 109"/>
                <a:gd name="T51" fmla="*/ 109 h 123"/>
                <a:gd name="T52" fmla="*/ 74 w 109"/>
                <a:gd name="T53" fmla="*/ 107 h 123"/>
                <a:gd name="T54" fmla="*/ 82 w 109"/>
                <a:gd name="T55" fmla="*/ 70 h 123"/>
                <a:gd name="T56" fmla="*/ 56 w 109"/>
                <a:gd name="T57" fmla="*/ 70 h 123"/>
                <a:gd name="T58" fmla="*/ 59 w 109"/>
                <a:gd name="T59" fmla="*/ 56 h 123"/>
                <a:gd name="T60" fmla="*/ 102 w 109"/>
                <a:gd name="T61" fmla="*/ 56 h 123"/>
                <a:gd name="T62" fmla="*/ 87 w 109"/>
                <a:gd name="T63" fmla="*/ 121 h 123"/>
                <a:gd name="T64" fmla="*/ 87 w 109"/>
                <a:gd name="T65" fmla="*/ 121 h 123"/>
                <a:gd name="T66" fmla="*/ 74 w 109"/>
                <a:gd name="T67" fmla="*/ 123 h 123"/>
                <a:gd name="T68" fmla="*/ 56 w 109"/>
                <a:gd name="T69" fmla="*/ 123 h 123"/>
                <a:gd name="T70" fmla="*/ 56 w 109"/>
                <a:gd name="T71" fmla="*/ 123 h 123"/>
                <a:gd name="T72" fmla="*/ 44 w 109"/>
                <a:gd name="T73" fmla="*/ 123 h 123"/>
                <a:gd name="T74" fmla="*/ 34 w 109"/>
                <a:gd name="T75" fmla="*/ 121 h 123"/>
                <a:gd name="T76" fmla="*/ 24 w 109"/>
                <a:gd name="T77" fmla="*/ 117 h 123"/>
                <a:gd name="T78" fmla="*/ 16 w 109"/>
                <a:gd name="T79" fmla="*/ 111 h 123"/>
                <a:gd name="T80" fmla="*/ 9 w 109"/>
                <a:gd name="T81" fmla="*/ 103 h 123"/>
                <a:gd name="T82" fmla="*/ 4 w 109"/>
                <a:gd name="T83" fmla="*/ 94 h 123"/>
                <a:gd name="T84" fmla="*/ 1 w 109"/>
                <a:gd name="T85" fmla="*/ 82 h 123"/>
                <a:gd name="T86" fmla="*/ 0 w 109"/>
                <a:gd name="T87" fmla="*/ 69 h 123"/>
                <a:gd name="T88" fmla="*/ 0 w 109"/>
                <a:gd name="T89" fmla="*/ 69 h 123"/>
                <a:gd name="T90" fmla="*/ 1 w 109"/>
                <a:gd name="T91" fmla="*/ 58 h 123"/>
                <a:gd name="T92" fmla="*/ 4 w 109"/>
                <a:gd name="T93" fmla="*/ 46 h 123"/>
                <a:gd name="T94" fmla="*/ 9 w 109"/>
                <a:gd name="T95" fmla="*/ 34 h 123"/>
                <a:gd name="T96" fmla="*/ 16 w 109"/>
                <a:gd name="T97" fmla="*/ 23 h 123"/>
                <a:gd name="T98" fmla="*/ 27 w 109"/>
                <a:gd name="T99" fmla="*/ 14 h 123"/>
                <a:gd name="T100" fmla="*/ 32 w 109"/>
                <a:gd name="T101" fmla="*/ 10 h 123"/>
                <a:gd name="T102" fmla="*/ 39 w 109"/>
                <a:gd name="T103" fmla="*/ 7 h 123"/>
                <a:gd name="T104" fmla="*/ 46 w 109"/>
                <a:gd name="T105" fmla="*/ 4 h 123"/>
                <a:gd name="T106" fmla="*/ 54 w 109"/>
                <a:gd name="T107" fmla="*/ 2 h 123"/>
                <a:gd name="T108" fmla="*/ 63 w 109"/>
                <a:gd name="T109" fmla="*/ 0 h 123"/>
                <a:gd name="T110" fmla="*/ 72 w 109"/>
                <a:gd name="T111" fmla="*/ 0 h 123"/>
                <a:gd name="T112" fmla="*/ 72 w 109"/>
                <a:gd name="T113" fmla="*/ 0 h 123"/>
                <a:gd name="T114" fmla="*/ 85 w 109"/>
                <a:gd name="T115" fmla="*/ 0 h 123"/>
                <a:gd name="T116" fmla="*/ 94 w 109"/>
                <a:gd name="T117" fmla="*/ 2 h 123"/>
                <a:gd name="T118" fmla="*/ 102 w 109"/>
                <a:gd name="T119" fmla="*/ 4 h 123"/>
                <a:gd name="T120" fmla="*/ 109 w 109"/>
                <a:gd name="T121" fmla="*/ 7 h 123"/>
                <a:gd name="T122" fmla="*/ 103 w 109"/>
                <a:gd name="T123" fmla="*/ 2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 h="123">
                  <a:moveTo>
                    <a:pt x="103" y="22"/>
                  </a:moveTo>
                  <a:lnTo>
                    <a:pt x="103" y="22"/>
                  </a:lnTo>
                  <a:lnTo>
                    <a:pt x="98" y="19"/>
                  </a:lnTo>
                  <a:lnTo>
                    <a:pt x="90" y="16"/>
                  </a:lnTo>
                  <a:lnTo>
                    <a:pt x="82" y="15"/>
                  </a:lnTo>
                  <a:lnTo>
                    <a:pt x="72" y="15"/>
                  </a:lnTo>
                  <a:lnTo>
                    <a:pt x="72" y="15"/>
                  </a:lnTo>
                  <a:lnTo>
                    <a:pt x="59" y="16"/>
                  </a:lnTo>
                  <a:lnTo>
                    <a:pt x="48" y="19"/>
                  </a:lnTo>
                  <a:lnTo>
                    <a:pt x="39" y="24"/>
                  </a:lnTo>
                  <a:lnTo>
                    <a:pt x="32" y="32"/>
                  </a:lnTo>
                  <a:lnTo>
                    <a:pt x="25" y="40"/>
                  </a:lnTo>
                  <a:lnTo>
                    <a:pt x="21" y="50"/>
                  </a:lnTo>
                  <a:lnTo>
                    <a:pt x="19" y="59"/>
                  </a:lnTo>
                  <a:lnTo>
                    <a:pt x="19" y="70"/>
                  </a:lnTo>
                  <a:lnTo>
                    <a:pt x="19" y="70"/>
                  </a:lnTo>
                  <a:lnTo>
                    <a:pt x="19" y="79"/>
                  </a:lnTo>
                  <a:lnTo>
                    <a:pt x="21" y="87"/>
                  </a:lnTo>
                  <a:lnTo>
                    <a:pt x="25" y="94"/>
                  </a:lnTo>
                  <a:lnTo>
                    <a:pt x="30" y="99"/>
                  </a:lnTo>
                  <a:lnTo>
                    <a:pt x="36" y="103"/>
                  </a:lnTo>
                  <a:lnTo>
                    <a:pt x="43" y="106"/>
                  </a:lnTo>
                  <a:lnTo>
                    <a:pt x="51" y="109"/>
                  </a:lnTo>
                  <a:lnTo>
                    <a:pt x="59" y="109"/>
                  </a:lnTo>
                  <a:lnTo>
                    <a:pt x="59" y="109"/>
                  </a:lnTo>
                  <a:lnTo>
                    <a:pt x="66" y="109"/>
                  </a:lnTo>
                  <a:lnTo>
                    <a:pt x="74" y="107"/>
                  </a:lnTo>
                  <a:lnTo>
                    <a:pt x="82" y="70"/>
                  </a:lnTo>
                  <a:lnTo>
                    <a:pt x="56" y="70"/>
                  </a:lnTo>
                  <a:lnTo>
                    <a:pt x="59" y="56"/>
                  </a:lnTo>
                  <a:lnTo>
                    <a:pt x="102" y="56"/>
                  </a:lnTo>
                  <a:lnTo>
                    <a:pt x="87" y="121"/>
                  </a:lnTo>
                  <a:lnTo>
                    <a:pt x="87" y="121"/>
                  </a:lnTo>
                  <a:lnTo>
                    <a:pt x="74" y="123"/>
                  </a:lnTo>
                  <a:lnTo>
                    <a:pt x="56" y="123"/>
                  </a:lnTo>
                  <a:lnTo>
                    <a:pt x="56" y="123"/>
                  </a:lnTo>
                  <a:lnTo>
                    <a:pt x="44" y="123"/>
                  </a:lnTo>
                  <a:lnTo>
                    <a:pt x="34" y="121"/>
                  </a:lnTo>
                  <a:lnTo>
                    <a:pt x="24" y="117"/>
                  </a:lnTo>
                  <a:lnTo>
                    <a:pt x="16" y="111"/>
                  </a:lnTo>
                  <a:lnTo>
                    <a:pt x="9" y="103"/>
                  </a:lnTo>
                  <a:lnTo>
                    <a:pt x="4" y="94"/>
                  </a:lnTo>
                  <a:lnTo>
                    <a:pt x="1" y="82"/>
                  </a:lnTo>
                  <a:lnTo>
                    <a:pt x="0" y="69"/>
                  </a:lnTo>
                  <a:lnTo>
                    <a:pt x="0" y="69"/>
                  </a:lnTo>
                  <a:lnTo>
                    <a:pt x="1" y="58"/>
                  </a:lnTo>
                  <a:lnTo>
                    <a:pt x="4" y="46"/>
                  </a:lnTo>
                  <a:lnTo>
                    <a:pt x="9" y="34"/>
                  </a:lnTo>
                  <a:lnTo>
                    <a:pt x="16" y="23"/>
                  </a:lnTo>
                  <a:lnTo>
                    <a:pt x="27" y="14"/>
                  </a:lnTo>
                  <a:lnTo>
                    <a:pt x="32" y="10"/>
                  </a:lnTo>
                  <a:lnTo>
                    <a:pt x="39" y="7"/>
                  </a:lnTo>
                  <a:lnTo>
                    <a:pt x="46" y="4"/>
                  </a:lnTo>
                  <a:lnTo>
                    <a:pt x="54" y="2"/>
                  </a:lnTo>
                  <a:lnTo>
                    <a:pt x="63" y="0"/>
                  </a:lnTo>
                  <a:lnTo>
                    <a:pt x="72" y="0"/>
                  </a:lnTo>
                  <a:lnTo>
                    <a:pt x="72" y="0"/>
                  </a:lnTo>
                  <a:lnTo>
                    <a:pt x="85" y="0"/>
                  </a:lnTo>
                  <a:lnTo>
                    <a:pt x="94" y="2"/>
                  </a:lnTo>
                  <a:lnTo>
                    <a:pt x="102" y="4"/>
                  </a:lnTo>
                  <a:lnTo>
                    <a:pt x="109" y="7"/>
                  </a:lnTo>
                  <a:lnTo>
                    <a:pt x="103"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6" name="Freeform 9">
              <a:extLst>
                <a:ext uri="{FF2B5EF4-FFF2-40B4-BE49-F238E27FC236}">
                  <a16:creationId xmlns:a16="http://schemas.microsoft.com/office/drawing/2014/main" id="{8478C87A-DDFF-4361-9740-2F28DCE5A820}"/>
                </a:ext>
              </a:extLst>
            </p:cNvPr>
            <p:cNvSpPr>
              <a:spLocks/>
            </p:cNvSpPr>
            <p:nvPr userDrawn="1"/>
          </p:nvSpPr>
          <p:spPr bwMode="auto">
            <a:xfrm>
              <a:off x="1050" y="3239"/>
              <a:ext cx="67" cy="90"/>
            </a:xfrm>
            <a:custGeom>
              <a:avLst/>
              <a:gdLst>
                <a:gd name="T0" fmla="*/ 15 w 67"/>
                <a:gd name="T1" fmla="*/ 15 h 90"/>
                <a:gd name="T2" fmla="*/ 15 w 67"/>
                <a:gd name="T3" fmla="*/ 15 h 90"/>
                <a:gd name="T4" fmla="*/ 18 w 67"/>
                <a:gd name="T5" fmla="*/ 2 h 90"/>
                <a:gd name="T6" fmla="*/ 32 w 67"/>
                <a:gd name="T7" fmla="*/ 2 h 90"/>
                <a:gd name="T8" fmla="*/ 30 w 67"/>
                <a:gd name="T9" fmla="*/ 16 h 90"/>
                <a:gd name="T10" fmla="*/ 30 w 67"/>
                <a:gd name="T11" fmla="*/ 16 h 90"/>
                <a:gd name="T12" fmla="*/ 30 w 67"/>
                <a:gd name="T13" fmla="*/ 16 h 90"/>
                <a:gd name="T14" fmla="*/ 35 w 67"/>
                <a:gd name="T15" fmla="*/ 10 h 90"/>
                <a:gd name="T16" fmla="*/ 42 w 67"/>
                <a:gd name="T17" fmla="*/ 4 h 90"/>
                <a:gd name="T18" fmla="*/ 50 w 67"/>
                <a:gd name="T19" fmla="*/ 2 h 90"/>
                <a:gd name="T20" fmla="*/ 60 w 67"/>
                <a:gd name="T21" fmla="*/ 0 h 90"/>
                <a:gd name="T22" fmla="*/ 60 w 67"/>
                <a:gd name="T23" fmla="*/ 0 h 90"/>
                <a:gd name="T24" fmla="*/ 63 w 67"/>
                <a:gd name="T25" fmla="*/ 0 h 90"/>
                <a:gd name="T26" fmla="*/ 67 w 67"/>
                <a:gd name="T27" fmla="*/ 2 h 90"/>
                <a:gd name="T28" fmla="*/ 64 w 67"/>
                <a:gd name="T29" fmla="*/ 16 h 90"/>
                <a:gd name="T30" fmla="*/ 64 w 67"/>
                <a:gd name="T31" fmla="*/ 16 h 90"/>
                <a:gd name="T32" fmla="*/ 56 w 67"/>
                <a:gd name="T33" fmla="*/ 14 h 90"/>
                <a:gd name="T34" fmla="*/ 56 w 67"/>
                <a:gd name="T35" fmla="*/ 14 h 90"/>
                <a:gd name="T36" fmla="*/ 50 w 67"/>
                <a:gd name="T37" fmla="*/ 15 h 90"/>
                <a:gd name="T38" fmla="*/ 44 w 67"/>
                <a:gd name="T39" fmla="*/ 18 h 90"/>
                <a:gd name="T40" fmla="*/ 39 w 67"/>
                <a:gd name="T41" fmla="*/ 22 h 90"/>
                <a:gd name="T42" fmla="*/ 34 w 67"/>
                <a:gd name="T43" fmla="*/ 26 h 90"/>
                <a:gd name="T44" fmla="*/ 31 w 67"/>
                <a:gd name="T45" fmla="*/ 31 h 90"/>
                <a:gd name="T46" fmla="*/ 28 w 67"/>
                <a:gd name="T47" fmla="*/ 37 h 90"/>
                <a:gd name="T48" fmla="*/ 26 w 67"/>
                <a:gd name="T49" fmla="*/ 47 h 90"/>
                <a:gd name="T50" fmla="*/ 16 w 67"/>
                <a:gd name="T51" fmla="*/ 90 h 90"/>
                <a:gd name="T52" fmla="*/ 0 w 67"/>
                <a:gd name="T53" fmla="*/ 90 h 90"/>
                <a:gd name="T54" fmla="*/ 15 w 67"/>
                <a:gd name="T55"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 h="90">
                  <a:moveTo>
                    <a:pt x="15" y="15"/>
                  </a:moveTo>
                  <a:lnTo>
                    <a:pt x="15" y="15"/>
                  </a:lnTo>
                  <a:lnTo>
                    <a:pt x="18" y="2"/>
                  </a:lnTo>
                  <a:lnTo>
                    <a:pt x="32" y="2"/>
                  </a:lnTo>
                  <a:lnTo>
                    <a:pt x="30" y="16"/>
                  </a:lnTo>
                  <a:lnTo>
                    <a:pt x="30" y="16"/>
                  </a:lnTo>
                  <a:lnTo>
                    <a:pt x="30" y="16"/>
                  </a:lnTo>
                  <a:lnTo>
                    <a:pt x="35" y="10"/>
                  </a:lnTo>
                  <a:lnTo>
                    <a:pt x="42" y="4"/>
                  </a:lnTo>
                  <a:lnTo>
                    <a:pt x="50" y="2"/>
                  </a:lnTo>
                  <a:lnTo>
                    <a:pt x="60" y="0"/>
                  </a:lnTo>
                  <a:lnTo>
                    <a:pt x="60" y="0"/>
                  </a:lnTo>
                  <a:lnTo>
                    <a:pt x="63" y="0"/>
                  </a:lnTo>
                  <a:lnTo>
                    <a:pt x="67" y="2"/>
                  </a:lnTo>
                  <a:lnTo>
                    <a:pt x="64" y="16"/>
                  </a:lnTo>
                  <a:lnTo>
                    <a:pt x="64" y="16"/>
                  </a:lnTo>
                  <a:lnTo>
                    <a:pt x="56" y="14"/>
                  </a:lnTo>
                  <a:lnTo>
                    <a:pt x="56" y="14"/>
                  </a:lnTo>
                  <a:lnTo>
                    <a:pt x="50" y="15"/>
                  </a:lnTo>
                  <a:lnTo>
                    <a:pt x="44" y="18"/>
                  </a:lnTo>
                  <a:lnTo>
                    <a:pt x="39" y="22"/>
                  </a:lnTo>
                  <a:lnTo>
                    <a:pt x="34" y="26"/>
                  </a:lnTo>
                  <a:lnTo>
                    <a:pt x="31" y="31"/>
                  </a:lnTo>
                  <a:lnTo>
                    <a:pt x="28" y="37"/>
                  </a:lnTo>
                  <a:lnTo>
                    <a:pt x="26" y="47"/>
                  </a:lnTo>
                  <a:lnTo>
                    <a:pt x="16" y="90"/>
                  </a:lnTo>
                  <a:lnTo>
                    <a:pt x="0" y="90"/>
                  </a:ln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Freeform 10">
              <a:extLst>
                <a:ext uri="{FF2B5EF4-FFF2-40B4-BE49-F238E27FC236}">
                  <a16:creationId xmlns:a16="http://schemas.microsoft.com/office/drawing/2014/main" id="{D4A1FD5A-0CA9-4809-B4F5-23A3DFE69C51}"/>
                </a:ext>
              </a:extLst>
            </p:cNvPr>
            <p:cNvSpPr>
              <a:spLocks noEditPoints="1"/>
            </p:cNvSpPr>
            <p:nvPr userDrawn="1"/>
          </p:nvSpPr>
          <p:spPr bwMode="auto">
            <a:xfrm>
              <a:off x="1118" y="3239"/>
              <a:ext cx="82" cy="91"/>
            </a:xfrm>
            <a:custGeom>
              <a:avLst/>
              <a:gdLst>
                <a:gd name="T0" fmla="*/ 68 w 82"/>
                <a:gd name="T1" fmla="*/ 89 h 91"/>
                <a:gd name="T2" fmla="*/ 41 w 82"/>
                <a:gd name="T3" fmla="*/ 91 h 91"/>
                <a:gd name="T4" fmla="*/ 33 w 82"/>
                <a:gd name="T5" fmla="*/ 91 h 91"/>
                <a:gd name="T6" fmla="*/ 19 w 82"/>
                <a:gd name="T7" fmla="*/ 87 h 91"/>
                <a:gd name="T8" fmla="*/ 7 w 82"/>
                <a:gd name="T9" fmla="*/ 78 h 91"/>
                <a:gd name="T10" fmla="*/ 2 w 82"/>
                <a:gd name="T11" fmla="*/ 63 h 91"/>
                <a:gd name="T12" fmla="*/ 0 w 82"/>
                <a:gd name="T13" fmla="*/ 53 h 91"/>
                <a:gd name="T14" fmla="*/ 3 w 82"/>
                <a:gd name="T15" fmla="*/ 34 h 91"/>
                <a:gd name="T16" fmla="*/ 13 w 82"/>
                <a:gd name="T17" fmla="*/ 18 h 91"/>
                <a:gd name="T18" fmla="*/ 29 w 82"/>
                <a:gd name="T19" fmla="*/ 4 h 91"/>
                <a:gd name="T20" fmla="*/ 49 w 82"/>
                <a:gd name="T21" fmla="*/ 0 h 91"/>
                <a:gd name="T22" fmla="*/ 57 w 82"/>
                <a:gd name="T23" fmla="*/ 0 h 91"/>
                <a:gd name="T24" fmla="*/ 69 w 82"/>
                <a:gd name="T25" fmla="*/ 6 h 91"/>
                <a:gd name="T26" fmla="*/ 77 w 82"/>
                <a:gd name="T27" fmla="*/ 14 h 91"/>
                <a:gd name="T28" fmla="*/ 81 w 82"/>
                <a:gd name="T29" fmla="*/ 26 h 91"/>
                <a:gd name="T30" fmla="*/ 82 w 82"/>
                <a:gd name="T31" fmla="*/ 34 h 91"/>
                <a:gd name="T32" fmla="*/ 80 w 82"/>
                <a:gd name="T33" fmla="*/ 50 h 91"/>
                <a:gd name="T34" fmla="*/ 18 w 82"/>
                <a:gd name="T35" fmla="*/ 50 h 91"/>
                <a:gd name="T36" fmla="*/ 18 w 82"/>
                <a:gd name="T37" fmla="*/ 55 h 91"/>
                <a:gd name="T38" fmla="*/ 19 w 82"/>
                <a:gd name="T39" fmla="*/ 67 h 91"/>
                <a:gd name="T40" fmla="*/ 26 w 82"/>
                <a:gd name="T41" fmla="*/ 74 h 91"/>
                <a:gd name="T42" fmla="*/ 34 w 82"/>
                <a:gd name="T43" fmla="*/ 78 h 91"/>
                <a:gd name="T44" fmla="*/ 45 w 82"/>
                <a:gd name="T45" fmla="*/ 79 h 91"/>
                <a:gd name="T46" fmla="*/ 70 w 82"/>
                <a:gd name="T47" fmla="*/ 74 h 91"/>
                <a:gd name="T48" fmla="*/ 65 w 82"/>
                <a:gd name="T49" fmla="*/ 38 h 91"/>
                <a:gd name="T50" fmla="*/ 66 w 82"/>
                <a:gd name="T51" fmla="*/ 31 h 91"/>
                <a:gd name="T52" fmla="*/ 65 w 82"/>
                <a:gd name="T53" fmla="*/ 24 h 91"/>
                <a:gd name="T54" fmla="*/ 56 w 82"/>
                <a:gd name="T55" fmla="*/ 15 h 91"/>
                <a:gd name="T56" fmla="*/ 47 w 82"/>
                <a:gd name="T57" fmla="*/ 14 h 91"/>
                <a:gd name="T58" fmla="*/ 38 w 82"/>
                <a:gd name="T59" fmla="*/ 15 h 91"/>
                <a:gd name="T60" fmla="*/ 30 w 82"/>
                <a:gd name="T61" fmla="*/ 20 h 91"/>
                <a:gd name="T62" fmla="*/ 21 w 82"/>
                <a:gd name="T63"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91">
                  <a:moveTo>
                    <a:pt x="68" y="89"/>
                  </a:moveTo>
                  <a:lnTo>
                    <a:pt x="68" y="89"/>
                  </a:lnTo>
                  <a:lnTo>
                    <a:pt x="54" y="91"/>
                  </a:lnTo>
                  <a:lnTo>
                    <a:pt x="41" y="91"/>
                  </a:lnTo>
                  <a:lnTo>
                    <a:pt x="41" y="91"/>
                  </a:lnTo>
                  <a:lnTo>
                    <a:pt x="33" y="91"/>
                  </a:lnTo>
                  <a:lnTo>
                    <a:pt x="26" y="90"/>
                  </a:lnTo>
                  <a:lnTo>
                    <a:pt x="19" y="87"/>
                  </a:lnTo>
                  <a:lnTo>
                    <a:pt x="13" y="83"/>
                  </a:lnTo>
                  <a:lnTo>
                    <a:pt x="7" y="78"/>
                  </a:lnTo>
                  <a:lnTo>
                    <a:pt x="5" y="71"/>
                  </a:lnTo>
                  <a:lnTo>
                    <a:pt x="2" y="63"/>
                  </a:lnTo>
                  <a:lnTo>
                    <a:pt x="0" y="53"/>
                  </a:lnTo>
                  <a:lnTo>
                    <a:pt x="0" y="53"/>
                  </a:lnTo>
                  <a:lnTo>
                    <a:pt x="2" y="43"/>
                  </a:lnTo>
                  <a:lnTo>
                    <a:pt x="3" y="34"/>
                  </a:lnTo>
                  <a:lnTo>
                    <a:pt x="7" y="26"/>
                  </a:lnTo>
                  <a:lnTo>
                    <a:pt x="13" y="18"/>
                  </a:lnTo>
                  <a:lnTo>
                    <a:pt x="19" y="10"/>
                  </a:lnTo>
                  <a:lnTo>
                    <a:pt x="29" y="4"/>
                  </a:lnTo>
                  <a:lnTo>
                    <a:pt x="38" y="2"/>
                  </a:lnTo>
                  <a:lnTo>
                    <a:pt x="49" y="0"/>
                  </a:lnTo>
                  <a:lnTo>
                    <a:pt x="49" y="0"/>
                  </a:lnTo>
                  <a:lnTo>
                    <a:pt x="57" y="0"/>
                  </a:lnTo>
                  <a:lnTo>
                    <a:pt x="62" y="3"/>
                  </a:lnTo>
                  <a:lnTo>
                    <a:pt x="69" y="6"/>
                  </a:lnTo>
                  <a:lnTo>
                    <a:pt x="73" y="10"/>
                  </a:lnTo>
                  <a:lnTo>
                    <a:pt x="77" y="14"/>
                  </a:lnTo>
                  <a:lnTo>
                    <a:pt x="80" y="19"/>
                  </a:lnTo>
                  <a:lnTo>
                    <a:pt x="81" y="26"/>
                  </a:lnTo>
                  <a:lnTo>
                    <a:pt x="82" y="34"/>
                  </a:lnTo>
                  <a:lnTo>
                    <a:pt x="82" y="34"/>
                  </a:lnTo>
                  <a:lnTo>
                    <a:pt x="81" y="42"/>
                  </a:lnTo>
                  <a:lnTo>
                    <a:pt x="80" y="50"/>
                  </a:lnTo>
                  <a:lnTo>
                    <a:pt x="18" y="50"/>
                  </a:lnTo>
                  <a:lnTo>
                    <a:pt x="18" y="50"/>
                  </a:lnTo>
                  <a:lnTo>
                    <a:pt x="18" y="55"/>
                  </a:lnTo>
                  <a:lnTo>
                    <a:pt x="18" y="55"/>
                  </a:lnTo>
                  <a:lnTo>
                    <a:pt x="18" y="62"/>
                  </a:lnTo>
                  <a:lnTo>
                    <a:pt x="19" y="67"/>
                  </a:lnTo>
                  <a:lnTo>
                    <a:pt x="22" y="71"/>
                  </a:lnTo>
                  <a:lnTo>
                    <a:pt x="26" y="74"/>
                  </a:lnTo>
                  <a:lnTo>
                    <a:pt x="30" y="77"/>
                  </a:lnTo>
                  <a:lnTo>
                    <a:pt x="34" y="78"/>
                  </a:lnTo>
                  <a:lnTo>
                    <a:pt x="45" y="79"/>
                  </a:lnTo>
                  <a:lnTo>
                    <a:pt x="45" y="79"/>
                  </a:lnTo>
                  <a:lnTo>
                    <a:pt x="57" y="78"/>
                  </a:lnTo>
                  <a:lnTo>
                    <a:pt x="70" y="74"/>
                  </a:lnTo>
                  <a:lnTo>
                    <a:pt x="68" y="89"/>
                  </a:lnTo>
                  <a:close/>
                  <a:moveTo>
                    <a:pt x="65" y="38"/>
                  </a:moveTo>
                  <a:lnTo>
                    <a:pt x="65" y="38"/>
                  </a:lnTo>
                  <a:lnTo>
                    <a:pt x="66" y="31"/>
                  </a:lnTo>
                  <a:lnTo>
                    <a:pt x="66" y="31"/>
                  </a:lnTo>
                  <a:lnTo>
                    <a:pt x="65" y="24"/>
                  </a:lnTo>
                  <a:lnTo>
                    <a:pt x="61" y="18"/>
                  </a:lnTo>
                  <a:lnTo>
                    <a:pt x="56" y="15"/>
                  </a:lnTo>
                  <a:lnTo>
                    <a:pt x="47" y="14"/>
                  </a:lnTo>
                  <a:lnTo>
                    <a:pt x="47" y="14"/>
                  </a:lnTo>
                  <a:lnTo>
                    <a:pt x="42" y="14"/>
                  </a:lnTo>
                  <a:lnTo>
                    <a:pt x="38" y="15"/>
                  </a:lnTo>
                  <a:lnTo>
                    <a:pt x="34" y="18"/>
                  </a:lnTo>
                  <a:lnTo>
                    <a:pt x="30" y="20"/>
                  </a:lnTo>
                  <a:lnTo>
                    <a:pt x="23" y="29"/>
                  </a:lnTo>
                  <a:lnTo>
                    <a:pt x="21" y="38"/>
                  </a:lnTo>
                  <a:lnTo>
                    <a:pt x="65"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11">
              <a:extLst>
                <a:ext uri="{FF2B5EF4-FFF2-40B4-BE49-F238E27FC236}">
                  <a16:creationId xmlns:a16="http://schemas.microsoft.com/office/drawing/2014/main" id="{6D88791A-11E4-4EE3-B428-7A836B1FFA9D}"/>
                </a:ext>
              </a:extLst>
            </p:cNvPr>
            <p:cNvSpPr>
              <a:spLocks noEditPoints="1"/>
            </p:cNvSpPr>
            <p:nvPr userDrawn="1"/>
          </p:nvSpPr>
          <p:spPr bwMode="auto">
            <a:xfrm>
              <a:off x="1211" y="3239"/>
              <a:ext cx="79" cy="91"/>
            </a:xfrm>
            <a:custGeom>
              <a:avLst/>
              <a:gdLst>
                <a:gd name="T0" fmla="*/ 20 w 79"/>
                <a:gd name="T1" fmla="*/ 4 h 91"/>
                <a:gd name="T2" fmla="*/ 44 w 79"/>
                <a:gd name="T3" fmla="*/ 0 h 91"/>
                <a:gd name="T4" fmla="*/ 58 w 79"/>
                <a:gd name="T5" fmla="*/ 2 h 91"/>
                <a:gd name="T6" fmla="*/ 69 w 79"/>
                <a:gd name="T7" fmla="*/ 6 h 91"/>
                <a:gd name="T8" fmla="*/ 77 w 79"/>
                <a:gd name="T9" fmla="*/ 15 h 91"/>
                <a:gd name="T10" fmla="*/ 79 w 79"/>
                <a:gd name="T11" fmla="*/ 29 h 91"/>
                <a:gd name="T12" fmla="*/ 78 w 79"/>
                <a:gd name="T13" fmla="*/ 42 h 91"/>
                <a:gd name="T14" fmla="*/ 73 w 79"/>
                <a:gd name="T15" fmla="*/ 66 h 91"/>
                <a:gd name="T16" fmla="*/ 54 w 79"/>
                <a:gd name="T17" fmla="*/ 90 h 91"/>
                <a:gd name="T18" fmla="*/ 56 w 79"/>
                <a:gd name="T19" fmla="*/ 75 h 91"/>
                <a:gd name="T20" fmla="*/ 56 w 79"/>
                <a:gd name="T21" fmla="*/ 75 h 91"/>
                <a:gd name="T22" fmla="*/ 44 w 79"/>
                <a:gd name="T23" fmla="*/ 87 h 91"/>
                <a:gd name="T24" fmla="*/ 28 w 79"/>
                <a:gd name="T25" fmla="*/ 91 h 91"/>
                <a:gd name="T26" fmla="*/ 18 w 79"/>
                <a:gd name="T27" fmla="*/ 90 h 91"/>
                <a:gd name="T28" fmla="*/ 8 w 79"/>
                <a:gd name="T29" fmla="*/ 86 h 91"/>
                <a:gd name="T30" fmla="*/ 3 w 79"/>
                <a:gd name="T31" fmla="*/ 78 h 91"/>
                <a:gd name="T32" fmla="*/ 0 w 79"/>
                <a:gd name="T33" fmla="*/ 67 h 91"/>
                <a:gd name="T34" fmla="*/ 1 w 79"/>
                <a:gd name="T35" fmla="*/ 59 h 91"/>
                <a:gd name="T36" fmla="*/ 8 w 79"/>
                <a:gd name="T37" fmla="*/ 47 h 91"/>
                <a:gd name="T38" fmla="*/ 23 w 79"/>
                <a:gd name="T39" fmla="*/ 39 h 91"/>
                <a:gd name="T40" fmla="*/ 42 w 79"/>
                <a:gd name="T41" fmla="*/ 37 h 91"/>
                <a:gd name="T42" fmla="*/ 52 w 79"/>
                <a:gd name="T43" fmla="*/ 35 h 91"/>
                <a:gd name="T44" fmla="*/ 63 w 79"/>
                <a:gd name="T45" fmla="*/ 37 h 91"/>
                <a:gd name="T46" fmla="*/ 64 w 79"/>
                <a:gd name="T47" fmla="*/ 31 h 91"/>
                <a:gd name="T48" fmla="*/ 63 w 79"/>
                <a:gd name="T49" fmla="*/ 23 h 91"/>
                <a:gd name="T50" fmla="*/ 59 w 79"/>
                <a:gd name="T51" fmla="*/ 18 h 91"/>
                <a:gd name="T52" fmla="*/ 44 w 79"/>
                <a:gd name="T53" fmla="*/ 14 h 91"/>
                <a:gd name="T54" fmla="*/ 38 w 79"/>
                <a:gd name="T55" fmla="*/ 14 h 91"/>
                <a:gd name="T56" fmla="*/ 23 w 79"/>
                <a:gd name="T57" fmla="*/ 18 h 91"/>
                <a:gd name="T58" fmla="*/ 20 w 79"/>
                <a:gd name="T59" fmla="*/ 4 h 91"/>
                <a:gd name="T60" fmla="*/ 48 w 79"/>
                <a:gd name="T61" fmla="*/ 47 h 91"/>
                <a:gd name="T62" fmla="*/ 38 w 79"/>
                <a:gd name="T63" fmla="*/ 49 h 91"/>
                <a:gd name="T64" fmla="*/ 23 w 79"/>
                <a:gd name="T65" fmla="*/ 54 h 91"/>
                <a:gd name="T66" fmla="*/ 18 w 79"/>
                <a:gd name="T67" fmla="*/ 62 h 91"/>
                <a:gd name="T68" fmla="*/ 18 w 79"/>
                <a:gd name="T69" fmla="*/ 67 h 91"/>
                <a:gd name="T70" fmla="*/ 22 w 79"/>
                <a:gd name="T71" fmla="*/ 75 h 91"/>
                <a:gd name="T72" fmla="*/ 31 w 79"/>
                <a:gd name="T73" fmla="*/ 79 h 91"/>
                <a:gd name="T74" fmla="*/ 38 w 79"/>
                <a:gd name="T75" fmla="*/ 78 h 91"/>
                <a:gd name="T76" fmla="*/ 47 w 79"/>
                <a:gd name="T77" fmla="*/ 73 h 91"/>
                <a:gd name="T78" fmla="*/ 55 w 79"/>
                <a:gd name="T79" fmla="*/ 65 h 91"/>
                <a:gd name="T80" fmla="*/ 60 w 79"/>
                <a:gd name="T81"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91">
                  <a:moveTo>
                    <a:pt x="20" y="4"/>
                  </a:moveTo>
                  <a:lnTo>
                    <a:pt x="20" y="4"/>
                  </a:lnTo>
                  <a:lnTo>
                    <a:pt x="34" y="2"/>
                  </a:lnTo>
                  <a:lnTo>
                    <a:pt x="44" y="0"/>
                  </a:lnTo>
                  <a:lnTo>
                    <a:pt x="44" y="0"/>
                  </a:lnTo>
                  <a:lnTo>
                    <a:pt x="58" y="2"/>
                  </a:lnTo>
                  <a:lnTo>
                    <a:pt x="63" y="3"/>
                  </a:lnTo>
                  <a:lnTo>
                    <a:pt x="69" y="6"/>
                  </a:lnTo>
                  <a:lnTo>
                    <a:pt x="74" y="10"/>
                  </a:lnTo>
                  <a:lnTo>
                    <a:pt x="77" y="15"/>
                  </a:lnTo>
                  <a:lnTo>
                    <a:pt x="79" y="20"/>
                  </a:lnTo>
                  <a:lnTo>
                    <a:pt x="79" y="29"/>
                  </a:lnTo>
                  <a:lnTo>
                    <a:pt x="79" y="29"/>
                  </a:lnTo>
                  <a:lnTo>
                    <a:pt x="78" y="42"/>
                  </a:lnTo>
                  <a:lnTo>
                    <a:pt x="78" y="42"/>
                  </a:lnTo>
                  <a:lnTo>
                    <a:pt x="73" y="66"/>
                  </a:lnTo>
                  <a:lnTo>
                    <a:pt x="69" y="90"/>
                  </a:lnTo>
                  <a:lnTo>
                    <a:pt x="54" y="90"/>
                  </a:lnTo>
                  <a:lnTo>
                    <a:pt x="54" y="90"/>
                  </a:lnTo>
                  <a:lnTo>
                    <a:pt x="56" y="75"/>
                  </a:lnTo>
                  <a:lnTo>
                    <a:pt x="56" y="75"/>
                  </a:lnTo>
                  <a:lnTo>
                    <a:pt x="56" y="75"/>
                  </a:lnTo>
                  <a:lnTo>
                    <a:pt x="51" y="82"/>
                  </a:lnTo>
                  <a:lnTo>
                    <a:pt x="44" y="87"/>
                  </a:lnTo>
                  <a:lnTo>
                    <a:pt x="36" y="91"/>
                  </a:lnTo>
                  <a:lnTo>
                    <a:pt x="28" y="91"/>
                  </a:lnTo>
                  <a:lnTo>
                    <a:pt x="28" y="91"/>
                  </a:lnTo>
                  <a:lnTo>
                    <a:pt x="18" y="90"/>
                  </a:lnTo>
                  <a:lnTo>
                    <a:pt x="12" y="89"/>
                  </a:lnTo>
                  <a:lnTo>
                    <a:pt x="8" y="86"/>
                  </a:lnTo>
                  <a:lnTo>
                    <a:pt x="5" y="82"/>
                  </a:lnTo>
                  <a:lnTo>
                    <a:pt x="3" y="78"/>
                  </a:lnTo>
                  <a:lnTo>
                    <a:pt x="0" y="74"/>
                  </a:lnTo>
                  <a:lnTo>
                    <a:pt x="0" y="67"/>
                  </a:lnTo>
                  <a:lnTo>
                    <a:pt x="0" y="67"/>
                  </a:lnTo>
                  <a:lnTo>
                    <a:pt x="1" y="59"/>
                  </a:lnTo>
                  <a:lnTo>
                    <a:pt x="4" y="53"/>
                  </a:lnTo>
                  <a:lnTo>
                    <a:pt x="8" y="47"/>
                  </a:lnTo>
                  <a:lnTo>
                    <a:pt x="15" y="42"/>
                  </a:lnTo>
                  <a:lnTo>
                    <a:pt x="23" y="39"/>
                  </a:lnTo>
                  <a:lnTo>
                    <a:pt x="31" y="38"/>
                  </a:lnTo>
                  <a:lnTo>
                    <a:pt x="42" y="37"/>
                  </a:lnTo>
                  <a:lnTo>
                    <a:pt x="52" y="35"/>
                  </a:lnTo>
                  <a:lnTo>
                    <a:pt x="52" y="35"/>
                  </a:lnTo>
                  <a:lnTo>
                    <a:pt x="63" y="37"/>
                  </a:lnTo>
                  <a:lnTo>
                    <a:pt x="63" y="37"/>
                  </a:lnTo>
                  <a:lnTo>
                    <a:pt x="64" y="31"/>
                  </a:lnTo>
                  <a:lnTo>
                    <a:pt x="64" y="31"/>
                  </a:lnTo>
                  <a:lnTo>
                    <a:pt x="64" y="26"/>
                  </a:lnTo>
                  <a:lnTo>
                    <a:pt x="63" y="23"/>
                  </a:lnTo>
                  <a:lnTo>
                    <a:pt x="62" y="19"/>
                  </a:lnTo>
                  <a:lnTo>
                    <a:pt x="59" y="18"/>
                  </a:lnTo>
                  <a:lnTo>
                    <a:pt x="52" y="14"/>
                  </a:lnTo>
                  <a:lnTo>
                    <a:pt x="44" y="14"/>
                  </a:lnTo>
                  <a:lnTo>
                    <a:pt x="44" y="14"/>
                  </a:lnTo>
                  <a:lnTo>
                    <a:pt x="38" y="14"/>
                  </a:lnTo>
                  <a:lnTo>
                    <a:pt x="30" y="15"/>
                  </a:lnTo>
                  <a:lnTo>
                    <a:pt x="23" y="18"/>
                  </a:lnTo>
                  <a:lnTo>
                    <a:pt x="18" y="20"/>
                  </a:lnTo>
                  <a:lnTo>
                    <a:pt x="20" y="4"/>
                  </a:lnTo>
                  <a:close/>
                  <a:moveTo>
                    <a:pt x="60" y="47"/>
                  </a:moveTo>
                  <a:lnTo>
                    <a:pt x="48" y="47"/>
                  </a:lnTo>
                  <a:lnTo>
                    <a:pt x="48" y="47"/>
                  </a:lnTo>
                  <a:lnTo>
                    <a:pt x="38" y="49"/>
                  </a:lnTo>
                  <a:lnTo>
                    <a:pt x="28" y="51"/>
                  </a:lnTo>
                  <a:lnTo>
                    <a:pt x="23" y="54"/>
                  </a:lnTo>
                  <a:lnTo>
                    <a:pt x="20" y="58"/>
                  </a:lnTo>
                  <a:lnTo>
                    <a:pt x="18" y="62"/>
                  </a:lnTo>
                  <a:lnTo>
                    <a:pt x="18" y="67"/>
                  </a:lnTo>
                  <a:lnTo>
                    <a:pt x="18" y="67"/>
                  </a:lnTo>
                  <a:lnTo>
                    <a:pt x="19" y="73"/>
                  </a:lnTo>
                  <a:lnTo>
                    <a:pt x="22" y="75"/>
                  </a:lnTo>
                  <a:lnTo>
                    <a:pt x="26" y="78"/>
                  </a:lnTo>
                  <a:lnTo>
                    <a:pt x="31" y="79"/>
                  </a:lnTo>
                  <a:lnTo>
                    <a:pt x="31" y="79"/>
                  </a:lnTo>
                  <a:lnTo>
                    <a:pt x="38" y="78"/>
                  </a:lnTo>
                  <a:lnTo>
                    <a:pt x="43" y="77"/>
                  </a:lnTo>
                  <a:lnTo>
                    <a:pt x="47" y="73"/>
                  </a:lnTo>
                  <a:lnTo>
                    <a:pt x="51" y="69"/>
                  </a:lnTo>
                  <a:lnTo>
                    <a:pt x="55" y="65"/>
                  </a:lnTo>
                  <a:lnTo>
                    <a:pt x="58" y="59"/>
                  </a:lnTo>
                  <a:lnTo>
                    <a:pt x="60" y="47"/>
                  </a:lnTo>
                  <a:lnTo>
                    <a:pt x="6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12">
              <a:extLst>
                <a:ext uri="{FF2B5EF4-FFF2-40B4-BE49-F238E27FC236}">
                  <a16:creationId xmlns:a16="http://schemas.microsoft.com/office/drawing/2014/main" id="{6A4E7793-AF2B-44B6-84D1-9C8EA9DD177D}"/>
                </a:ext>
              </a:extLst>
            </p:cNvPr>
            <p:cNvSpPr>
              <a:spLocks/>
            </p:cNvSpPr>
            <p:nvPr userDrawn="1"/>
          </p:nvSpPr>
          <p:spPr bwMode="auto">
            <a:xfrm>
              <a:off x="1313" y="3215"/>
              <a:ext cx="62" cy="115"/>
            </a:xfrm>
            <a:custGeom>
              <a:avLst/>
              <a:gdLst>
                <a:gd name="T0" fmla="*/ 1 w 62"/>
                <a:gd name="T1" fmla="*/ 26 h 115"/>
                <a:gd name="T2" fmla="*/ 22 w 62"/>
                <a:gd name="T3" fmla="*/ 26 h 115"/>
                <a:gd name="T4" fmla="*/ 26 w 62"/>
                <a:gd name="T5" fmla="*/ 6 h 115"/>
                <a:gd name="T6" fmla="*/ 43 w 62"/>
                <a:gd name="T7" fmla="*/ 0 h 115"/>
                <a:gd name="T8" fmla="*/ 38 w 62"/>
                <a:gd name="T9" fmla="*/ 26 h 115"/>
                <a:gd name="T10" fmla="*/ 62 w 62"/>
                <a:gd name="T11" fmla="*/ 26 h 115"/>
                <a:gd name="T12" fmla="*/ 59 w 62"/>
                <a:gd name="T13" fmla="*/ 39 h 115"/>
                <a:gd name="T14" fmla="*/ 35 w 62"/>
                <a:gd name="T15" fmla="*/ 39 h 115"/>
                <a:gd name="T16" fmla="*/ 27 w 62"/>
                <a:gd name="T17" fmla="*/ 77 h 115"/>
                <a:gd name="T18" fmla="*/ 27 w 62"/>
                <a:gd name="T19" fmla="*/ 77 h 115"/>
                <a:gd name="T20" fmla="*/ 24 w 62"/>
                <a:gd name="T21" fmla="*/ 94 h 115"/>
                <a:gd name="T22" fmla="*/ 24 w 62"/>
                <a:gd name="T23" fmla="*/ 94 h 115"/>
                <a:gd name="T24" fmla="*/ 26 w 62"/>
                <a:gd name="T25" fmla="*/ 98 h 115"/>
                <a:gd name="T26" fmla="*/ 27 w 62"/>
                <a:gd name="T27" fmla="*/ 101 h 115"/>
                <a:gd name="T28" fmla="*/ 31 w 62"/>
                <a:gd name="T29" fmla="*/ 102 h 115"/>
                <a:gd name="T30" fmla="*/ 36 w 62"/>
                <a:gd name="T31" fmla="*/ 103 h 115"/>
                <a:gd name="T32" fmla="*/ 36 w 62"/>
                <a:gd name="T33" fmla="*/ 103 h 115"/>
                <a:gd name="T34" fmla="*/ 42 w 62"/>
                <a:gd name="T35" fmla="*/ 102 h 115"/>
                <a:gd name="T36" fmla="*/ 47 w 62"/>
                <a:gd name="T37" fmla="*/ 101 h 115"/>
                <a:gd name="T38" fmla="*/ 46 w 62"/>
                <a:gd name="T39" fmla="*/ 114 h 115"/>
                <a:gd name="T40" fmla="*/ 46 w 62"/>
                <a:gd name="T41" fmla="*/ 114 h 115"/>
                <a:gd name="T42" fmla="*/ 38 w 62"/>
                <a:gd name="T43" fmla="*/ 115 h 115"/>
                <a:gd name="T44" fmla="*/ 30 w 62"/>
                <a:gd name="T45" fmla="*/ 115 h 115"/>
                <a:gd name="T46" fmla="*/ 30 w 62"/>
                <a:gd name="T47" fmla="*/ 115 h 115"/>
                <a:gd name="T48" fmla="*/ 24 w 62"/>
                <a:gd name="T49" fmla="*/ 115 h 115"/>
                <a:gd name="T50" fmla="*/ 19 w 62"/>
                <a:gd name="T51" fmla="*/ 114 h 115"/>
                <a:gd name="T52" fmla="*/ 16 w 62"/>
                <a:gd name="T53" fmla="*/ 113 h 115"/>
                <a:gd name="T54" fmla="*/ 13 w 62"/>
                <a:gd name="T55" fmla="*/ 110 h 115"/>
                <a:gd name="T56" fmla="*/ 9 w 62"/>
                <a:gd name="T57" fmla="*/ 103 h 115"/>
                <a:gd name="T58" fmla="*/ 8 w 62"/>
                <a:gd name="T59" fmla="*/ 97 h 115"/>
                <a:gd name="T60" fmla="*/ 8 w 62"/>
                <a:gd name="T61" fmla="*/ 97 h 115"/>
                <a:gd name="T62" fmla="*/ 9 w 62"/>
                <a:gd name="T63" fmla="*/ 86 h 115"/>
                <a:gd name="T64" fmla="*/ 11 w 62"/>
                <a:gd name="T65" fmla="*/ 77 h 115"/>
                <a:gd name="T66" fmla="*/ 19 w 62"/>
                <a:gd name="T67" fmla="*/ 39 h 115"/>
                <a:gd name="T68" fmla="*/ 0 w 62"/>
                <a:gd name="T69" fmla="*/ 39 h 115"/>
                <a:gd name="T70" fmla="*/ 1 w 62"/>
                <a:gd name="T71"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115">
                  <a:moveTo>
                    <a:pt x="1" y="26"/>
                  </a:moveTo>
                  <a:lnTo>
                    <a:pt x="22" y="26"/>
                  </a:lnTo>
                  <a:lnTo>
                    <a:pt x="26" y="6"/>
                  </a:lnTo>
                  <a:lnTo>
                    <a:pt x="43" y="0"/>
                  </a:lnTo>
                  <a:lnTo>
                    <a:pt x="38" y="26"/>
                  </a:lnTo>
                  <a:lnTo>
                    <a:pt x="62" y="26"/>
                  </a:lnTo>
                  <a:lnTo>
                    <a:pt x="59" y="39"/>
                  </a:lnTo>
                  <a:lnTo>
                    <a:pt x="35" y="39"/>
                  </a:lnTo>
                  <a:lnTo>
                    <a:pt x="27" y="77"/>
                  </a:lnTo>
                  <a:lnTo>
                    <a:pt x="27" y="77"/>
                  </a:lnTo>
                  <a:lnTo>
                    <a:pt x="24" y="94"/>
                  </a:lnTo>
                  <a:lnTo>
                    <a:pt x="24" y="94"/>
                  </a:lnTo>
                  <a:lnTo>
                    <a:pt x="26" y="98"/>
                  </a:lnTo>
                  <a:lnTo>
                    <a:pt x="27" y="101"/>
                  </a:lnTo>
                  <a:lnTo>
                    <a:pt x="31" y="102"/>
                  </a:lnTo>
                  <a:lnTo>
                    <a:pt x="36" y="103"/>
                  </a:lnTo>
                  <a:lnTo>
                    <a:pt x="36" y="103"/>
                  </a:lnTo>
                  <a:lnTo>
                    <a:pt x="42" y="102"/>
                  </a:lnTo>
                  <a:lnTo>
                    <a:pt x="47" y="101"/>
                  </a:lnTo>
                  <a:lnTo>
                    <a:pt x="46" y="114"/>
                  </a:lnTo>
                  <a:lnTo>
                    <a:pt x="46" y="114"/>
                  </a:lnTo>
                  <a:lnTo>
                    <a:pt x="38" y="115"/>
                  </a:lnTo>
                  <a:lnTo>
                    <a:pt x="30" y="115"/>
                  </a:lnTo>
                  <a:lnTo>
                    <a:pt x="30" y="115"/>
                  </a:lnTo>
                  <a:lnTo>
                    <a:pt x="24" y="115"/>
                  </a:lnTo>
                  <a:lnTo>
                    <a:pt x="19" y="114"/>
                  </a:lnTo>
                  <a:lnTo>
                    <a:pt x="16" y="113"/>
                  </a:lnTo>
                  <a:lnTo>
                    <a:pt x="13" y="110"/>
                  </a:lnTo>
                  <a:lnTo>
                    <a:pt x="9" y="103"/>
                  </a:lnTo>
                  <a:lnTo>
                    <a:pt x="8" y="97"/>
                  </a:lnTo>
                  <a:lnTo>
                    <a:pt x="8" y="97"/>
                  </a:lnTo>
                  <a:lnTo>
                    <a:pt x="9" y="86"/>
                  </a:lnTo>
                  <a:lnTo>
                    <a:pt x="11" y="77"/>
                  </a:lnTo>
                  <a:lnTo>
                    <a:pt x="19" y="39"/>
                  </a:lnTo>
                  <a:lnTo>
                    <a:pt x="0" y="39"/>
                  </a:lnTo>
                  <a:lnTo>
                    <a:pt x="1"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Freeform 13">
              <a:extLst>
                <a:ext uri="{FF2B5EF4-FFF2-40B4-BE49-F238E27FC236}">
                  <a16:creationId xmlns:a16="http://schemas.microsoft.com/office/drawing/2014/main" id="{F3AA7BA2-C866-4907-934C-5E86246D7C9E}"/>
                </a:ext>
              </a:extLst>
            </p:cNvPr>
            <p:cNvSpPr>
              <a:spLocks/>
            </p:cNvSpPr>
            <p:nvPr userDrawn="1"/>
          </p:nvSpPr>
          <p:spPr bwMode="auto">
            <a:xfrm>
              <a:off x="1426" y="3239"/>
              <a:ext cx="70" cy="91"/>
            </a:xfrm>
            <a:custGeom>
              <a:avLst/>
              <a:gdLst>
                <a:gd name="T0" fmla="*/ 65 w 70"/>
                <a:gd name="T1" fmla="*/ 18 h 91"/>
                <a:gd name="T2" fmla="*/ 65 w 70"/>
                <a:gd name="T3" fmla="*/ 18 h 91"/>
                <a:gd name="T4" fmla="*/ 57 w 70"/>
                <a:gd name="T5" fmla="*/ 14 h 91"/>
                <a:gd name="T6" fmla="*/ 51 w 70"/>
                <a:gd name="T7" fmla="*/ 14 h 91"/>
                <a:gd name="T8" fmla="*/ 51 w 70"/>
                <a:gd name="T9" fmla="*/ 14 h 91"/>
                <a:gd name="T10" fmla="*/ 43 w 70"/>
                <a:gd name="T11" fmla="*/ 14 h 91"/>
                <a:gd name="T12" fmla="*/ 36 w 70"/>
                <a:gd name="T13" fmla="*/ 16 h 91"/>
                <a:gd name="T14" fmla="*/ 31 w 70"/>
                <a:gd name="T15" fmla="*/ 20 h 91"/>
                <a:gd name="T16" fmla="*/ 25 w 70"/>
                <a:gd name="T17" fmla="*/ 24 h 91"/>
                <a:gd name="T18" fmla="*/ 21 w 70"/>
                <a:gd name="T19" fmla="*/ 31 h 91"/>
                <a:gd name="T20" fmla="*/ 19 w 70"/>
                <a:gd name="T21" fmla="*/ 38 h 91"/>
                <a:gd name="T22" fmla="*/ 17 w 70"/>
                <a:gd name="T23" fmla="*/ 45 h 91"/>
                <a:gd name="T24" fmla="*/ 16 w 70"/>
                <a:gd name="T25" fmla="*/ 53 h 91"/>
                <a:gd name="T26" fmla="*/ 16 w 70"/>
                <a:gd name="T27" fmla="*/ 53 h 91"/>
                <a:gd name="T28" fmla="*/ 17 w 70"/>
                <a:gd name="T29" fmla="*/ 59 h 91"/>
                <a:gd name="T30" fmla="*/ 19 w 70"/>
                <a:gd name="T31" fmla="*/ 63 h 91"/>
                <a:gd name="T32" fmla="*/ 20 w 70"/>
                <a:gd name="T33" fmla="*/ 69 h 91"/>
                <a:gd name="T34" fmla="*/ 23 w 70"/>
                <a:gd name="T35" fmla="*/ 73 h 91"/>
                <a:gd name="T36" fmla="*/ 25 w 70"/>
                <a:gd name="T37" fmla="*/ 75 h 91"/>
                <a:gd name="T38" fmla="*/ 29 w 70"/>
                <a:gd name="T39" fmla="*/ 77 h 91"/>
                <a:gd name="T40" fmla="*/ 35 w 70"/>
                <a:gd name="T41" fmla="*/ 78 h 91"/>
                <a:gd name="T42" fmla="*/ 40 w 70"/>
                <a:gd name="T43" fmla="*/ 79 h 91"/>
                <a:gd name="T44" fmla="*/ 40 w 70"/>
                <a:gd name="T45" fmla="*/ 79 h 91"/>
                <a:gd name="T46" fmla="*/ 49 w 70"/>
                <a:gd name="T47" fmla="*/ 78 h 91"/>
                <a:gd name="T48" fmla="*/ 57 w 70"/>
                <a:gd name="T49" fmla="*/ 75 h 91"/>
                <a:gd name="T50" fmla="*/ 55 w 70"/>
                <a:gd name="T51" fmla="*/ 90 h 91"/>
                <a:gd name="T52" fmla="*/ 55 w 70"/>
                <a:gd name="T53" fmla="*/ 90 h 91"/>
                <a:gd name="T54" fmla="*/ 47 w 70"/>
                <a:gd name="T55" fmla="*/ 91 h 91"/>
                <a:gd name="T56" fmla="*/ 39 w 70"/>
                <a:gd name="T57" fmla="*/ 91 h 91"/>
                <a:gd name="T58" fmla="*/ 39 w 70"/>
                <a:gd name="T59" fmla="*/ 91 h 91"/>
                <a:gd name="T60" fmla="*/ 29 w 70"/>
                <a:gd name="T61" fmla="*/ 91 h 91"/>
                <a:gd name="T62" fmla="*/ 23 w 70"/>
                <a:gd name="T63" fmla="*/ 90 h 91"/>
                <a:gd name="T64" fmla="*/ 16 w 70"/>
                <a:gd name="T65" fmla="*/ 87 h 91"/>
                <a:gd name="T66" fmla="*/ 10 w 70"/>
                <a:gd name="T67" fmla="*/ 83 h 91"/>
                <a:gd name="T68" fmla="*/ 5 w 70"/>
                <a:gd name="T69" fmla="*/ 78 h 91"/>
                <a:gd name="T70" fmla="*/ 2 w 70"/>
                <a:gd name="T71" fmla="*/ 71 h 91"/>
                <a:gd name="T72" fmla="*/ 0 w 70"/>
                <a:gd name="T73" fmla="*/ 63 h 91"/>
                <a:gd name="T74" fmla="*/ 0 w 70"/>
                <a:gd name="T75" fmla="*/ 55 h 91"/>
                <a:gd name="T76" fmla="*/ 0 w 70"/>
                <a:gd name="T77" fmla="*/ 55 h 91"/>
                <a:gd name="T78" fmla="*/ 0 w 70"/>
                <a:gd name="T79" fmla="*/ 45 h 91"/>
                <a:gd name="T80" fmla="*/ 2 w 70"/>
                <a:gd name="T81" fmla="*/ 34 h 91"/>
                <a:gd name="T82" fmla="*/ 6 w 70"/>
                <a:gd name="T83" fmla="*/ 24 h 91"/>
                <a:gd name="T84" fmla="*/ 12 w 70"/>
                <a:gd name="T85" fmla="*/ 16 h 91"/>
                <a:gd name="T86" fmla="*/ 19 w 70"/>
                <a:gd name="T87" fmla="*/ 10 h 91"/>
                <a:gd name="T88" fmla="*/ 27 w 70"/>
                <a:gd name="T89" fmla="*/ 4 h 91"/>
                <a:gd name="T90" fmla="*/ 36 w 70"/>
                <a:gd name="T91" fmla="*/ 2 h 91"/>
                <a:gd name="T92" fmla="*/ 47 w 70"/>
                <a:gd name="T93" fmla="*/ 0 h 91"/>
                <a:gd name="T94" fmla="*/ 47 w 70"/>
                <a:gd name="T95" fmla="*/ 0 h 91"/>
                <a:gd name="T96" fmla="*/ 60 w 70"/>
                <a:gd name="T97" fmla="*/ 0 h 91"/>
                <a:gd name="T98" fmla="*/ 70 w 70"/>
                <a:gd name="T99" fmla="*/ 3 h 91"/>
                <a:gd name="T100" fmla="*/ 65 w 70"/>
                <a:gd name="T101" fmla="*/ 1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0" h="91">
                  <a:moveTo>
                    <a:pt x="65" y="18"/>
                  </a:moveTo>
                  <a:lnTo>
                    <a:pt x="65" y="18"/>
                  </a:lnTo>
                  <a:lnTo>
                    <a:pt x="57" y="14"/>
                  </a:lnTo>
                  <a:lnTo>
                    <a:pt x="51" y="14"/>
                  </a:lnTo>
                  <a:lnTo>
                    <a:pt x="51" y="14"/>
                  </a:lnTo>
                  <a:lnTo>
                    <a:pt x="43" y="14"/>
                  </a:lnTo>
                  <a:lnTo>
                    <a:pt x="36" y="16"/>
                  </a:lnTo>
                  <a:lnTo>
                    <a:pt x="31" y="20"/>
                  </a:lnTo>
                  <a:lnTo>
                    <a:pt x="25" y="24"/>
                  </a:lnTo>
                  <a:lnTo>
                    <a:pt x="21" y="31"/>
                  </a:lnTo>
                  <a:lnTo>
                    <a:pt x="19" y="38"/>
                  </a:lnTo>
                  <a:lnTo>
                    <a:pt x="17" y="45"/>
                  </a:lnTo>
                  <a:lnTo>
                    <a:pt x="16" y="53"/>
                  </a:lnTo>
                  <a:lnTo>
                    <a:pt x="16" y="53"/>
                  </a:lnTo>
                  <a:lnTo>
                    <a:pt x="17" y="59"/>
                  </a:lnTo>
                  <a:lnTo>
                    <a:pt x="19" y="63"/>
                  </a:lnTo>
                  <a:lnTo>
                    <a:pt x="20" y="69"/>
                  </a:lnTo>
                  <a:lnTo>
                    <a:pt x="23" y="73"/>
                  </a:lnTo>
                  <a:lnTo>
                    <a:pt x="25" y="75"/>
                  </a:lnTo>
                  <a:lnTo>
                    <a:pt x="29" y="77"/>
                  </a:lnTo>
                  <a:lnTo>
                    <a:pt x="35" y="78"/>
                  </a:lnTo>
                  <a:lnTo>
                    <a:pt x="40" y="79"/>
                  </a:lnTo>
                  <a:lnTo>
                    <a:pt x="40" y="79"/>
                  </a:lnTo>
                  <a:lnTo>
                    <a:pt x="49" y="78"/>
                  </a:lnTo>
                  <a:lnTo>
                    <a:pt x="57" y="75"/>
                  </a:lnTo>
                  <a:lnTo>
                    <a:pt x="55" y="90"/>
                  </a:lnTo>
                  <a:lnTo>
                    <a:pt x="55" y="90"/>
                  </a:lnTo>
                  <a:lnTo>
                    <a:pt x="47" y="91"/>
                  </a:lnTo>
                  <a:lnTo>
                    <a:pt x="39" y="91"/>
                  </a:lnTo>
                  <a:lnTo>
                    <a:pt x="39" y="91"/>
                  </a:lnTo>
                  <a:lnTo>
                    <a:pt x="29" y="91"/>
                  </a:lnTo>
                  <a:lnTo>
                    <a:pt x="23" y="90"/>
                  </a:lnTo>
                  <a:lnTo>
                    <a:pt x="16" y="87"/>
                  </a:lnTo>
                  <a:lnTo>
                    <a:pt x="10" y="83"/>
                  </a:lnTo>
                  <a:lnTo>
                    <a:pt x="5" y="78"/>
                  </a:lnTo>
                  <a:lnTo>
                    <a:pt x="2" y="71"/>
                  </a:lnTo>
                  <a:lnTo>
                    <a:pt x="0" y="63"/>
                  </a:lnTo>
                  <a:lnTo>
                    <a:pt x="0" y="55"/>
                  </a:lnTo>
                  <a:lnTo>
                    <a:pt x="0" y="55"/>
                  </a:lnTo>
                  <a:lnTo>
                    <a:pt x="0" y="45"/>
                  </a:lnTo>
                  <a:lnTo>
                    <a:pt x="2" y="34"/>
                  </a:lnTo>
                  <a:lnTo>
                    <a:pt x="6" y="24"/>
                  </a:lnTo>
                  <a:lnTo>
                    <a:pt x="12" y="16"/>
                  </a:lnTo>
                  <a:lnTo>
                    <a:pt x="19" y="10"/>
                  </a:lnTo>
                  <a:lnTo>
                    <a:pt x="27" y="4"/>
                  </a:lnTo>
                  <a:lnTo>
                    <a:pt x="36" y="2"/>
                  </a:lnTo>
                  <a:lnTo>
                    <a:pt x="47" y="0"/>
                  </a:lnTo>
                  <a:lnTo>
                    <a:pt x="47" y="0"/>
                  </a:lnTo>
                  <a:lnTo>
                    <a:pt x="60" y="0"/>
                  </a:lnTo>
                  <a:lnTo>
                    <a:pt x="70" y="3"/>
                  </a:lnTo>
                  <a:lnTo>
                    <a:pt x="65"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Freeform 14">
              <a:extLst>
                <a:ext uri="{FF2B5EF4-FFF2-40B4-BE49-F238E27FC236}">
                  <a16:creationId xmlns:a16="http://schemas.microsoft.com/office/drawing/2014/main" id="{7DFA9C76-B690-4B53-8AF2-75E5515D84AC}"/>
                </a:ext>
              </a:extLst>
            </p:cNvPr>
            <p:cNvSpPr>
              <a:spLocks noEditPoints="1"/>
            </p:cNvSpPr>
            <p:nvPr userDrawn="1"/>
          </p:nvSpPr>
          <p:spPr bwMode="auto">
            <a:xfrm>
              <a:off x="1498" y="3239"/>
              <a:ext cx="79" cy="91"/>
            </a:xfrm>
            <a:custGeom>
              <a:avLst/>
              <a:gdLst>
                <a:gd name="T0" fmla="*/ 20 w 79"/>
                <a:gd name="T1" fmla="*/ 4 h 91"/>
                <a:gd name="T2" fmla="*/ 44 w 79"/>
                <a:gd name="T3" fmla="*/ 0 h 91"/>
                <a:gd name="T4" fmla="*/ 58 w 79"/>
                <a:gd name="T5" fmla="*/ 2 h 91"/>
                <a:gd name="T6" fmla="*/ 69 w 79"/>
                <a:gd name="T7" fmla="*/ 6 h 91"/>
                <a:gd name="T8" fmla="*/ 77 w 79"/>
                <a:gd name="T9" fmla="*/ 15 h 91"/>
                <a:gd name="T10" fmla="*/ 79 w 79"/>
                <a:gd name="T11" fmla="*/ 29 h 91"/>
                <a:gd name="T12" fmla="*/ 78 w 79"/>
                <a:gd name="T13" fmla="*/ 42 h 91"/>
                <a:gd name="T14" fmla="*/ 74 w 79"/>
                <a:gd name="T15" fmla="*/ 66 h 91"/>
                <a:gd name="T16" fmla="*/ 54 w 79"/>
                <a:gd name="T17" fmla="*/ 90 h 91"/>
                <a:gd name="T18" fmla="*/ 57 w 79"/>
                <a:gd name="T19" fmla="*/ 75 h 91"/>
                <a:gd name="T20" fmla="*/ 57 w 79"/>
                <a:gd name="T21" fmla="*/ 75 h 91"/>
                <a:gd name="T22" fmla="*/ 44 w 79"/>
                <a:gd name="T23" fmla="*/ 87 h 91"/>
                <a:gd name="T24" fmla="*/ 28 w 79"/>
                <a:gd name="T25" fmla="*/ 91 h 91"/>
                <a:gd name="T26" fmla="*/ 18 w 79"/>
                <a:gd name="T27" fmla="*/ 90 h 91"/>
                <a:gd name="T28" fmla="*/ 8 w 79"/>
                <a:gd name="T29" fmla="*/ 86 h 91"/>
                <a:gd name="T30" fmla="*/ 3 w 79"/>
                <a:gd name="T31" fmla="*/ 78 h 91"/>
                <a:gd name="T32" fmla="*/ 0 w 79"/>
                <a:gd name="T33" fmla="*/ 67 h 91"/>
                <a:gd name="T34" fmla="*/ 2 w 79"/>
                <a:gd name="T35" fmla="*/ 59 h 91"/>
                <a:gd name="T36" fmla="*/ 8 w 79"/>
                <a:gd name="T37" fmla="*/ 47 h 91"/>
                <a:gd name="T38" fmla="*/ 23 w 79"/>
                <a:gd name="T39" fmla="*/ 39 h 91"/>
                <a:gd name="T40" fmla="*/ 42 w 79"/>
                <a:gd name="T41" fmla="*/ 37 h 91"/>
                <a:gd name="T42" fmla="*/ 53 w 79"/>
                <a:gd name="T43" fmla="*/ 35 h 91"/>
                <a:gd name="T44" fmla="*/ 63 w 79"/>
                <a:gd name="T45" fmla="*/ 37 h 91"/>
                <a:gd name="T46" fmla="*/ 65 w 79"/>
                <a:gd name="T47" fmla="*/ 31 h 91"/>
                <a:gd name="T48" fmla="*/ 63 w 79"/>
                <a:gd name="T49" fmla="*/ 23 h 91"/>
                <a:gd name="T50" fmla="*/ 59 w 79"/>
                <a:gd name="T51" fmla="*/ 18 h 91"/>
                <a:gd name="T52" fmla="*/ 44 w 79"/>
                <a:gd name="T53" fmla="*/ 14 h 91"/>
                <a:gd name="T54" fmla="*/ 38 w 79"/>
                <a:gd name="T55" fmla="*/ 14 h 91"/>
                <a:gd name="T56" fmla="*/ 23 w 79"/>
                <a:gd name="T57" fmla="*/ 18 h 91"/>
                <a:gd name="T58" fmla="*/ 20 w 79"/>
                <a:gd name="T59" fmla="*/ 4 h 91"/>
                <a:gd name="T60" fmla="*/ 49 w 79"/>
                <a:gd name="T61" fmla="*/ 47 h 91"/>
                <a:gd name="T62" fmla="*/ 38 w 79"/>
                <a:gd name="T63" fmla="*/ 49 h 91"/>
                <a:gd name="T64" fmla="*/ 24 w 79"/>
                <a:gd name="T65" fmla="*/ 54 h 91"/>
                <a:gd name="T66" fmla="*/ 18 w 79"/>
                <a:gd name="T67" fmla="*/ 62 h 91"/>
                <a:gd name="T68" fmla="*/ 18 w 79"/>
                <a:gd name="T69" fmla="*/ 67 h 91"/>
                <a:gd name="T70" fmla="*/ 22 w 79"/>
                <a:gd name="T71" fmla="*/ 75 h 91"/>
                <a:gd name="T72" fmla="*/ 32 w 79"/>
                <a:gd name="T73" fmla="*/ 79 h 91"/>
                <a:gd name="T74" fmla="*/ 38 w 79"/>
                <a:gd name="T75" fmla="*/ 78 h 91"/>
                <a:gd name="T76" fmla="*/ 47 w 79"/>
                <a:gd name="T77" fmla="*/ 73 h 91"/>
                <a:gd name="T78" fmla="*/ 55 w 79"/>
                <a:gd name="T79" fmla="*/ 65 h 91"/>
                <a:gd name="T80" fmla="*/ 61 w 79"/>
                <a:gd name="T81"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91">
                  <a:moveTo>
                    <a:pt x="20" y="4"/>
                  </a:moveTo>
                  <a:lnTo>
                    <a:pt x="20" y="4"/>
                  </a:lnTo>
                  <a:lnTo>
                    <a:pt x="34" y="2"/>
                  </a:lnTo>
                  <a:lnTo>
                    <a:pt x="44" y="0"/>
                  </a:lnTo>
                  <a:lnTo>
                    <a:pt x="44" y="0"/>
                  </a:lnTo>
                  <a:lnTo>
                    <a:pt x="58" y="2"/>
                  </a:lnTo>
                  <a:lnTo>
                    <a:pt x="63" y="3"/>
                  </a:lnTo>
                  <a:lnTo>
                    <a:pt x="69" y="6"/>
                  </a:lnTo>
                  <a:lnTo>
                    <a:pt x="74" y="10"/>
                  </a:lnTo>
                  <a:lnTo>
                    <a:pt x="77" y="15"/>
                  </a:lnTo>
                  <a:lnTo>
                    <a:pt x="79" y="20"/>
                  </a:lnTo>
                  <a:lnTo>
                    <a:pt x="79" y="29"/>
                  </a:lnTo>
                  <a:lnTo>
                    <a:pt x="79" y="29"/>
                  </a:lnTo>
                  <a:lnTo>
                    <a:pt x="78" y="42"/>
                  </a:lnTo>
                  <a:lnTo>
                    <a:pt x="78" y="42"/>
                  </a:lnTo>
                  <a:lnTo>
                    <a:pt x="74" y="66"/>
                  </a:lnTo>
                  <a:lnTo>
                    <a:pt x="69" y="90"/>
                  </a:lnTo>
                  <a:lnTo>
                    <a:pt x="54" y="90"/>
                  </a:lnTo>
                  <a:lnTo>
                    <a:pt x="54" y="90"/>
                  </a:lnTo>
                  <a:lnTo>
                    <a:pt x="57" y="75"/>
                  </a:lnTo>
                  <a:lnTo>
                    <a:pt x="57" y="75"/>
                  </a:lnTo>
                  <a:lnTo>
                    <a:pt x="57" y="75"/>
                  </a:lnTo>
                  <a:lnTo>
                    <a:pt x="51" y="82"/>
                  </a:lnTo>
                  <a:lnTo>
                    <a:pt x="44" y="87"/>
                  </a:lnTo>
                  <a:lnTo>
                    <a:pt x="36" y="91"/>
                  </a:lnTo>
                  <a:lnTo>
                    <a:pt x="28" y="91"/>
                  </a:lnTo>
                  <a:lnTo>
                    <a:pt x="28" y="91"/>
                  </a:lnTo>
                  <a:lnTo>
                    <a:pt x="18" y="90"/>
                  </a:lnTo>
                  <a:lnTo>
                    <a:pt x="12" y="89"/>
                  </a:lnTo>
                  <a:lnTo>
                    <a:pt x="8" y="86"/>
                  </a:lnTo>
                  <a:lnTo>
                    <a:pt x="6" y="82"/>
                  </a:lnTo>
                  <a:lnTo>
                    <a:pt x="3" y="78"/>
                  </a:lnTo>
                  <a:lnTo>
                    <a:pt x="0" y="74"/>
                  </a:lnTo>
                  <a:lnTo>
                    <a:pt x="0" y="67"/>
                  </a:lnTo>
                  <a:lnTo>
                    <a:pt x="0" y="67"/>
                  </a:lnTo>
                  <a:lnTo>
                    <a:pt x="2" y="59"/>
                  </a:lnTo>
                  <a:lnTo>
                    <a:pt x="4" y="53"/>
                  </a:lnTo>
                  <a:lnTo>
                    <a:pt x="8" y="47"/>
                  </a:lnTo>
                  <a:lnTo>
                    <a:pt x="15" y="42"/>
                  </a:lnTo>
                  <a:lnTo>
                    <a:pt x="23" y="39"/>
                  </a:lnTo>
                  <a:lnTo>
                    <a:pt x="31" y="38"/>
                  </a:lnTo>
                  <a:lnTo>
                    <a:pt x="42" y="37"/>
                  </a:lnTo>
                  <a:lnTo>
                    <a:pt x="53" y="35"/>
                  </a:lnTo>
                  <a:lnTo>
                    <a:pt x="53" y="35"/>
                  </a:lnTo>
                  <a:lnTo>
                    <a:pt x="63" y="37"/>
                  </a:lnTo>
                  <a:lnTo>
                    <a:pt x="63" y="37"/>
                  </a:lnTo>
                  <a:lnTo>
                    <a:pt x="65" y="31"/>
                  </a:lnTo>
                  <a:lnTo>
                    <a:pt x="65" y="31"/>
                  </a:lnTo>
                  <a:lnTo>
                    <a:pt x="65" y="26"/>
                  </a:lnTo>
                  <a:lnTo>
                    <a:pt x="63" y="23"/>
                  </a:lnTo>
                  <a:lnTo>
                    <a:pt x="62" y="19"/>
                  </a:lnTo>
                  <a:lnTo>
                    <a:pt x="59" y="18"/>
                  </a:lnTo>
                  <a:lnTo>
                    <a:pt x="53" y="14"/>
                  </a:lnTo>
                  <a:lnTo>
                    <a:pt x="44" y="14"/>
                  </a:lnTo>
                  <a:lnTo>
                    <a:pt x="44" y="14"/>
                  </a:lnTo>
                  <a:lnTo>
                    <a:pt x="38" y="14"/>
                  </a:lnTo>
                  <a:lnTo>
                    <a:pt x="30" y="15"/>
                  </a:lnTo>
                  <a:lnTo>
                    <a:pt x="23" y="18"/>
                  </a:lnTo>
                  <a:lnTo>
                    <a:pt x="18" y="20"/>
                  </a:lnTo>
                  <a:lnTo>
                    <a:pt x="20" y="4"/>
                  </a:lnTo>
                  <a:close/>
                  <a:moveTo>
                    <a:pt x="61" y="47"/>
                  </a:moveTo>
                  <a:lnTo>
                    <a:pt x="49" y="47"/>
                  </a:lnTo>
                  <a:lnTo>
                    <a:pt x="49" y="47"/>
                  </a:lnTo>
                  <a:lnTo>
                    <a:pt x="38" y="49"/>
                  </a:lnTo>
                  <a:lnTo>
                    <a:pt x="28" y="51"/>
                  </a:lnTo>
                  <a:lnTo>
                    <a:pt x="24" y="54"/>
                  </a:lnTo>
                  <a:lnTo>
                    <a:pt x="20" y="58"/>
                  </a:lnTo>
                  <a:lnTo>
                    <a:pt x="18" y="62"/>
                  </a:lnTo>
                  <a:lnTo>
                    <a:pt x="18" y="67"/>
                  </a:lnTo>
                  <a:lnTo>
                    <a:pt x="18" y="67"/>
                  </a:lnTo>
                  <a:lnTo>
                    <a:pt x="19" y="73"/>
                  </a:lnTo>
                  <a:lnTo>
                    <a:pt x="22" y="75"/>
                  </a:lnTo>
                  <a:lnTo>
                    <a:pt x="26" y="78"/>
                  </a:lnTo>
                  <a:lnTo>
                    <a:pt x="32" y="79"/>
                  </a:lnTo>
                  <a:lnTo>
                    <a:pt x="32" y="79"/>
                  </a:lnTo>
                  <a:lnTo>
                    <a:pt x="38" y="78"/>
                  </a:lnTo>
                  <a:lnTo>
                    <a:pt x="43" y="77"/>
                  </a:lnTo>
                  <a:lnTo>
                    <a:pt x="47" y="73"/>
                  </a:lnTo>
                  <a:lnTo>
                    <a:pt x="51" y="69"/>
                  </a:lnTo>
                  <a:lnTo>
                    <a:pt x="55" y="65"/>
                  </a:lnTo>
                  <a:lnTo>
                    <a:pt x="58" y="59"/>
                  </a:lnTo>
                  <a:lnTo>
                    <a:pt x="61" y="47"/>
                  </a:lnTo>
                  <a:lnTo>
                    <a:pt x="61"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2" name="Freeform 15">
              <a:extLst>
                <a:ext uri="{FF2B5EF4-FFF2-40B4-BE49-F238E27FC236}">
                  <a16:creationId xmlns:a16="http://schemas.microsoft.com/office/drawing/2014/main" id="{A8046823-75F8-4377-8078-33F23F37E2ED}"/>
                </a:ext>
              </a:extLst>
            </p:cNvPr>
            <p:cNvSpPr>
              <a:spLocks/>
            </p:cNvSpPr>
            <p:nvPr userDrawn="1"/>
          </p:nvSpPr>
          <p:spPr bwMode="auto">
            <a:xfrm>
              <a:off x="1595" y="3239"/>
              <a:ext cx="68" cy="90"/>
            </a:xfrm>
            <a:custGeom>
              <a:avLst/>
              <a:gdLst>
                <a:gd name="T0" fmla="*/ 16 w 68"/>
                <a:gd name="T1" fmla="*/ 15 h 90"/>
                <a:gd name="T2" fmla="*/ 16 w 68"/>
                <a:gd name="T3" fmla="*/ 15 h 90"/>
                <a:gd name="T4" fmla="*/ 19 w 68"/>
                <a:gd name="T5" fmla="*/ 2 h 90"/>
                <a:gd name="T6" fmla="*/ 33 w 68"/>
                <a:gd name="T7" fmla="*/ 2 h 90"/>
                <a:gd name="T8" fmla="*/ 31 w 68"/>
                <a:gd name="T9" fmla="*/ 16 h 90"/>
                <a:gd name="T10" fmla="*/ 31 w 68"/>
                <a:gd name="T11" fmla="*/ 16 h 90"/>
                <a:gd name="T12" fmla="*/ 31 w 68"/>
                <a:gd name="T13" fmla="*/ 16 h 90"/>
                <a:gd name="T14" fmla="*/ 36 w 68"/>
                <a:gd name="T15" fmla="*/ 10 h 90"/>
                <a:gd name="T16" fmla="*/ 43 w 68"/>
                <a:gd name="T17" fmla="*/ 4 h 90"/>
                <a:gd name="T18" fmla="*/ 51 w 68"/>
                <a:gd name="T19" fmla="*/ 2 h 90"/>
                <a:gd name="T20" fmla="*/ 62 w 68"/>
                <a:gd name="T21" fmla="*/ 0 h 90"/>
                <a:gd name="T22" fmla="*/ 62 w 68"/>
                <a:gd name="T23" fmla="*/ 0 h 90"/>
                <a:gd name="T24" fmla="*/ 64 w 68"/>
                <a:gd name="T25" fmla="*/ 0 h 90"/>
                <a:gd name="T26" fmla="*/ 68 w 68"/>
                <a:gd name="T27" fmla="*/ 2 h 90"/>
                <a:gd name="T28" fmla="*/ 64 w 68"/>
                <a:gd name="T29" fmla="*/ 16 h 90"/>
                <a:gd name="T30" fmla="*/ 64 w 68"/>
                <a:gd name="T31" fmla="*/ 16 h 90"/>
                <a:gd name="T32" fmla="*/ 58 w 68"/>
                <a:gd name="T33" fmla="*/ 14 h 90"/>
                <a:gd name="T34" fmla="*/ 58 w 68"/>
                <a:gd name="T35" fmla="*/ 14 h 90"/>
                <a:gd name="T36" fmla="*/ 51 w 68"/>
                <a:gd name="T37" fmla="*/ 15 h 90"/>
                <a:gd name="T38" fmla="*/ 44 w 68"/>
                <a:gd name="T39" fmla="*/ 18 h 90"/>
                <a:gd name="T40" fmla="*/ 40 w 68"/>
                <a:gd name="T41" fmla="*/ 22 h 90"/>
                <a:gd name="T42" fmla="*/ 35 w 68"/>
                <a:gd name="T43" fmla="*/ 26 h 90"/>
                <a:gd name="T44" fmla="*/ 32 w 68"/>
                <a:gd name="T45" fmla="*/ 31 h 90"/>
                <a:gd name="T46" fmla="*/ 29 w 68"/>
                <a:gd name="T47" fmla="*/ 37 h 90"/>
                <a:gd name="T48" fmla="*/ 25 w 68"/>
                <a:gd name="T49" fmla="*/ 47 h 90"/>
                <a:gd name="T50" fmla="*/ 17 w 68"/>
                <a:gd name="T51" fmla="*/ 90 h 90"/>
                <a:gd name="T52" fmla="*/ 0 w 68"/>
                <a:gd name="T53" fmla="*/ 90 h 90"/>
                <a:gd name="T54" fmla="*/ 16 w 68"/>
                <a:gd name="T55"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8" h="90">
                  <a:moveTo>
                    <a:pt x="16" y="15"/>
                  </a:moveTo>
                  <a:lnTo>
                    <a:pt x="16" y="15"/>
                  </a:lnTo>
                  <a:lnTo>
                    <a:pt x="19" y="2"/>
                  </a:lnTo>
                  <a:lnTo>
                    <a:pt x="33" y="2"/>
                  </a:lnTo>
                  <a:lnTo>
                    <a:pt x="31" y="16"/>
                  </a:lnTo>
                  <a:lnTo>
                    <a:pt x="31" y="16"/>
                  </a:lnTo>
                  <a:lnTo>
                    <a:pt x="31" y="16"/>
                  </a:lnTo>
                  <a:lnTo>
                    <a:pt x="36" y="10"/>
                  </a:lnTo>
                  <a:lnTo>
                    <a:pt x="43" y="4"/>
                  </a:lnTo>
                  <a:lnTo>
                    <a:pt x="51" y="2"/>
                  </a:lnTo>
                  <a:lnTo>
                    <a:pt x="62" y="0"/>
                  </a:lnTo>
                  <a:lnTo>
                    <a:pt x="62" y="0"/>
                  </a:lnTo>
                  <a:lnTo>
                    <a:pt x="64" y="0"/>
                  </a:lnTo>
                  <a:lnTo>
                    <a:pt x="68" y="2"/>
                  </a:lnTo>
                  <a:lnTo>
                    <a:pt x="64" y="16"/>
                  </a:lnTo>
                  <a:lnTo>
                    <a:pt x="64" y="16"/>
                  </a:lnTo>
                  <a:lnTo>
                    <a:pt x="58" y="14"/>
                  </a:lnTo>
                  <a:lnTo>
                    <a:pt x="58" y="14"/>
                  </a:lnTo>
                  <a:lnTo>
                    <a:pt x="51" y="15"/>
                  </a:lnTo>
                  <a:lnTo>
                    <a:pt x="44" y="18"/>
                  </a:lnTo>
                  <a:lnTo>
                    <a:pt x="40" y="22"/>
                  </a:lnTo>
                  <a:lnTo>
                    <a:pt x="35" y="26"/>
                  </a:lnTo>
                  <a:lnTo>
                    <a:pt x="32" y="31"/>
                  </a:lnTo>
                  <a:lnTo>
                    <a:pt x="29" y="37"/>
                  </a:lnTo>
                  <a:lnTo>
                    <a:pt x="25" y="47"/>
                  </a:lnTo>
                  <a:lnTo>
                    <a:pt x="17" y="90"/>
                  </a:lnTo>
                  <a:lnTo>
                    <a:pt x="0" y="90"/>
                  </a:lnTo>
                  <a:lnTo>
                    <a:pt x="1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16">
              <a:extLst>
                <a:ext uri="{FF2B5EF4-FFF2-40B4-BE49-F238E27FC236}">
                  <a16:creationId xmlns:a16="http://schemas.microsoft.com/office/drawing/2014/main" id="{75CBED6A-B3D0-42BF-B7EE-FB015BB9826E}"/>
                </a:ext>
              </a:extLst>
            </p:cNvPr>
            <p:cNvSpPr>
              <a:spLocks noEditPoints="1"/>
            </p:cNvSpPr>
            <p:nvPr userDrawn="1"/>
          </p:nvSpPr>
          <p:spPr bwMode="auto">
            <a:xfrm>
              <a:off x="1665" y="3239"/>
              <a:ext cx="80" cy="91"/>
            </a:xfrm>
            <a:custGeom>
              <a:avLst/>
              <a:gdLst>
                <a:gd name="T0" fmla="*/ 67 w 80"/>
                <a:gd name="T1" fmla="*/ 89 h 91"/>
                <a:gd name="T2" fmla="*/ 40 w 80"/>
                <a:gd name="T3" fmla="*/ 91 h 91"/>
                <a:gd name="T4" fmla="*/ 32 w 80"/>
                <a:gd name="T5" fmla="*/ 91 h 91"/>
                <a:gd name="T6" fmla="*/ 18 w 80"/>
                <a:gd name="T7" fmla="*/ 87 h 91"/>
                <a:gd name="T8" fmla="*/ 6 w 80"/>
                <a:gd name="T9" fmla="*/ 78 h 91"/>
                <a:gd name="T10" fmla="*/ 1 w 80"/>
                <a:gd name="T11" fmla="*/ 63 h 91"/>
                <a:gd name="T12" fmla="*/ 0 w 80"/>
                <a:gd name="T13" fmla="*/ 53 h 91"/>
                <a:gd name="T14" fmla="*/ 2 w 80"/>
                <a:gd name="T15" fmla="*/ 34 h 91"/>
                <a:gd name="T16" fmla="*/ 12 w 80"/>
                <a:gd name="T17" fmla="*/ 18 h 91"/>
                <a:gd name="T18" fmla="*/ 26 w 80"/>
                <a:gd name="T19" fmla="*/ 4 h 91"/>
                <a:gd name="T20" fmla="*/ 48 w 80"/>
                <a:gd name="T21" fmla="*/ 0 h 91"/>
                <a:gd name="T22" fmla="*/ 55 w 80"/>
                <a:gd name="T23" fmla="*/ 0 h 91"/>
                <a:gd name="T24" fmla="*/ 68 w 80"/>
                <a:gd name="T25" fmla="*/ 6 h 91"/>
                <a:gd name="T26" fmla="*/ 76 w 80"/>
                <a:gd name="T27" fmla="*/ 14 h 91"/>
                <a:gd name="T28" fmla="*/ 80 w 80"/>
                <a:gd name="T29" fmla="*/ 26 h 91"/>
                <a:gd name="T30" fmla="*/ 80 w 80"/>
                <a:gd name="T31" fmla="*/ 34 h 91"/>
                <a:gd name="T32" fmla="*/ 79 w 80"/>
                <a:gd name="T33" fmla="*/ 50 h 91"/>
                <a:gd name="T34" fmla="*/ 17 w 80"/>
                <a:gd name="T35" fmla="*/ 50 h 91"/>
                <a:gd name="T36" fmla="*/ 17 w 80"/>
                <a:gd name="T37" fmla="*/ 55 h 91"/>
                <a:gd name="T38" fmla="*/ 18 w 80"/>
                <a:gd name="T39" fmla="*/ 67 h 91"/>
                <a:gd name="T40" fmla="*/ 24 w 80"/>
                <a:gd name="T41" fmla="*/ 74 h 91"/>
                <a:gd name="T42" fmla="*/ 33 w 80"/>
                <a:gd name="T43" fmla="*/ 78 h 91"/>
                <a:gd name="T44" fmla="*/ 44 w 80"/>
                <a:gd name="T45" fmla="*/ 79 h 91"/>
                <a:gd name="T46" fmla="*/ 68 w 80"/>
                <a:gd name="T47" fmla="*/ 74 h 91"/>
                <a:gd name="T48" fmla="*/ 64 w 80"/>
                <a:gd name="T49" fmla="*/ 38 h 91"/>
                <a:gd name="T50" fmla="*/ 64 w 80"/>
                <a:gd name="T51" fmla="*/ 31 h 91"/>
                <a:gd name="T52" fmla="*/ 63 w 80"/>
                <a:gd name="T53" fmla="*/ 24 h 91"/>
                <a:gd name="T54" fmla="*/ 55 w 80"/>
                <a:gd name="T55" fmla="*/ 15 h 91"/>
                <a:gd name="T56" fmla="*/ 45 w 80"/>
                <a:gd name="T57" fmla="*/ 14 h 91"/>
                <a:gd name="T58" fmla="*/ 37 w 80"/>
                <a:gd name="T59" fmla="*/ 15 h 91"/>
                <a:gd name="T60" fmla="*/ 29 w 80"/>
                <a:gd name="T61" fmla="*/ 20 h 91"/>
                <a:gd name="T62" fmla="*/ 18 w 80"/>
                <a:gd name="T63"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1">
                  <a:moveTo>
                    <a:pt x="67" y="89"/>
                  </a:moveTo>
                  <a:lnTo>
                    <a:pt x="67" y="89"/>
                  </a:lnTo>
                  <a:lnTo>
                    <a:pt x="53" y="91"/>
                  </a:lnTo>
                  <a:lnTo>
                    <a:pt x="40" y="91"/>
                  </a:lnTo>
                  <a:lnTo>
                    <a:pt x="40" y="91"/>
                  </a:lnTo>
                  <a:lnTo>
                    <a:pt x="32" y="91"/>
                  </a:lnTo>
                  <a:lnTo>
                    <a:pt x="25" y="90"/>
                  </a:lnTo>
                  <a:lnTo>
                    <a:pt x="18" y="87"/>
                  </a:lnTo>
                  <a:lnTo>
                    <a:pt x="12" y="83"/>
                  </a:lnTo>
                  <a:lnTo>
                    <a:pt x="6" y="78"/>
                  </a:lnTo>
                  <a:lnTo>
                    <a:pt x="2" y="71"/>
                  </a:lnTo>
                  <a:lnTo>
                    <a:pt x="1" y="63"/>
                  </a:lnTo>
                  <a:lnTo>
                    <a:pt x="0" y="53"/>
                  </a:lnTo>
                  <a:lnTo>
                    <a:pt x="0" y="53"/>
                  </a:lnTo>
                  <a:lnTo>
                    <a:pt x="1" y="43"/>
                  </a:lnTo>
                  <a:lnTo>
                    <a:pt x="2" y="34"/>
                  </a:lnTo>
                  <a:lnTo>
                    <a:pt x="6" y="26"/>
                  </a:lnTo>
                  <a:lnTo>
                    <a:pt x="12" y="18"/>
                  </a:lnTo>
                  <a:lnTo>
                    <a:pt x="18" y="10"/>
                  </a:lnTo>
                  <a:lnTo>
                    <a:pt x="26" y="4"/>
                  </a:lnTo>
                  <a:lnTo>
                    <a:pt x="37" y="2"/>
                  </a:lnTo>
                  <a:lnTo>
                    <a:pt x="48" y="0"/>
                  </a:lnTo>
                  <a:lnTo>
                    <a:pt x="48" y="0"/>
                  </a:lnTo>
                  <a:lnTo>
                    <a:pt x="55" y="0"/>
                  </a:lnTo>
                  <a:lnTo>
                    <a:pt x="61" y="3"/>
                  </a:lnTo>
                  <a:lnTo>
                    <a:pt x="68" y="6"/>
                  </a:lnTo>
                  <a:lnTo>
                    <a:pt x="72" y="10"/>
                  </a:lnTo>
                  <a:lnTo>
                    <a:pt x="76" y="14"/>
                  </a:lnTo>
                  <a:lnTo>
                    <a:pt x="79" y="19"/>
                  </a:lnTo>
                  <a:lnTo>
                    <a:pt x="80" y="26"/>
                  </a:lnTo>
                  <a:lnTo>
                    <a:pt x="80" y="34"/>
                  </a:lnTo>
                  <a:lnTo>
                    <a:pt x="80" y="34"/>
                  </a:lnTo>
                  <a:lnTo>
                    <a:pt x="80" y="42"/>
                  </a:lnTo>
                  <a:lnTo>
                    <a:pt x="79" y="50"/>
                  </a:lnTo>
                  <a:lnTo>
                    <a:pt x="17" y="50"/>
                  </a:lnTo>
                  <a:lnTo>
                    <a:pt x="17" y="50"/>
                  </a:lnTo>
                  <a:lnTo>
                    <a:pt x="17" y="55"/>
                  </a:lnTo>
                  <a:lnTo>
                    <a:pt x="17" y="55"/>
                  </a:lnTo>
                  <a:lnTo>
                    <a:pt x="17" y="62"/>
                  </a:lnTo>
                  <a:lnTo>
                    <a:pt x="18" y="67"/>
                  </a:lnTo>
                  <a:lnTo>
                    <a:pt x="21" y="71"/>
                  </a:lnTo>
                  <a:lnTo>
                    <a:pt x="24" y="74"/>
                  </a:lnTo>
                  <a:lnTo>
                    <a:pt x="28" y="77"/>
                  </a:lnTo>
                  <a:lnTo>
                    <a:pt x="33" y="78"/>
                  </a:lnTo>
                  <a:lnTo>
                    <a:pt x="44" y="79"/>
                  </a:lnTo>
                  <a:lnTo>
                    <a:pt x="44" y="79"/>
                  </a:lnTo>
                  <a:lnTo>
                    <a:pt x="56" y="78"/>
                  </a:lnTo>
                  <a:lnTo>
                    <a:pt x="68" y="74"/>
                  </a:lnTo>
                  <a:lnTo>
                    <a:pt x="67" y="89"/>
                  </a:lnTo>
                  <a:close/>
                  <a:moveTo>
                    <a:pt x="64" y="38"/>
                  </a:moveTo>
                  <a:lnTo>
                    <a:pt x="64" y="38"/>
                  </a:lnTo>
                  <a:lnTo>
                    <a:pt x="64" y="31"/>
                  </a:lnTo>
                  <a:lnTo>
                    <a:pt x="64" y="31"/>
                  </a:lnTo>
                  <a:lnTo>
                    <a:pt x="63" y="24"/>
                  </a:lnTo>
                  <a:lnTo>
                    <a:pt x="60" y="18"/>
                  </a:lnTo>
                  <a:lnTo>
                    <a:pt x="55" y="15"/>
                  </a:lnTo>
                  <a:lnTo>
                    <a:pt x="45" y="14"/>
                  </a:lnTo>
                  <a:lnTo>
                    <a:pt x="45" y="14"/>
                  </a:lnTo>
                  <a:lnTo>
                    <a:pt x="41" y="14"/>
                  </a:lnTo>
                  <a:lnTo>
                    <a:pt x="37" y="15"/>
                  </a:lnTo>
                  <a:lnTo>
                    <a:pt x="32" y="18"/>
                  </a:lnTo>
                  <a:lnTo>
                    <a:pt x="29" y="20"/>
                  </a:lnTo>
                  <a:lnTo>
                    <a:pt x="22" y="29"/>
                  </a:lnTo>
                  <a:lnTo>
                    <a:pt x="18" y="38"/>
                  </a:lnTo>
                  <a:lnTo>
                    <a:pt x="6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Freeform 17">
              <a:extLst>
                <a:ext uri="{FF2B5EF4-FFF2-40B4-BE49-F238E27FC236}">
                  <a16:creationId xmlns:a16="http://schemas.microsoft.com/office/drawing/2014/main" id="{4073D8E7-AC06-48CB-84A1-BA0ED5E40300}"/>
                </a:ext>
              </a:extLst>
            </p:cNvPr>
            <p:cNvSpPr>
              <a:spLocks noEditPoints="1"/>
            </p:cNvSpPr>
            <p:nvPr userDrawn="1"/>
          </p:nvSpPr>
          <p:spPr bwMode="auto">
            <a:xfrm>
              <a:off x="1804" y="3239"/>
              <a:ext cx="81" cy="91"/>
            </a:xfrm>
            <a:custGeom>
              <a:avLst/>
              <a:gdLst>
                <a:gd name="T0" fmla="*/ 22 w 81"/>
                <a:gd name="T1" fmla="*/ 4 h 91"/>
                <a:gd name="T2" fmla="*/ 46 w 81"/>
                <a:gd name="T3" fmla="*/ 0 h 91"/>
                <a:gd name="T4" fmla="*/ 58 w 81"/>
                <a:gd name="T5" fmla="*/ 2 h 91"/>
                <a:gd name="T6" fmla="*/ 70 w 81"/>
                <a:gd name="T7" fmla="*/ 6 h 91"/>
                <a:gd name="T8" fmla="*/ 78 w 81"/>
                <a:gd name="T9" fmla="*/ 15 h 91"/>
                <a:gd name="T10" fmla="*/ 81 w 81"/>
                <a:gd name="T11" fmla="*/ 29 h 91"/>
                <a:gd name="T12" fmla="*/ 79 w 81"/>
                <a:gd name="T13" fmla="*/ 42 h 91"/>
                <a:gd name="T14" fmla="*/ 74 w 81"/>
                <a:gd name="T15" fmla="*/ 66 h 91"/>
                <a:gd name="T16" fmla="*/ 55 w 81"/>
                <a:gd name="T17" fmla="*/ 90 h 91"/>
                <a:gd name="T18" fmla="*/ 58 w 81"/>
                <a:gd name="T19" fmla="*/ 75 h 91"/>
                <a:gd name="T20" fmla="*/ 58 w 81"/>
                <a:gd name="T21" fmla="*/ 75 h 91"/>
                <a:gd name="T22" fmla="*/ 46 w 81"/>
                <a:gd name="T23" fmla="*/ 87 h 91"/>
                <a:gd name="T24" fmla="*/ 28 w 81"/>
                <a:gd name="T25" fmla="*/ 91 h 91"/>
                <a:gd name="T26" fmla="*/ 18 w 81"/>
                <a:gd name="T27" fmla="*/ 90 h 91"/>
                <a:gd name="T28" fmla="*/ 10 w 81"/>
                <a:gd name="T29" fmla="*/ 86 h 91"/>
                <a:gd name="T30" fmla="*/ 3 w 81"/>
                <a:gd name="T31" fmla="*/ 78 h 91"/>
                <a:gd name="T32" fmla="*/ 0 w 81"/>
                <a:gd name="T33" fmla="*/ 67 h 91"/>
                <a:gd name="T34" fmla="*/ 1 w 81"/>
                <a:gd name="T35" fmla="*/ 59 h 91"/>
                <a:gd name="T36" fmla="*/ 10 w 81"/>
                <a:gd name="T37" fmla="*/ 47 h 91"/>
                <a:gd name="T38" fmla="*/ 23 w 81"/>
                <a:gd name="T39" fmla="*/ 39 h 91"/>
                <a:gd name="T40" fmla="*/ 42 w 81"/>
                <a:gd name="T41" fmla="*/ 37 h 91"/>
                <a:gd name="T42" fmla="*/ 52 w 81"/>
                <a:gd name="T43" fmla="*/ 35 h 91"/>
                <a:gd name="T44" fmla="*/ 65 w 81"/>
                <a:gd name="T45" fmla="*/ 37 h 91"/>
                <a:gd name="T46" fmla="*/ 66 w 81"/>
                <a:gd name="T47" fmla="*/ 31 h 91"/>
                <a:gd name="T48" fmla="*/ 63 w 81"/>
                <a:gd name="T49" fmla="*/ 23 h 91"/>
                <a:gd name="T50" fmla="*/ 59 w 81"/>
                <a:gd name="T51" fmla="*/ 18 h 91"/>
                <a:gd name="T52" fmla="*/ 44 w 81"/>
                <a:gd name="T53" fmla="*/ 14 h 91"/>
                <a:gd name="T54" fmla="*/ 38 w 81"/>
                <a:gd name="T55" fmla="*/ 14 h 91"/>
                <a:gd name="T56" fmla="*/ 24 w 81"/>
                <a:gd name="T57" fmla="*/ 18 h 91"/>
                <a:gd name="T58" fmla="*/ 22 w 81"/>
                <a:gd name="T59" fmla="*/ 4 h 91"/>
                <a:gd name="T60" fmla="*/ 48 w 81"/>
                <a:gd name="T61" fmla="*/ 47 h 91"/>
                <a:gd name="T62" fmla="*/ 39 w 81"/>
                <a:gd name="T63" fmla="*/ 49 h 91"/>
                <a:gd name="T64" fmla="*/ 24 w 81"/>
                <a:gd name="T65" fmla="*/ 54 h 91"/>
                <a:gd name="T66" fmla="*/ 19 w 81"/>
                <a:gd name="T67" fmla="*/ 62 h 91"/>
                <a:gd name="T68" fmla="*/ 18 w 81"/>
                <a:gd name="T69" fmla="*/ 67 h 91"/>
                <a:gd name="T70" fmla="*/ 22 w 81"/>
                <a:gd name="T71" fmla="*/ 75 h 91"/>
                <a:gd name="T72" fmla="*/ 32 w 81"/>
                <a:gd name="T73" fmla="*/ 79 h 91"/>
                <a:gd name="T74" fmla="*/ 38 w 81"/>
                <a:gd name="T75" fmla="*/ 78 h 91"/>
                <a:gd name="T76" fmla="*/ 48 w 81"/>
                <a:gd name="T77" fmla="*/ 73 h 91"/>
                <a:gd name="T78" fmla="*/ 55 w 81"/>
                <a:gd name="T79" fmla="*/ 65 h 91"/>
                <a:gd name="T80" fmla="*/ 60 w 81"/>
                <a:gd name="T81"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 h="91">
                  <a:moveTo>
                    <a:pt x="22" y="4"/>
                  </a:moveTo>
                  <a:lnTo>
                    <a:pt x="22" y="4"/>
                  </a:lnTo>
                  <a:lnTo>
                    <a:pt x="34" y="2"/>
                  </a:lnTo>
                  <a:lnTo>
                    <a:pt x="46" y="0"/>
                  </a:lnTo>
                  <a:lnTo>
                    <a:pt x="46" y="0"/>
                  </a:lnTo>
                  <a:lnTo>
                    <a:pt x="58" y="2"/>
                  </a:lnTo>
                  <a:lnTo>
                    <a:pt x="65" y="3"/>
                  </a:lnTo>
                  <a:lnTo>
                    <a:pt x="70" y="6"/>
                  </a:lnTo>
                  <a:lnTo>
                    <a:pt x="74" y="10"/>
                  </a:lnTo>
                  <a:lnTo>
                    <a:pt x="78" y="15"/>
                  </a:lnTo>
                  <a:lnTo>
                    <a:pt x="79" y="20"/>
                  </a:lnTo>
                  <a:lnTo>
                    <a:pt x="81" y="29"/>
                  </a:lnTo>
                  <a:lnTo>
                    <a:pt x="81" y="29"/>
                  </a:lnTo>
                  <a:lnTo>
                    <a:pt x="79" y="42"/>
                  </a:lnTo>
                  <a:lnTo>
                    <a:pt x="79" y="42"/>
                  </a:lnTo>
                  <a:lnTo>
                    <a:pt x="74" y="66"/>
                  </a:lnTo>
                  <a:lnTo>
                    <a:pt x="70" y="90"/>
                  </a:lnTo>
                  <a:lnTo>
                    <a:pt x="55" y="90"/>
                  </a:lnTo>
                  <a:lnTo>
                    <a:pt x="55" y="90"/>
                  </a:lnTo>
                  <a:lnTo>
                    <a:pt x="58" y="75"/>
                  </a:lnTo>
                  <a:lnTo>
                    <a:pt x="58" y="75"/>
                  </a:lnTo>
                  <a:lnTo>
                    <a:pt x="58" y="75"/>
                  </a:lnTo>
                  <a:lnTo>
                    <a:pt x="52" y="82"/>
                  </a:lnTo>
                  <a:lnTo>
                    <a:pt x="46" y="87"/>
                  </a:lnTo>
                  <a:lnTo>
                    <a:pt x="38" y="91"/>
                  </a:lnTo>
                  <a:lnTo>
                    <a:pt x="28" y="91"/>
                  </a:lnTo>
                  <a:lnTo>
                    <a:pt x="28" y="91"/>
                  </a:lnTo>
                  <a:lnTo>
                    <a:pt x="18" y="90"/>
                  </a:lnTo>
                  <a:lnTo>
                    <a:pt x="14" y="89"/>
                  </a:lnTo>
                  <a:lnTo>
                    <a:pt x="10" y="86"/>
                  </a:lnTo>
                  <a:lnTo>
                    <a:pt x="5" y="82"/>
                  </a:lnTo>
                  <a:lnTo>
                    <a:pt x="3" y="78"/>
                  </a:lnTo>
                  <a:lnTo>
                    <a:pt x="1" y="74"/>
                  </a:lnTo>
                  <a:lnTo>
                    <a:pt x="0" y="67"/>
                  </a:lnTo>
                  <a:lnTo>
                    <a:pt x="0" y="67"/>
                  </a:lnTo>
                  <a:lnTo>
                    <a:pt x="1" y="59"/>
                  </a:lnTo>
                  <a:lnTo>
                    <a:pt x="4" y="53"/>
                  </a:lnTo>
                  <a:lnTo>
                    <a:pt x="10" y="47"/>
                  </a:lnTo>
                  <a:lnTo>
                    <a:pt x="15" y="42"/>
                  </a:lnTo>
                  <a:lnTo>
                    <a:pt x="23" y="39"/>
                  </a:lnTo>
                  <a:lnTo>
                    <a:pt x="32" y="38"/>
                  </a:lnTo>
                  <a:lnTo>
                    <a:pt x="42" y="37"/>
                  </a:lnTo>
                  <a:lnTo>
                    <a:pt x="52" y="35"/>
                  </a:lnTo>
                  <a:lnTo>
                    <a:pt x="52" y="35"/>
                  </a:lnTo>
                  <a:lnTo>
                    <a:pt x="65" y="37"/>
                  </a:lnTo>
                  <a:lnTo>
                    <a:pt x="65" y="37"/>
                  </a:lnTo>
                  <a:lnTo>
                    <a:pt x="66" y="31"/>
                  </a:lnTo>
                  <a:lnTo>
                    <a:pt x="66" y="31"/>
                  </a:lnTo>
                  <a:lnTo>
                    <a:pt x="65" y="26"/>
                  </a:lnTo>
                  <a:lnTo>
                    <a:pt x="63" y="23"/>
                  </a:lnTo>
                  <a:lnTo>
                    <a:pt x="62" y="19"/>
                  </a:lnTo>
                  <a:lnTo>
                    <a:pt x="59" y="18"/>
                  </a:lnTo>
                  <a:lnTo>
                    <a:pt x="54" y="14"/>
                  </a:lnTo>
                  <a:lnTo>
                    <a:pt x="44" y="14"/>
                  </a:lnTo>
                  <a:lnTo>
                    <a:pt x="44" y="14"/>
                  </a:lnTo>
                  <a:lnTo>
                    <a:pt x="38" y="14"/>
                  </a:lnTo>
                  <a:lnTo>
                    <a:pt x="31" y="15"/>
                  </a:lnTo>
                  <a:lnTo>
                    <a:pt x="24" y="18"/>
                  </a:lnTo>
                  <a:lnTo>
                    <a:pt x="18" y="20"/>
                  </a:lnTo>
                  <a:lnTo>
                    <a:pt x="22" y="4"/>
                  </a:lnTo>
                  <a:close/>
                  <a:moveTo>
                    <a:pt x="60" y="47"/>
                  </a:moveTo>
                  <a:lnTo>
                    <a:pt x="48" y="47"/>
                  </a:lnTo>
                  <a:lnTo>
                    <a:pt x="48" y="47"/>
                  </a:lnTo>
                  <a:lnTo>
                    <a:pt x="39" y="49"/>
                  </a:lnTo>
                  <a:lnTo>
                    <a:pt x="28" y="51"/>
                  </a:lnTo>
                  <a:lnTo>
                    <a:pt x="24" y="54"/>
                  </a:lnTo>
                  <a:lnTo>
                    <a:pt x="20" y="58"/>
                  </a:lnTo>
                  <a:lnTo>
                    <a:pt x="19" y="62"/>
                  </a:lnTo>
                  <a:lnTo>
                    <a:pt x="18" y="67"/>
                  </a:lnTo>
                  <a:lnTo>
                    <a:pt x="18" y="67"/>
                  </a:lnTo>
                  <a:lnTo>
                    <a:pt x="19" y="73"/>
                  </a:lnTo>
                  <a:lnTo>
                    <a:pt x="22" y="75"/>
                  </a:lnTo>
                  <a:lnTo>
                    <a:pt x="27" y="78"/>
                  </a:lnTo>
                  <a:lnTo>
                    <a:pt x="32" y="79"/>
                  </a:lnTo>
                  <a:lnTo>
                    <a:pt x="32" y="79"/>
                  </a:lnTo>
                  <a:lnTo>
                    <a:pt x="38" y="78"/>
                  </a:lnTo>
                  <a:lnTo>
                    <a:pt x="43" y="77"/>
                  </a:lnTo>
                  <a:lnTo>
                    <a:pt x="48" y="73"/>
                  </a:lnTo>
                  <a:lnTo>
                    <a:pt x="52" y="69"/>
                  </a:lnTo>
                  <a:lnTo>
                    <a:pt x="55" y="65"/>
                  </a:lnTo>
                  <a:lnTo>
                    <a:pt x="58" y="59"/>
                  </a:lnTo>
                  <a:lnTo>
                    <a:pt x="60" y="47"/>
                  </a:lnTo>
                  <a:lnTo>
                    <a:pt x="6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Freeform 18">
              <a:extLst>
                <a:ext uri="{FF2B5EF4-FFF2-40B4-BE49-F238E27FC236}">
                  <a16:creationId xmlns:a16="http://schemas.microsoft.com/office/drawing/2014/main" id="{AF995F01-1BFF-47C6-9C3A-5547ECED302B}"/>
                </a:ext>
              </a:extLst>
            </p:cNvPr>
            <p:cNvSpPr>
              <a:spLocks/>
            </p:cNvSpPr>
            <p:nvPr userDrawn="1"/>
          </p:nvSpPr>
          <p:spPr bwMode="auto">
            <a:xfrm>
              <a:off x="1906" y="3215"/>
              <a:ext cx="63" cy="115"/>
            </a:xfrm>
            <a:custGeom>
              <a:avLst/>
              <a:gdLst>
                <a:gd name="T0" fmla="*/ 3 w 63"/>
                <a:gd name="T1" fmla="*/ 26 h 115"/>
                <a:gd name="T2" fmla="*/ 23 w 63"/>
                <a:gd name="T3" fmla="*/ 26 h 115"/>
                <a:gd name="T4" fmla="*/ 27 w 63"/>
                <a:gd name="T5" fmla="*/ 6 h 115"/>
                <a:gd name="T6" fmla="*/ 44 w 63"/>
                <a:gd name="T7" fmla="*/ 0 h 115"/>
                <a:gd name="T8" fmla="*/ 39 w 63"/>
                <a:gd name="T9" fmla="*/ 26 h 115"/>
                <a:gd name="T10" fmla="*/ 63 w 63"/>
                <a:gd name="T11" fmla="*/ 26 h 115"/>
                <a:gd name="T12" fmla="*/ 60 w 63"/>
                <a:gd name="T13" fmla="*/ 39 h 115"/>
                <a:gd name="T14" fmla="*/ 36 w 63"/>
                <a:gd name="T15" fmla="*/ 39 h 115"/>
                <a:gd name="T16" fmla="*/ 28 w 63"/>
                <a:gd name="T17" fmla="*/ 77 h 115"/>
                <a:gd name="T18" fmla="*/ 28 w 63"/>
                <a:gd name="T19" fmla="*/ 77 h 115"/>
                <a:gd name="T20" fmla="*/ 26 w 63"/>
                <a:gd name="T21" fmla="*/ 94 h 115"/>
                <a:gd name="T22" fmla="*/ 26 w 63"/>
                <a:gd name="T23" fmla="*/ 94 h 115"/>
                <a:gd name="T24" fmla="*/ 26 w 63"/>
                <a:gd name="T25" fmla="*/ 98 h 115"/>
                <a:gd name="T26" fmla="*/ 28 w 63"/>
                <a:gd name="T27" fmla="*/ 101 h 115"/>
                <a:gd name="T28" fmla="*/ 31 w 63"/>
                <a:gd name="T29" fmla="*/ 102 h 115"/>
                <a:gd name="T30" fmla="*/ 36 w 63"/>
                <a:gd name="T31" fmla="*/ 103 h 115"/>
                <a:gd name="T32" fmla="*/ 36 w 63"/>
                <a:gd name="T33" fmla="*/ 103 h 115"/>
                <a:gd name="T34" fmla="*/ 43 w 63"/>
                <a:gd name="T35" fmla="*/ 102 h 115"/>
                <a:gd name="T36" fmla="*/ 48 w 63"/>
                <a:gd name="T37" fmla="*/ 101 h 115"/>
                <a:gd name="T38" fmla="*/ 46 w 63"/>
                <a:gd name="T39" fmla="*/ 114 h 115"/>
                <a:gd name="T40" fmla="*/ 46 w 63"/>
                <a:gd name="T41" fmla="*/ 114 h 115"/>
                <a:gd name="T42" fmla="*/ 38 w 63"/>
                <a:gd name="T43" fmla="*/ 115 h 115"/>
                <a:gd name="T44" fmla="*/ 30 w 63"/>
                <a:gd name="T45" fmla="*/ 115 h 115"/>
                <a:gd name="T46" fmla="*/ 30 w 63"/>
                <a:gd name="T47" fmla="*/ 115 h 115"/>
                <a:gd name="T48" fmla="*/ 24 w 63"/>
                <a:gd name="T49" fmla="*/ 115 h 115"/>
                <a:gd name="T50" fmla="*/ 20 w 63"/>
                <a:gd name="T51" fmla="*/ 114 h 115"/>
                <a:gd name="T52" fmla="*/ 16 w 63"/>
                <a:gd name="T53" fmla="*/ 113 h 115"/>
                <a:gd name="T54" fmla="*/ 14 w 63"/>
                <a:gd name="T55" fmla="*/ 110 h 115"/>
                <a:gd name="T56" fmla="*/ 9 w 63"/>
                <a:gd name="T57" fmla="*/ 103 h 115"/>
                <a:gd name="T58" fmla="*/ 9 w 63"/>
                <a:gd name="T59" fmla="*/ 97 h 115"/>
                <a:gd name="T60" fmla="*/ 9 w 63"/>
                <a:gd name="T61" fmla="*/ 97 h 115"/>
                <a:gd name="T62" fmla="*/ 9 w 63"/>
                <a:gd name="T63" fmla="*/ 86 h 115"/>
                <a:gd name="T64" fmla="*/ 12 w 63"/>
                <a:gd name="T65" fmla="*/ 77 h 115"/>
                <a:gd name="T66" fmla="*/ 19 w 63"/>
                <a:gd name="T67" fmla="*/ 39 h 115"/>
                <a:gd name="T68" fmla="*/ 0 w 63"/>
                <a:gd name="T69" fmla="*/ 39 h 115"/>
                <a:gd name="T70" fmla="*/ 3 w 63"/>
                <a:gd name="T71"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115">
                  <a:moveTo>
                    <a:pt x="3" y="26"/>
                  </a:moveTo>
                  <a:lnTo>
                    <a:pt x="23" y="26"/>
                  </a:lnTo>
                  <a:lnTo>
                    <a:pt x="27" y="6"/>
                  </a:lnTo>
                  <a:lnTo>
                    <a:pt x="44" y="0"/>
                  </a:lnTo>
                  <a:lnTo>
                    <a:pt x="39" y="26"/>
                  </a:lnTo>
                  <a:lnTo>
                    <a:pt x="63" y="26"/>
                  </a:lnTo>
                  <a:lnTo>
                    <a:pt x="60" y="39"/>
                  </a:lnTo>
                  <a:lnTo>
                    <a:pt x="36" y="39"/>
                  </a:lnTo>
                  <a:lnTo>
                    <a:pt x="28" y="77"/>
                  </a:lnTo>
                  <a:lnTo>
                    <a:pt x="28" y="77"/>
                  </a:lnTo>
                  <a:lnTo>
                    <a:pt x="26" y="94"/>
                  </a:lnTo>
                  <a:lnTo>
                    <a:pt x="26" y="94"/>
                  </a:lnTo>
                  <a:lnTo>
                    <a:pt x="26" y="98"/>
                  </a:lnTo>
                  <a:lnTo>
                    <a:pt x="28" y="101"/>
                  </a:lnTo>
                  <a:lnTo>
                    <a:pt x="31" y="102"/>
                  </a:lnTo>
                  <a:lnTo>
                    <a:pt x="36" y="103"/>
                  </a:lnTo>
                  <a:lnTo>
                    <a:pt x="36" y="103"/>
                  </a:lnTo>
                  <a:lnTo>
                    <a:pt x="43" y="102"/>
                  </a:lnTo>
                  <a:lnTo>
                    <a:pt x="48" y="101"/>
                  </a:lnTo>
                  <a:lnTo>
                    <a:pt x="46" y="114"/>
                  </a:lnTo>
                  <a:lnTo>
                    <a:pt x="46" y="114"/>
                  </a:lnTo>
                  <a:lnTo>
                    <a:pt x="38" y="115"/>
                  </a:lnTo>
                  <a:lnTo>
                    <a:pt x="30" y="115"/>
                  </a:lnTo>
                  <a:lnTo>
                    <a:pt x="30" y="115"/>
                  </a:lnTo>
                  <a:lnTo>
                    <a:pt x="24" y="115"/>
                  </a:lnTo>
                  <a:lnTo>
                    <a:pt x="20" y="114"/>
                  </a:lnTo>
                  <a:lnTo>
                    <a:pt x="16" y="113"/>
                  </a:lnTo>
                  <a:lnTo>
                    <a:pt x="14" y="110"/>
                  </a:lnTo>
                  <a:lnTo>
                    <a:pt x="9" y="103"/>
                  </a:lnTo>
                  <a:lnTo>
                    <a:pt x="9" y="97"/>
                  </a:lnTo>
                  <a:lnTo>
                    <a:pt x="9" y="97"/>
                  </a:lnTo>
                  <a:lnTo>
                    <a:pt x="9" y="86"/>
                  </a:lnTo>
                  <a:lnTo>
                    <a:pt x="12" y="77"/>
                  </a:lnTo>
                  <a:lnTo>
                    <a:pt x="19" y="39"/>
                  </a:lnTo>
                  <a:lnTo>
                    <a:pt x="0" y="39"/>
                  </a:lnTo>
                  <a:lnTo>
                    <a:pt x="3"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6" name="Freeform 19">
              <a:extLst>
                <a:ext uri="{FF2B5EF4-FFF2-40B4-BE49-F238E27FC236}">
                  <a16:creationId xmlns:a16="http://schemas.microsoft.com/office/drawing/2014/main" id="{3ABEB72C-B477-4B54-9DAC-2D637BFB6A78}"/>
                </a:ext>
              </a:extLst>
            </p:cNvPr>
            <p:cNvSpPr>
              <a:spLocks/>
            </p:cNvSpPr>
            <p:nvPr userDrawn="1"/>
          </p:nvSpPr>
          <p:spPr bwMode="auto">
            <a:xfrm>
              <a:off x="2021" y="3215"/>
              <a:ext cx="62" cy="115"/>
            </a:xfrm>
            <a:custGeom>
              <a:avLst/>
              <a:gdLst>
                <a:gd name="T0" fmla="*/ 3 w 62"/>
                <a:gd name="T1" fmla="*/ 26 h 115"/>
                <a:gd name="T2" fmla="*/ 22 w 62"/>
                <a:gd name="T3" fmla="*/ 26 h 115"/>
                <a:gd name="T4" fmla="*/ 26 w 62"/>
                <a:gd name="T5" fmla="*/ 6 h 115"/>
                <a:gd name="T6" fmla="*/ 43 w 62"/>
                <a:gd name="T7" fmla="*/ 0 h 115"/>
                <a:gd name="T8" fmla="*/ 38 w 62"/>
                <a:gd name="T9" fmla="*/ 26 h 115"/>
                <a:gd name="T10" fmla="*/ 62 w 62"/>
                <a:gd name="T11" fmla="*/ 26 h 115"/>
                <a:gd name="T12" fmla="*/ 60 w 62"/>
                <a:gd name="T13" fmla="*/ 39 h 115"/>
                <a:gd name="T14" fmla="*/ 35 w 62"/>
                <a:gd name="T15" fmla="*/ 39 h 115"/>
                <a:gd name="T16" fmla="*/ 27 w 62"/>
                <a:gd name="T17" fmla="*/ 77 h 115"/>
                <a:gd name="T18" fmla="*/ 27 w 62"/>
                <a:gd name="T19" fmla="*/ 77 h 115"/>
                <a:gd name="T20" fmla="*/ 25 w 62"/>
                <a:gd name="T21" fmla="*/ 94 h 115"/>
                <a:gd name="T22" fmla="*/ 25 w 62"/>
                <a:gd name="T23" fmla="*/ 94 h 115"/>
                <a:gd name="T24" fmla="*/ 26 w 62"/>
                <a:gd name="T25" fmla="*/ 98 h 115"/>
                <a:gd name="T26" fmla="*/ 27 w 62"/>
                <a:gd name="T27" fmla="*/ 101 h 115"/>
                <a:gd name="T28" fmla="*/ 31 w 62"/>
                <a:gd name="T29" fmla="*/ 102 h 115"/>
                <a:gd name="T30" fmla="*/ 37 w 62"/>
                <a:gd name="T31" fmla="*/ 103 h 115"/>
                <a:gd name="T32" fmla="*/ 37 w 62"/>
                <a:gd name="T33" fmla="*/ 103 h 115"/>
                <a:gd name="T34" fmla="*/ 42 w 62"/>
                <a:gd name="T35" fmla="*/ 102 h 115"/>
                <a:gd name="T36" fmla="*/ 47 w 62"/>
                <a:gd name="T37" fmla="*/ 101 h 115"/>
                <a:gd name="T38" fmla="*/ 46 w 62"/>
                <a:gd name="T39" fmla="*/ 114 h 115"/>
                <a:gd name="T40" fmla="*/ 46 w 62"/>
                <a:gd name="T41" fmla="*/ 114 h 115"/>
                <a:gd name="T42" fmla="*/ 38 w 62"/>
                <a:gd name="T43" fmla="*/ 115 h 115"/>
                <a:gd name="T44" fmla="*/ 30 w 62"/>
                <a:gd name="T45" fmla="*/ 115 h 115"/>
                <a:gd name="T46" fmla="*/ 30 w 62"/>
                <a:gd name="T47" fmla="*/ 115 h 115"/>
                <a:gd name="T48" fmla="*/ 25 w 62"/>
                <a:gd name="T49" fmla="*/ 115 h 115"/>
                <a:gd name="T50" fmla="*/ 21 w 62"/>
                <a:gd name="T51" fmla="*/ 114 h 115"/>
                <a:gd name="T52" fmla="*/ 17 w 62"/>
                <a:gd name="T53" fmla="*/ 113 h 115"/>
                <a:gd name="T54" fmla="*/ 14 w 62"/>
                <a:gd name="T55" fmla="*/ 110 h 115"/>
                <a:gd name="T56" fmla="*/ 10 w 62"/>
                <a:gd name="T57" fmla="*/ 103 h 115"/>
                <a:gd name="T58" fmla="*/ 9 w 62"/>
                <a:gd name="T59" fmla="*/ 97 h 115"/>
                <a:gd name="T60" fmla="*/ 9 w 62"/>
                <a:gd name="T61" fmla="*/ 97 h 115"/>
                <a:gd name="T62" fmla="*/ 10 w 62"/>
                <a:gd name="T63" fmla="*/ 86 h 115"/>
                <a:gd name="T64" fmla="*/ 11 w 62"/>
                <a:gd name="T65" fmla="*/ 77 h 115"/>
                <a:gd name="T66" fmla="*/ 19 w 62"/>
                <a:gd name="T67" fmla="*/ 39 h 115"/>
                <a:gd name="T68" fmla="*/ 0 w 62"/>
                <a:gd name="T69" fmla="*/ 39 h 115"/>
                <a:gd name="T70" fmla="*/ 3 w 62"/>
                <a:gd name="T71"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115">
                  <a:moveTo>
                    <a:pt x="3" y="26"/>
                  </a:moveTo>
                  <a:lnTo>
                    <a:pt x="22" y="26"/>
                  </a:lnTo>
                  <a:lnTo>
                    <a:pt x="26" y="6"/>
                  </a:lnTo>
                  <a:lnTo>
                    <a:pt x="43" y="0"/>
                  </a:lnTo>
                  <a:lnTo>
                    <a:pt x="38" y="26"/>
                  </a:lnTo>
                  <a:lnTo>
                    <a:pt x="62" y="26"/>
                  </a:lnTo>
                  <a:lnTo>
                    <a:pt x="60" y="39"/>
                  </a:lnTo>
                  <a:lnTo>
                    <a:pt x="35" y="39"/>
                  </a:lnTo>
                  <a:lnTo>
                    <a:pt x="27" y="77"/>
                  </a:lnTo>
                  <a:lnTo>
                    <a:pt x="27" y="77"/>
                  </a:lnTo>
                  <a:lnTo>
                    <a:pt x="25" y="94"/>
                  </a:lnTo>
                  <a:lnTo>
                    <a:pt x="25" y="94"/>
                  </a:lnTo>
                  <a:lnTo>
                    <a:pt x="26" y="98"/>
                  </a:lnTo>
                  <a:lnTo>
                    <a:pt x="27" y="101"/>
                  </a:lnTo>
                  <a:lnTo>
                    <a:pt x="31" y="102"/>
                  </a:lnTo>
                  <a:lnTo>
                    <a:pt x="37" y="103"/>
                  </a:lnTo>
                  <a:lnTo>
                    <a:pt x="37" y="103"/>
                  </a:lnTo>
                  <a:lnTo>
                    <a:pt x="42" y="102"/>
                  </a:lnTo>
                  <a:lnTo>
                    <a:pt x="47" y="101"/>
                  </a:lnTo>
                  <a:lnTo>
                    <a:pt x="46" y="114"/>
                  </a:lnTo>
                  <a:lnTo>
                    <a:pt x="46" y="114"/>
                  </a:lnTo>
                  <a:lnTo>
                    <a:pt x="38" y="115"/>
                  </a:lnTo>
                  <a:lnTo>
                    <a:pt x="30" y="115"/>
                  </a:lnTo>
                  <a:lnTo>
                    <a:pt x="30" y="115"/>
                  </a:lnTo>
                  <a:lnTo>
                    <a:pt x="25" y="115"/>
                  </a:lnTo>
                  <a:lnTo>
                    <a:pt x="21" y="114"/>
                  </a:lnTo>
                  <a:lnTo>
                    <a:pt x="17" y="113"/>
                  </a:lnTo>
                  <a:lnTo>
                    <a:pt x="14" y="110"/>
                  </a:lnTo>
                  <a:lnTo>
                    <a:pt x="10" y="103"/>
                  </a:lnTo>
                  <a:lnTo>
                    <a:pt x="9" y="97"/>
                  </a:lnTo>
                  <a:lnTo>
                    <a:pt x="9" y="97"/>
                  </a:lnTo>
                  <a:lnTo>
                    <a:pt x="10" y="86"/>
                  </a:lnTo>
                  <a:lnTo>
                    <a:pt x="11" y="77"/>
                  </a:lnTo>
                  <a:lnTo>
                    <a:pt x="19" y="39"/>
                  </a:lnTo>
                  <a:lnTo>
                    <a:pt x="0" y="39"/>
                  </a:lnTo>
                  <a:lnTo>
                    <a:pt x="3"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Freeform 20">
              <a:extLst>
                <a:ext uri="{FF2B5EF4-FFF2-40B4-BE49-F238E27FC236}">
                  <a16:creationId xmlns:a16="http://schemas.microsoft.com/office/drawing/2014/main" id="{E489DE63-1BCA-4E76-9336-7071743F247F}"/>
                </a:ext>
              </a:extLst>
            </p:cNvPr>
            <p:cNvSpPr>
              <a:spLocks/>
            </p:cNvSpPr>
            <p:nvPr userDrawn="1"/>
          </p:nvSpPr>
          <p:spPr bwMode="auto">
            <a:xfrm>
              <a:off x="2085" y="3201"/>
              <a:ext cx="88" cy="128"/>
            </a:xfrm>
            <a:custGeom>
              <a:avLst/>
              <a:gdLst>
                <a:gd name="T0" fmla="*/ 26 w 88"/>
                <a:gd name="T1" fmla="*/ 0 h 128"/>
                <a:gd name="T2" fmla="*/ 42 w 88"/>
                <a:gd name="T3" fmla="*/ 0 h 128"/>
                <a:gd name="T4" fmla="*/ 32 w 88"/>
                <a:gd name="T5" fmla="*/ 52 h 128"/>
                <a:gd name="T6" fmla="*/ 32 w 88"/>
                <a:gd name="T7" fmla="*/ 52 h 128"/>
                <a:gd name="T8" fmla="*/ 32 w 88"/>
                <a:gd name="T9" fmla="*/ 52 h 128"/>
                <a:gd name="T10" fmla="*/ 37 w 88"/>
                <a:gd name="T11" fmla="*/ 45 h 128"/>
                <a:gd name="T12" fmla="*/ 44 w 88"/>
                <a:gd name="T13" fmla="*/ 41 h 128"/>
                <a:gd name="T14" fmla="*/ 52 w 88"/>
                <a:gd name="T15" fmla="*/ 38 h 128"/>
                <a:gd name="T16" fmla="*/ 60 w 88"/>
                <a:gd name="T17" fmla="*/ 38 h 128"/>
                <a:gd name="T18" fmla="*/ 60 w 88"/>
                <a:gd name="T19" fmla="*/ 38 h 128"/>
                <a:gd name="T20" fmla="*/ 65 w 88"/>
                <a:gd name="T21" fmla="*/ 38 h 128"/>
                <a:gd name="T22" fmla="*/ 71 w 88"/>
                <a:gd name="T23" fmla="*/ 40 h 128"/>
                <a:gd name="T24" fmla="*/ 76 w 88"/>
                <a:gd name="T25" fmla="*/ 42 h 128"/>
                <a:gd name="T26" fmla="*/ 80 w 88"/>
                <a:gd name="T27" fmla="*/ 45 h 128"/>
                <a:gd name="T28" fmla="*/ 84 w 88"/>
                <a:gd name="T29" fmla="*/ 49 h 128"/>
                <a:gd name="T30" fmla="*/ 87 w 88"/>
                <a:gd name="T31" fmla="*/ 53 h 128"/>
                <a:gd name="T32" fmla="*/ 88 w 88"/>
                <a:gd name="T33" fmla="*/ 60 h 128"/>
                <a:gd name="T34" fmla="*/ 88 w 88"/>
                <a:gd name="T35" fmla="*/ 65 h 128"/>
                <a:gd name="T36" fmla="*/ 88 w 88"/>
                <a:gd name="T37" fmla="*/ 65 h 128"/>
                <a:gd name="T38" fmla="*/ 88 w 88"/>
                <a:gd name="T39" fmla="*/ 73 h 128"/>
                <a:gd name="T40" fmla="*/ 87 w 88"/>
                <a:gd name="T41" fmla="*/ 81 h 128"/>
                <a:gd name="T42" fmla="*/ 77 w 88"/>
                <a:gd name="T43" fmla="*/ 128 h 128"/>
                <a:gd name="T44" fmla="*/ 61 w 88"/>
                <a:gd name="T45" fmla="*/ 128 h 128"/>
                <a:gd name="T46" fmla="*/ 72 w 88"/>
                <a:gd name="T47" fmla="*/ 76 h 128"/>
                <a:gd name="T48" fmla="*/ 72 w 88"/>
                <a:gd name="T49" fmla="*/ 76 h 128"/>
                <a:gd name="T50" fmla="*/ 72 w 88"/>
                <a:gd name="T51" fmla="*/ 68 h 128"/>
                <a:gd name="T52" fmla="*/ 72 w 88"/>
                <a:gd name="T53" fmla="*/ 68 h 128"/>
                <a:gd name="T54" fmla="*/ 72 w 88"/>
                <a:gd name="T55" fmla="*/ 61 h 128"/>
                <a:gd name="T56" fmla="*/ 68 w 88"/>
                <a:gd name="T57" fmla="*/ 56 h 128"/>
                <a:gd name="T58" fmla="*/ 63 w 88"/>
                <a:gd name="T59" fmla="*/ 53 h 128"/>
                <a:gd name="T60" fmla="*/ 56 w 88"/>
                <a:gd name="T61" fmla="*/ 52 h 128"/>
                <a:gd name="T62" fmla="*/ 56 w 88"/>
                <a:gd name="T63" fmla="*/ 52 h 128"/>
                <a:gd name="T64" fmla="*/ 49 w 88"/>
                <a:gd name="T65" fmla="*/ 52 h 128"/>
                <a:gd name="T66" fmla="*/ 44 w 88"/>
                <a:gd name="T67" fmla="*/ 54 h 128"/>
                <a:gd name="T68" fmla="*/ 38 w 88"/>
                <a:gd name="T69" fmla="*/ 58 h 128"/>
                <a:gd name="T70" fmla="*/ 33 w 88"/>
                <a:gd name="T71" fmla="*/ 64 h 128"/>
                <a:gd name="T72" fmla="*/ 30 w 88"/>
                <a:gd name="T73" fmla="*/ 69 h 128"/>
                <a:gd name="T74" fmla="*/ 28 w 88"/>
                <a:gd name="T75" fmla="*/ 75 h 128"/>
                <a:gd name="T76" fmla="*/ 25 w 88"/>
                <a:gd name="T77" fmla="*/ 84 h 128"/>
                <a:gd name="T78" fmla="*/ 16 w 88"/>
                <a:gd name="T79" fmla="*/ 128 h 128"/>
                <a:gd name="T80" fmla="*/ 0 w 88"/>
                <a:gd name="T81" fmla="*/ 128 h 128"/>
                <a:gd name="T82" fmla="*/ 26 w 88"/>
                <a:gd name="T8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128">
                  <a:moveTo>
                    <a:pt x="26" y="0"/>
                  </a:moveTo>
                  <a:lnTo>
                    <a:pt x="42" y="0"/>
                  </a:lnTo>
                  <a:lnTo>
                    <a:pt x="32" y="52"/>
                  </a:lnTo>
                  <a:lnTo>
                    <a:pt x="32" y="52"/>
                  </a:lnTo>
                  <a:lnTo>
                    <a:pt x="32" y="52"/>
                  </a:lnTo>
                  <a:lnTo>
                    <a:pt x="37" y="45"/>
                  </a:lnTo>
                  <a:lnTo>
                    <a:pt x="44" y="41"/>
                  </a:lnTo>
                  <a:lnTo>
                    <a:pt x="52" y="38"/>
                  </a:lnTo>
                  <a:lnTo>
                    <a:pt x="60" y="38"/>
                  </a:lnTo>
                  <a:lnTo>
                    <a:pt x="60" y="38"/>
                  </a:lnTo>
                  <a:lnTo>
                    <a:pt x="65" y="38"/>
                  </a:lnTo>
                  <a:lnTo>
                    <a:pt x="71" y="40"/>
                  </a:lnTo>
                  <a:lnTo>
                    <a:pt x="76" y="42"/>
                  </a:lnTo>
                  <a:lnTo>
                    <a:pt x="80" y="45"/>
                  </a:lnTo>
                  <a:lnTo>
                    <a:pt x="84" y="49"/>
                  </a:lnTo>
                  <a:lnTo>
                    <a:pt x="87" y="53"/>
                  </a:lnTo>
                  <a:lnTo>
                    <a:pt x="88" y="60"/>
                  </a:lnTo>
                  <a:lnTo>
                    <a:pt x="88" y="65"/>
                  </a:lnTo>
                  <a:lnTo>
                    <a:pt x="88" y="65"/>
                  </a:lnTo>
                  <a:lnTo>
                    <a:pt x="88" y="73"/>
                  </a:lnTo>
                  <a:lnTo>
                    <a:pt x="87" y="81"/>
                  </a:lnTo>
                  <a:lnTo>
                    <a:pt x="77" y="128"/>
                  </a:lnTo>
                  <a:lnTo>
                    <a:pt x="61" y="128"/>
                  </a:lnTo>
                  <a:lnTo>
                    <a:pt x="72" y="76"/>
                  </a:lnTo>
                  <a:lnTo>
                    <a:pt x="72" y="76"/>
                  </a:lnTo>
                  <a:lnTo>
                    <a:pt x="72" y="68"/>
                  </a:lnTo>
                  <a:lnTo>
                    <a:pt x="72" y="68"/>
                  </a:lnTo>
                  <a:lnTo>
                    <a:pt x="72" y="61"/>
                  </a:lnTo>
                  <a:lnTo>
                    <a:pt x="68" y="56"/>
                  </a:lnTo>
                  <a:lnTo>
                    <a:pt x="63" y="53"/>
                  </a:lnTo>
                  <a:lnTo>
                    <a:pt x="56" y="52"/>
                  </a:lnTo>
                  <a:lnTo>
                    <a:pt x="56" y="52"/>
                  </a:lnTo>
                  <a:lnTo>
                    <a:pt x="49" y="52"/>
                  </a:lnTo>
                  <a:lnTo>
                    <a:pt x="44" y="54"/>
                  </a:lnTo>
                  <a:lnTo>
                    <a:pt x="38" y="58"/>
                  </a:lnTo>
                  <a:lnTo>
                    <a:pt x="33" y="64"/>
                  </a:lnTo>
                  <a:lnTo>
                    <a:pt x="30" y="69"/>
                  </a:lnTo>
                  <a:lnTo>
                    <a:pt x="28" y="75"/>
                  </a:lnTo>
                  <a:lnTo>
                    <a:pt x="25" y="84"/>
                  </a:lnTo>
                  <a:lnTo>
                    <a:pt x="16" y="128"/>
                  </a:lnTo>
                  <a:lnTo>
                    <a:pt x="0" y="128"/>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8" name="Freeform 21">
              <a:extLst>
                <a:ext uri="{FF2B5EF4-FFF2-40B4-BE49-F238E27FC236}">
                  <a16:creationId xmlns:a16="http://schemas.microsoft.com/office/drawing/2014/main" id="{9B4C11C9-EA8C-460E-9A94-A369DDE0A2D5}"/>
                </a:ext>
              </a:extLst>
            </p:cNvPr>
            <p:cNvSpPr>
              <a:spLocks noEditPoints="1"/>
            </p:cNvSpPr>
            <p:nvPr userDrawn="1"/>
          </p:nvSpPr>
          <p:spPr bwMode="auto">
            <a:xfrm>
              <a:off x="2192" y="3239"/>
              <a:ext cx="80" cy="91"/>
            </a:xfrm>
            <a:custGeom>
              <a:avLst/>
              <a:gdLst>
                <a:gd name="T0" fmla="*/ 66 w 80"/>
                <a:gd name="T1" fmla="*/ 89 h 91"/>
                <a:gd name="T2" fmla="*/ 40 w 80"/>
                <a:gd name="T3" fmla="*/ 91 h 91"/>
                <a:gd name="T4" fmla="*/ 32 w 80"/>
                <a:gd name="T5" fmla="*/ 91 h 91"/>
                <a:gd name="T6" fmla="*/ 17 w 80"/>
                <a:gd name="T7" fmla="*/ 87 h 91"/>
                <a:gd name="T8" fmla="*/ 7 w 80"/>
                <a:gd name="T9" fmla="*/ 78 h 91"/>
                <a:gd name="T10" fmla="*/ 0 w 80"/>
                <a:gd name="T11" fmla="*/ 63 h 91"/>
                <a:gd name="T12" fmla="*/ 0 w 80"/>
                <a:gd name="T13" fmla="*/ 53 h 91"/>
                <a:gd name="T14" fmla="*/ 3 w 80"/>
                <a:gd name="T15" fmla="*/ 34 h 91"/>
                <a:gd name="T16" fmla="*/ 12 w 80"/>
                <a:gd name="T17" fmla="*/ 18 h 91"/>
                <a:gd name="T18" fmla="*/ 27 w 80"/>
                <a:gd name="T19" fmla="*/ 4 h 91"/>
                <a:gd name="T20" fmla="*/ 47 w 80"/>
                <a:gd name="T21" fmla="*/ 0 h 91"/>
                <a:gd name="T22" fmla="*/ 55 w 80"/>
                <a:gd name="T23" fmla="*/ 0 h 91"/>
                <a:gd name="T24" fmla="*/ 67 w 80"/>
                <a:gd name="T25" fmla="*/ 6 h 91"/>
                <a:gd name="T26" fmla="*/ 75 w 80"/>
                <a:gd name="T27" fmla="*/ 14 h 91"/>
                <a:gd name="T28" fmla="*/ 80 w 80"/>
                <a:gd name="T29" fmla="*/ 26 h 91"/>
                <a:gd name="T30" fmla="*/ 80 w 80"/>
                <a:gd name="T31" fmla="*/ 34 h 91"/>
                <a:gd name="T32" fmla="*/ 79 w 80"/>
                <a:gd name="T33" fmla="*/ 50 h 91"/>
                <a:gd name="T34" fmla="*/ 17 w 80"/>
                <a:gd name="T35" fmla="*/ 50 h 91"/>
                <a:gd name="T36" fmla="*/ 16 w 80"/>
                <a:gd name="T37" fmla="*/ 55 h 91"/>
                <a:gd name="T38" fmla="*/ 19 w 80"/>
                <a:gd name="T39" fmla="*/ 67 h 91"/>
                <a:gd name="T40" fmla="*/ 24 w 80"/>
                <a:gd name="T41" fmla="*/ 74 h 91"/>
                <a:gd name="T42" fmla="*/ 32 w 80"/>
                <a:gd name="T43" fmla="*/ 78 h 91"/>
                <a:gd name="T44" fmla="*/ 44 w 80"/>
                <a:gd name="T45" fmla="*/ 79 h 91"/>
                <a:gd name="T46" fmla="*/ 68 w 80"/>
                <a:gd name="T47" fmla="*/ 74 h 91"/>
                <a:gd name="T48" fmla="*/ 64 w 80"/>
                <a:gd name="T49" fmla="*/ 38 h 91"/>
                <a:gd name="T50" fmla="*/ 64 w 80"/>
                <a:gd name="T51" fmla="*/ 31 h 91"/>
                <a:gd name="T52" fmla="*/ 63 w 80"/>
                <a:gd name="T53" fmla="*/ 24 h 91"/>
                <a:gd name="T54" fmla="*/ 54 w 80"/>
                <a:gd name="T55" fmla="*/ 15 h 91"/>
                <a:gd name="T56" fmla="*/ 45 w 80"/>
                <a:gd name="T57" fmla="*/ 14 h 91"/>
                <a:gd name="T58" fmla="*/ 36 w 80"/>
                <a:gd name="T59" fmla="*/ 15 h 91"/>
                <a:gd name="T60" fmla="*/ 28 w 80"/>
                <a:gd name="T61" fmla="*/ 20 h 91"/>
                <a:gd name="T62" fmla="*/ 19 w 80"/>
                <a:gd name="T63"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1">
                  <a:moveTo>
                    <a:pt x="66" y="89"/>
                  </a:moveTo>
                  <a:lnTo>
                    <a:pt x="66" y="89"/>
                  </a:lnTo>
                  <a:lnTo>
                    <a:pt x="52" y="91"/>
                  </a:lnTo>
                  <a:lnTo>
                    <a:pt x="40" y="91"/>
                  </a:lnTo>
                  <a:lnTo>
                    <a:pt x="40" y="91"/>
                  </a:lnTo>
                  <a:lnTo>
                    <a:pt x="32" y="91"/>
                  </a:lnTo>
                  <a:lnTo>
                    <a:pt x="24" y="90"/>
                  </a:lnTo>
                  <a:lnTo>
                    <a:pt x="17" y="87"/>
                  </a:lnTo>
                  <a:lnTo>
                    <a:pt x="12" y="83"/>
                  </a:lnTo>
                  <a:lnTo>
                    <a:pt x="7" y="78"/>
                  </a:lnTo>
                  <a:lnTo>
                    <a:pt x="3" y="71"/>
                  </a:lnTo>
                  <a:lnTo>
                    <a:pt x="0" y="63"/>
                  </a:lnTo>
                  <a:lnTo>
                    <a:pt x="0" y="53"/>
                  </a:lnTo>
                  <a:lnTo>
                    <a:pt x="0" y="53"/>
                  </a:lnTo>
                  <a:lnTo>
                    <a:pt x="0" y="43"/>
                  </a:lnTo>
                  <a:lnTo>
                    <a:pt x="3" y="34"/>
                  </a:lnTo>
                  <a:lnTo>
                    <a:pt x="7" y="26"/>
                  </a:lnTo>
                  <a:lnTo>
                    <a:pt x="12" y="18"/>
                  </a:lnTo>
                  <a:lnTo>
                    <a:pt x="19" y="10"/>
                  </a:lnTo>
                  <a:lnTo>
                    <a:pt x="27" y="4"/>
                  </a:lnTo>
                  <a:lnTo>
                    <a:pt x="36" y="2"/>
                  </a:lnTo>
                  <a:lnTo>
                    <a:pt x="47" y="0"/>
                  </a:lnTo>
                  <a:lnTo>
                    <a:pt x="47" y="0"/>
                  </a:lnTo>
                  <a:lnTo>
                    <a:pt x="55" y="0"/>
                  </a:lnTo>
                  <a:lnTo>
                    <a:pt x="62" y="3"/>
                  </a:lnTo>
                  <a:lnTo>
                    <a:pt x="67" y="6"/>
                  </a:lnTo>
                  <a:lnTo>
                    <a:pt x="72" y="10"/>
                  </a:lnTo>
                  <a:lnTo>
                    <a:pt x="75" y="14"/>
                  </a:lnTo>
                  <a:lnTo>
                    <a:pt x="78" y="19"/>
                  </a:lnTo>
                  <a:lnTo>
                    <a:pt x="80" y="26"/>
                  </a:lnTo>
                  <a:lnTo>
                    <a:pt x="80" y="34"/>
                  </a:lnTo>
                  <a:lnTo>
                    <a:pt x="80" y="34"/>
                  </a:lnTo>
                  <a:lnTo>
                    <a:pt x="80" y="42"/>
                  </a:lnTo>
                  <a:lnTo>
                    <a:pt x="79" y="50"/>
                  </a:lnTo>
                  <a:lnTo>
                    <a:pt x="17" y="50"/>
                  </a:lnTo>
                  <a:lnTo>
                    <a:pt x="17" y="50"/>
                  </a:lnTo>
                  <a:lnTo>
                    <a:pt x="16" y="55"/>
                  </a:lnTo>
                  <a:lnTo>
                    <a:pt x="16" y="55"/>
                  </a:lnTo>
                  <a:lnTo>
                    <a:pt x="17" y="62"/>
                  </a:lnTo>
                  <a:lnTo>
                    <a:pt x="19" y="67"/>
                  </a:lnTo>
                  <a:lnTo>
                    <a:pt x="21" y="71"/>
                  </a:lnTo>
                  <a:lnTo>
                    <a:pt x="24" y="74"/>
                  </a:lnTo>
                  <a:lnTo>
                    <a:pt x="28" y="77"/>
                  </a:lnTo>
                  <a:lnTo>
                    <a:pt x="32" y="78"/>
                  </a:lnTo>
                  <a:lnTo>
                    <a:pt x="44" y="79"/>
                  </a:lnTo>
                  <a:lnTo>
                    <a:pt x="44" y="79"/>
                  </a:lnTo>
                  <a:lnTo>
                    <a:pt x="56" y="78"/>
                  </a:lnTo>
                  <a:lnTo>
                    <a:pt x="68" y="74"/>
                  </a:lnTo>
                  <a:lnTo>
                    <a:pt x="66" y="89"/>
                  </a:lnTo>
                  <a:close/>
                  <a:moveTo>
                    <a:pt x="64" y="38"/>
                  </a:moveTo>
                  <a:lnTo>
                    <a:pt x="64" y="38"/>
                  </a:lnTo>
                  <a:lnTo>
                    <a:pt x="64" y="31"/>
                  </a:lnTo>
                  <a:lnTo>
                    <a:pt x="64" y="31"/>
                  </a:lnTo>
                  <a:lnTo>
                    <a:pt x="63" y="24"/>
                  </a:lnTo>
                  <a:lnTo>
                    <a:pt x="59" y="18"/>
                  </a:lnTo>
                  <a:lnTo>
                    <a:pt x="54" y="15"/>
                  </a:lnTo>
                  <a:lnTo>
                    <a:pt x="45" y="14"/>
                  </a:lnTo>
                  <a:lnTo>
                    <a:pt x="45" y="14"/>
                  </a:lnTo>
                  <a:lnTo>
                    <a:pt x="40" y="14"/>
                  </a:lnTo>
                  <a:lnTo>
                    <a:pt x="36" y="15"/>
                  </a:lnTo>
                  <a:lnTo>
                    <a:pt x="32" y="18"/>
                  </a:lnTo>
                  <a:lnTo>
                    <a:pt x="28" y="20"/>
                  </a:lnTo>
                  <a:lnTo>
                    <a:pt x="23" y="29"/>
                  </a:lnTo>
                  <a:lnTo>
                    <a:pt x="19" y="38"/>
                  </a:lnTo>
                  <a:lnTo>
                    <a:pt x="6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22">
              <a:extLst>
                <a:ext uri="{FF2B5EF4-FFF2-40B4-BE49-F238E27FC236}">
                  <a16:creationId xmlns:a16="http://schemas.microsoft.com/office/drawing/2014/main" id="{9C2EAA49-558B-43EA-8432-D9B9C7435448}"/>
                </a:ext>
              </a:extLst>
            </p:cNvPr>
            <p:cNvSpPr>
              <a:spLocks/>
            </p:cNvSpPr>
            <p:nvPr userDrawn="1"/>
          </p:nvSpPr>
          <p:spPr bwMode="auto">
            <a:xfrm>
              <a:off x="2333" y="3201"/>
              <a:ext cx="90" cy="128"/>
            </a:xfrm>
            <a:custGeom>
              <a:avLst/>
              <a:gdLst>
                <a:gd name="T0" fmla="*/ 27 w 90"/>
                <a:gd name="T1" fmla="*/ 0 h 128"/>
                <a:gd name="T2" fmla="*/ 43 w 90"/>
                <a:gd name="T3" fmla="*/ 0 h 128"/>
                <a:gd name="T4" fmla="*/ 32 w 90"/>
                <a:gd name="T5" fmla="*/ 52 h 128"/>
                <a:gd name="T6" fmla="*/ 32 w 90"/>
                <a:gd name="T7" fmla="*/ 52 h 128"/>
                <a:gd name="T8" fmla="*/ 32 w 90"/>
                <a:gd name="T9" fmla="*/ 52 h 128"/>
                <a:gd name="T10" fmla="*/ 37 w 90"/>
                <a:gd name="T11" fmla="*/ 45 h 128"/>
                <a:gd name="T12" fmla="*/ 44 w 90"/>
                <a:gd name="T13" fmla="*/ 41 h 128"/>
                <a:gd name="T14" fmla="*/ 52 w 90"/>
                <a:gd name="T15" fmla="*/ 38 h 128"/>
                <a:gd name="T16" fmla="*/ 60 w 90"/>
                <a:gd name="T17" fmla="*/ 38 h 128"/>
                <a:gd name="T18" fmla="*/ 60 w 90"/>
                <a:gd name="T19" fmla="*/ 38 h 128"/>
                <a:gd name="T20" fmla="*/ 67 w 90"/>
                <a:gd name="T21" fmla="*/ 38 h 128"/>
                <a:gd name="T22" fmla="*/ 72 w 90"/>
                <a:gd name="T23" fmla="*/ 40 h 128"/>
                <a:gd name="T24" fmla="*/ 78 w 90"/>
                <a:gd name="T25" fmla="*/ 42 h 128"/>
                <a:gd name="T26" fmla="*/ 82 w 90"/>
                <a:gd name="T27" fmla="*/ 45 h 128"/>
                <a:gd name="T28" fmla="*/ 84 w 90"/>
                <a:gd name="T29" fmla="*/ 49 h 128"/>
                <a:gd name="T30" fmla="*/ 87 w 90"/>
                <a:gd name="T31" fmla="*/ 53 h 128"/>
                <a:gd name="T32" fmla="*/ 90 w 90"/>
                <a:gd name="T33" fmla="*/ 60 h 128"/>
                <a:gd name="T34" fmla="*/ 90 w 90"/>
                <a:gd name="T35" fmla="*/ 65 h 128"/>
                <a:gd name="T36" fmla="*/ 90 w 90"/>
                <a:gd name="T37" fmla="*/ 65 h 128"/>
                <a:gd name="T38" fmla="*/ 88 w 90"/>
                <a:gd name="T39" fmla="*/ 73 h 128"/>
                <a:gd name="T40" fmla="*/ 87 w 90"/>
                <a:gd name="T41" fmla="*/ 81 h 128"/>
                <a:gd name="T42" fmla="*/ 78 w 90"/>
                <a:gd name="T43" fmla="*/ 128 h 128"/>
                <a:gd name="T44" fmla="*/ 61 w 90"/>
                <a:gd name="T45" fmla="*/ 128 h 128"/>
                <a:gd name="T46" fmla="*/ 72 w 90"/>
                <a:gd name="T47" fmla="*/ 76 h 128"/>
                <a:gd name="T48" fmla="*/ 72 w 90"/>
                <a:gd name="T49" fmla="*/ 76 h 128"/>
                <a:gd name="T50" fmla="*/ 74 w 90"/>
                <a:gd name="T51" fmla="*/ 68 h 128"/>
                <a:gd name="T52" fmla="*/ 74 w 90"/>
                <a:gd name="T53" fmla="*/ 68 h 128"/>
                <a:gd name="T54" fmla="*/ 72 w 90"/>
                <a:gd name="T55" fmla="*/ 61 h 128"/>
                <a:gd name="T56" fmla="*/ 70 w 90"/>
                <a:gd name="T57" fmla="*/ 56 h 128"/>
                <a:gd name="T58" fmla="*/ 64 w 90"/>
                <a:gd name="T59" fmla="*/ 53 h 128"/>
                <a:gd name="T60" fmla="*/ 57 w 90"/>
                <a:gd name="T61" fmla="*/ 52 h 128"/>
                <a:gd name="T62" fmla="*/ 57 w 90"/>
                <a:gd name="T63" fmla="*/ 52 h 128"/>
                <a:gd name="T64" fmla="*/ 51 w 90"/>
                <a:gd name="T65" fmla="*/ 52 h 128"/>
                <a:gd name="T66" fmla="*/ 44 w 90"/>
                <a:gd name="T67" fmla="*/ 54 h 128"/>
                <a:gd name="T68" fmla="*/ 39 w 90"/>
                <a:gd name="T69" fmla="*/ 58 h 128"/>
                <a:gd name="T70" fmla="*/ 35 w 90"/>
                <a:gd name="T71" fmla="*/ 64 h 128"/>
                <a:gd name="T72" fmla="*/ 31 w 90"/>
                <a:gd name="T73" fmla="*/ 69 h 128"/>
                <a:gd name="T74" fmla="*/ 28 w 90"/>
                <a:gd name="T75" fmla="*/ 75 h 128"/>
                <a:gd name="T76" fmla="*/ 25 w 90"/>
                <a:gd name="T77" fmla="*/ 84 h 128"/>
                <a:gd name="T78" fmla="*/ 16 w 90"/>
                <a:gd name="T79" fmla="*/ 128 h 128"/>
                <a:gd name="T80" fmla="*/ 0 w 90"/>
                <a:gd name="T81" fmla="*/ 128 h 128"/>
                <a:gd name="T82" fmla="*/ 27 w 90"/>
                <a:gd name="T8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 h="128">
                  <a:moveTo>
                    <a:pt x="27" y="0"/>
                  </a:moveTo>
                  <a:lnTo>
                    <a:pt x="43" y="0"/>
                  </a:lnTo>
                  <a:lnTo>
                    <a:pt x="32" y="52"/>
                  </a:lnTo>
                  <a:lnTo>
                    <a:pt x="32" y="52"/>
                  </a:lnTo>
                  <a:lnTo>
                    <a:pt x="32" y="52"/>
                  </a:lnTo>
                  <a:lnTo>
                    <a:pt x="37" y="45"/>
                  </a:lnTo>
                  <a:lnTo>
                    <a:pt x="44" y="41"/>
                  </a:lnTo>
                  <a:lnTo>
                    <a:pt x="52" y="38"/>
                  </a:lnTo>
                  <a:lnTo>
                    <a:pt x="60" y="38"/>
                  </a:lnTo>
                  <a:lnTo>
                    <a:pt x="60" y="38"/>
                  </a:lnTo>
                  <a:lnTo>
                    <a:pt x="67" y="38"/>
                  </a:lnTo>
                  <a:lnTo>
                    <a:pt x="72" y="40"/>
                  </a:lnTo>
                  <a:lnTo>
                    <a:pt x="78" y="42"/>
                  </a:lnTo>
                  <a:lnTo>
                    <a:pt x="82" y="45"/>
                  </a:lnTo>
                  <a:lnTo>
                    <a:pt x="84" y="49"/>
                  </a:lnTo>
                  <a:lnTo>
                    <a:pt x="87" y="53"/>
                  </a:lnTo>
                  <a:lnTo>
                    <a:pt x="90" y="60"/>
                  </a:lnTo>
                  <a:lnTo>
                    <a:pt x="90" y="65"/>
                  </a:lnTo>
                  <a:lnTo>
                    <a:pt x="90" y="65"/>
                  </a:lnTo>
                  <a:lnTo>
                    <a:pt x="88" y="73"/>
                  </a:lnTo>
                  <a:lnTo>
                    <a:pt x="87" y="81"/>
                  </a:lnTo>
                  <a:lnTo>
                    <a:pt x="78" y="128"/>
                  </a:lnTo>
                  <a:lnTo>
                    <a:pt x="61" y="128"/>
                  </a:lnTo>
                  <a:lnTo>
                    <a:pt x="72" y="76"/>
                  </a:lnTo>
                  <a:lnTo>
                    <a:pt x="72" y="76"/>
                  </a:lnTo>
                  <a:lnTo>
                    <a:pt x="74" y="68"/>
                  </a:lnTo>
                  <a:lnTo>
                    <a:pt x="74" y="68"/>
                  </a:lnTo>
                  <a:lnTo>
                    <a:pt x="72" y="61"/>
                  </a:lnTo>
                  <a:lnTo>
                    <a:pt x="70" y="56"/>
                  </a:lnTo>
                  <a:lnTo>
                    <a:pt x="64" y="53"/>
                  </a:lnTo>
                  <a:lnTo>
                    <a:pt x="57" y="52"/>
                  </a:lnTo>
                  <a:lnTo>
                    <a:pt x="57" y="52"/>
                  </a:lnTo>
                  <a:lnTo>
                    <a:pt x="51" y="52"/>
                  </a:lnTo>
                  <a:lnTo>
                    <a:pt x="44" y="54"/>
                  </a:lnTo>
                  <a:lnTo>
                    <a:pt x="39" y="58"/>
                  </a:lnTo>
                  <a:lnTo>
                    <a:pt x="35" y="64"/>
                  </a:lnTo>
                  <a:lnTo>
                    <a:pt x="31" y="69"/>
                  </a:lnTo>
                  <a:lnTo>
                    <a:pt x="28" y="75"/>
                  </a:lnTo>
                  <a:lnTo>
                    <a:pt x="25" y="84"/>
                  </a:lnTo>
                  <a:lnTo>
                    <a:pt x="16" y="128"/>
                  </a:lnTo>
                  <a:lnTo>
                    <a:pt x="0" y="128"/>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23">
              <a:extLst>
                <a:ext uri="{FF2B5EF4-FFF2-40B4-BE49-F238E27FC236}">
                  <a16:creationId xmlns:a16="http://schemas.microsoft.com/office/drawing/2014/main" id="{E3252C0D-ECA9-42DD-ACC1-C7A6A6A37DE4}"/>
                </a:ext>
              </a:extLst>
            </p:cNvPr>
            <p:cNvSpPr>
              <a:spLocks noEditPoints="1"/>
            </p:cNvSpPr>
            <p:nvPr userDrawn="1"/>
          </p:nvSpPr>
          <p:spPr bwMode="auto">
            <a:xfrm>
              <a:off x="2440" y="3239"/>
              <a:ext cx="82" cy="91"/>
            </a:xfrm>
            <a:custGeom>
              <a:avLst/>
              <a:gdLst>
                <a:gd name="T0" fmla="*/ 67 w 82"/>
                <a:gd name="T1" fmla="*/ 89 h 91"/>
                <a:gd name="T2" fmla="*/ 40 w 82"/>
                <a:gd name="T3" fmla="*/ 91 h 91"/>
                <a:gd name="T4" fmla="*/ 32 w 82"/>
                <a:gd name="T5" fmla="*/ 91 h 91"/>
                <a:gd name="T6" fmla="*/ 19 w 82"/>
                <a:gd name="T7" fmla="*/ 87 h 91"/>
                <a:gd name="T8" fmla="*/ 7 w 82"/>
                <a:gd name="T9" fmla="*/ 78 h 91"/>
                <a:gd name="T10" fmla="*/ 1 w 82"/>
                <a:gd name="T11" fmla="*/ 63 h 91"/>
                <a:gd name="T12" fmla="*/ 0 w 82"/>
                <a:gd name="T13" fmla="*/ 53 h 91"/>
                <a:gd name="T14" fmla="*/ 3 w 82"/>
                <a:gd name="T15" fmla="*/ 34 h 91"/>
                <a:gd name="T16" fmla="*/ 12 w 82"/>
                <a:gd name="T17" fmla="*/ 18 h 91"/>
                <a:gd name="T18" fmla="*/ 28 w 82"/>
                <a:gd name="T19" fmla="*/ 4 h 91"/>
                <a:gd name="T20" fmla="*/ 48 w 82"/>
                <a:gd name="T21" fmla="*/ 0 h 91"/>
                <a:gd name="T22" fmla="*/ 55 w 82"/>
                <a:gd name="T23" fmla="*/ 0 h 91"/>
                <a:gd name="T24" fmla="*/ 69 w 82"/>
                <a:gd name="T25" fmla="*/ 6 h 91"/>
                <a:gd name="T26" fmla="*/ 77 w 82"/>
                <a:gd name="T27" fmla="*/ 14 h 91"/>
                <a:gd name="T28" fmla="*/ 81 w 82"/>
                <a:gd name="T29" fmla="*/ 26 h 91"/>
                <a:gd name="T30" fmla="*/ 82 w 82"/>
                <a:gd name="T31" fmla="*/ 34 h 91"/>
                <a:gd name="T32" fmla="*/ 79 w 82"/>
                <a:gd name="T33" fmla="*/ 50 h 91"/>
                <a:gd name="T34" fmla="*/ 18 w 82"/>
                <a:gd name="T35" fmla="*/ 50 h 91"/>
                <a:gd name="T36" fmla="*/ 18 w 82"/>
                <a:gd name="T37" fmla="*/ 55 h 91"/>
                <a:gd name="T38" fmla="*/ 19 w 82"/>
                <a:gd name="T39" fmla="*/ 67 h 91"/>
                <a:gd name="T40" fmla="*/ 26 w 82"/>
                <a:gd name="T41" fmla="*/ 74 h 91"/>
                <a:gd name="T42" fmla="*/ 34 w 82"/>
                <a:gd name="T43" fmla="*/ 78 h 91"/>
                <a:gd name="T44" fmla="*/ 44 w 82"/>
                <a:gd name="T45" fmla="*/ 79 h 91"/>
                <a:gd name="T46" fmla="*/ 70 w 82"/>
                <a:gd name="T47" fmla="*/ 74 h 91"/>
                <a:gd name="T48" fmla="*/ 64 w 82"/>
                <a:gd name="T49" fmla="*/ 38 h 91"/>
                <a:gd name="T50" fmla="*/ 64 w 82"/>
                <a:gd name="T51" fmla="*/ 31 h 91"/>
                <a:gd name="T52" fmla="*/ 64 w 82"/>
                <a:gd name="T53" fmla="*/ 24 h 91"/>
                <a:gd name="T54" fmla="*/ 55 w 82"/>
                <a:gd name="T55" fmla="*/ 15 h 91"/>
                <a:gd name="T56" fmla="*/ 47 w 82"/>
                <a:gd name="T57" fmla="*/ 14 h 91"/>
                <a:gd name="T58" fmla="*/ 38 w 82"/>
                <a:gd name="T59" fmla="*/ 15 h 91"/>
                <a:gd name="T60" fmla="*/ 30 w 82"/>
                <a:gd name="T61" fmla="*/ 20 h 91"/>
                <a:gd name="T62" fmla="*/ 20 w 82"/>
                <a:gd name="T63"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91">
                  <a:moveTo>
                    <a:pt x="67" y="89"/>
                  </a:moveTo>
                  <a:lnTo>
                    <a:pt x="67" y="89"/>
                  </a:lnTo>
                  <a:lnTo>
                    <a:pt x="54" y="91"/>
                  </a:lnTo>
                  <a:lnTo>
                    <a:pt x="40" y="91"/>
                  </a:lnTo>
                  <a:lnTo>
                    <a:pt x="40" y="91"/>
                  </a:lnTo>
                  <a:lnTo>
                    <a:pt x="32" y="91"/>
                  </a:lnTo>
                  <a:lnTo>
                    <a:pt x="26" y="90"/>
                  </a:lnTo>
                  <a:lnTo>
                    <a:pt x="19" y="87"/>
                  </a:lnTo>
                  <a:lnTo>
                    <a:pt x="12" y="83"/>
                  </a:lnTo>
                  <a:lnTo>
                    <a:pt x="7" y="78"/>
                  </a:lnTo>
                  <a:lnTo>
                    <a:pt x="4" y="71"/>
                  </a:lnTo>
                  <a:lnTo>
                    <a:pt x="1" y="63"/>
                  </a:lnTo>
                  <a:lnTo>
                    <a:pt x="0" y="53"/>
                  </a:lnTo>
                  <a:lnTo>
                    <a:pt x="0" y="53"/>
                  </a:lnTo>
                  <a:lnTo>
                    <a:pt x="1" y="43"/>
                  </a:lnTo>
                  <a:lnTo>
                    <a:pt x="3" y="34"/>
                  </a:lnTo>
                  <a:lnTo>
                    <a:pt x="7" y="26"/>
                  </a:lnTo>
                  <a:lnTo>
                    <a:pt x="12" y="18"/>
                  </a:lnTo>
                  <a:lnTo>
                    <a:pt x="19" y="10"/>
                  </a:lnTo>
                  <a:lnTo>
                    <a:pt x="28" y="4"/>
                  </a:lnTo>
                  <a:lnTo>
                    <a:pt x="38" y="2"/>
                  </a:lnTo>
                  <a:lnTo>
                    <a:pt x="48" y="0"/>
                  </a:lnTo>
                  <a:lnTo>
                    <a:pt x="48" y="0"/>
                  </a:lnTo>
                  <a:lnTo>
                    <a:pt x="55" y="0"/>
                  </a:lnTo>
                  <a:lnTo>
                    <a:pt x="62" y="3"/>
                  </a:lnTo>
                  <a:lnTo>
                    <a:pt x="69" y="6"/>
                  </a:lnTo>
                  <a:lnTo>
                    <a:pt x="73" y="10"/>
                  </a:lnTo>
                  <a:lnTo>
                    <a:pt x="77" y="14"/>
                  </a:lnTo>
                  <a:lnTo>
                    <a:pt x="79" y="19"/>
                  </a:lnTo>
                  <a:lnTo>
                    <a:pt x="81" y="26"/>
                  </a:lnTo>
                  <a:lnTo>
                    <a:pt x="82" y="34"/>
                  </a:lnTo>
                  <a:lnTo>
                    <a:pt x="82" y="34"/>
                  </a:lnTo>
                  <a:lnTo>
                    <a:pt x="81" y="42"/>
                  </a:lnTo>
                  <a:lnTo>
                    <a:pt x="79" y="50"/>
                  </a:lnTo>
                  <a:lnTo>
                    <a:pt x="18" y="50"/>
                  </a:lnTo>
                  <a:lnTo>
                    <a:pt x="18" y="50"/>
                  </a:lnTo>
                  <a:lnTo>
                    <a:pt x="18" y="55"/>
                  </a:lnTo>
                  <a:lnTo>
                    <a:pt x="18" y="55"/>
                  </a:lnTo>
                  <a:lnTo>
                    <a:pt x="18" y="62"/>
                  </a:lnTo>
                  <a:lnTo>
                    <a:pt x="19" y="67"/>
                  </a:lnTo>
                  <a:lnTo>
                    <a:pt x="22" y="71"/>
                  </a:lnTo>
                  <a:lnTo>
                    <a:pt x="26" y="74"/>
                  </a:lnTo>
                  <a:lnTo>
                    <a:pt x="30" y="77"/>
                  </a:lnTo>
                  <a:lnTo>
                    <a:pt x="34" y="78"/>
                  </a:lnTo>
                  <a:lnTo>
                    <a:pt x="44" y="79"/>
                  </a:lnTo>
                  <a:lnTo>
                    <a:pt x="44" y="79"/>
                  </a:lnTo>
                  <a:lnTo>
                    <a:pt x="56" y="78"/>
                  </a:lnTo>
                  <a:lnTo>
                    <a:pt x="70" y="74"/>
                  </a:lnTo>
                  <a:lnTo>
                    <a:pt x="67" y="89"/>
                  </a:lnTo>
                  <a:close/>
                  <a:moveTo>
                    <a:pt x="64" y="38"/>
                  </a:moveTo>
                  <a:lnTo>
                    <a:pt x="64" y="38"/>
                  </a:lnTo>
                  <a:lnTo>
                    <a:pt x="64" y="31"/>
                  </a:lnTo>
                  <a:lnTo>
                    <a:pt x="64" y="31"/>
                  </a:lnTo>
                  <a:lnTo>
                    <a:pt x="64" y="24"/>
                  </a:lnTo>
                  <a:lnTo>
                    <a:pt x="60" y="18"/>
                  </a:lnTo>
                  <a:lnTo>
                    <a:pt x="55" y="15"/>
                  </a:lnTo>
                  <a:lnTo>
                    <a:pt x="47" y="14"/>
                  </a:lnTo>
                  <a:lnTo>
                    <a:pt x="47" y="14"/>
                  </a:lnTo>
                  <a:lnTo>
                    <a:pt x="42" y="14"/>
                  </a:lnTo>
                  <a:lnTo>
                    <a:pt x="38" y="15"/>
                  </a:lnTo>
                  <a:lnTo>
                    <a:pt x="34" y="18"/>
                  </a:lnTo>
                  <a:lnTo>
                    <a:pt x="30" y="20"/>
                  </a:lnTo>
                  <a:lnTo>
                    <a:pt x="23" y="29"/>
                  </a:lnTo>
                  <a:lnTo>
                    <a:pt x="20" y="38"/>
                  </a:lnTo>
                  <a:lnTo>
                    <a:pt x="64"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24">
              <a:extLst>
                <a:ext uri="{FF2B5EF4-FFF2-40B4-BE49-F238E27FC236}">
                  <a16:creationId xmlns:a16="http://schemas.microsoft.com/office/drawing/2014/main" id="{72AAA162-104B-421A-B9E0-1157279798C3}"/>
                </a:ext>
              </a:extLst>
            </p:cNvPr>
            <p:cNvSpPr>
              <a:spLocks noEditPoints="1"/>
            </p:cNvSpPr>
            <p:nvPr userDrawn="1"/>
          </p:nvSpPr>
          <p:spPr bwMode="auto">
            <a:xfrm>
              <a:off x="2533" y="3239"/>
              <a:ext cx="79" cy="91"/>
            </a:xfrm>
            <a:custGeom>
              <a:avLst/>
              <a:gdLst>
                <a:gd name="T0" fmla="*/ 20 w 79"/>
                <a:gd name="T1" fmla="*/ 4 h 91"/>
                <a:gd name="T2" fmla="*/ 44 w 79"/>
                <a:gd name="T3" fmla="*/ 0 h 91"/>
                <a:gd name="T4" fmla="*/ 57 w 79"/>
                <a:gd name="T5" fmla="*/ 2 h 91"/>
                <a:gd name="T6" fmla="*/ 68 w 79"/>
                <a:gd name="T7" fmla="*/ 6 h 91"/>
                <a:gd name="T8" fmla="*/ 76 w 79"/>
                <a:gd name="T9" fmla="*/ 15 h 91"/>
                <a:gd name="T10" fmla="*/ 79 w 79"/>
                <a:gd name="T11" fmla="*/ 29 h 91"/>
                <a:gd name="T12" fmla="*/ 77 w 79"/>
                <a:gd name="T13" fmla="*/ 42 h 91"/>
                <a:gd name="T14" fmla="*/ 72 w 79"/>
                <a:gd name="T15" fmla="*/ 66 h 91"/>
                <a:gd name="T16" fmla="*/ 53 w 79"/>
                <a:gd name="T17" fmla="*/ 90 h 91"/>
                <a:gd name="T18" fmla="*/ 56 w 79"/>
                <a:gd name="T19" fmla="*/ 75 h 91"/>
                <a:gd name="T20" fmla="*/ 56 w 79"/>
                <a:gd name="T21" fmla="*/ 75 h 91"/>
                <a:gd name="T22" fmla="*/ 44 w 79"/>
                <a:gd name="T23" fmla="*/ 87 h 91"/>
                <a:gd name="T24" fmla="*/ 28 w 79"/>
                <a:gd name="T25" fmla="*/ 91 h 91"/>
                <a:gd name="T26" fmla="*/ 17 w 79"/>
                <a:gd name="T27" fmla="*/ 90 h 91"/>
                <a:gd name="T28" fmla="*/ 8 w 79"/>
                <a:gd name="T29" fmla="*/ 86 h 91"/>
                <a:gd name="T30" fmla="*/ 1 w 79"/>
                <a:gd name="T31" fmla="*/ 78 h 91"/>
                <a:gd name="T32" fmla="*/ 0 w 79"/>
                <a:gd name="T33" fmla="*/ 67 h 91"/>
                <a:gd name="T34" fmla="*/ 1 w 79"/>
                <a:gd name="T35" fmla="*/ 59 h 91"/>
                <a:gd name="T36" fmla="*/ 8 w 79"/>
                <a:gd name="T37" fmla="*/ 47 h 91"/>
                <a:gd name="T38" fmla="*/ 22 w 79"/>
                <a:gd name="T39" fmla="*/ 39 h 91"/>
                <a:gd name="T40" fmla="*/ 41 w 79"/>
                <a:gd name="T41" fmla="*/ 37 h 91"/>
                <a:gd name="T42" fmla="*/ 52 w 79"/>
                <a:gd name="T43" fmla="*/ 35 h 91"/>
                <a:gd name="T44" fmla="*/ 63 w 79"/>
                <a:gd name="T45" fmla="*/ 37 h 91"/>
                <a:gd name="T46" fmla="*/ 64 w 79"/>
                <a:gd name="T47" fmla="*/ 31 h 91"/>
                <a:gd name="T48" fmla="*/ 63 w 79"/>
                <a:gd name="T49" fmla="*/ 23 h 91"/>
                <a:gd name="T50" fmla="*/ 59 w 79"/>
                <a:gd name="T51" fmla="*/ 18 h 91"/>
                <a:gd name="T52" fmla="*/ 44 w 79"/>
                <a:gd name="T53" fmla="*/ 14 h 91"/>
                <a:gd name="T54" fmla="*/ 37 w 79"/>
                <a:gd name="T55" fmla="*/ 14 h 91"/>
                <a:gd name="T56" fmla="*/ 22 w 79"/>
                <a:gd name="T57" fmla="*/ 18 h 91"/>
                <a:gd name="T58" fmla="*/ 20 w 79"/>
                <a:gd name="T59" fmla="*/ 4 h 91"/>
                <a:gd name="T60" fmla="*/ 47 w 79"/>
                <a:gd name="T61" fmla="*/ 47 h 91"/>
                <a:gd name="T62" fmla="*/ 37 w 79"/>
                <a:gd name="T63" fmla="*/ 49 h 91"/>
                <a:gd name="T64" fmla="*/ 22 w 79"/>
                <a:gd name="T65" fmla="*/ 54 h 91"/>
                <a:gd name="T66" fmla="*/ 17 w 79"/>
                <a:gd name="T67" fmla="*/ 62 h 91"/>
                <a:gd name="T68" fmla="*/ 17 w 79"/>
                <a:gd name="T69" fmla="*/ 67 h 91"/>
                <a:gd name="T70" fmla="*/ 21 w 79"/>
                <a:gd name="T71" fmla="*/ 75 h 91"/>
                <a:gd name="T72" fmla="*/ 31 w 79"/>
                <a:gd name="T73" fmla="*/ 79 h 91"/>
                <a:gd name="T74" fmla="*/ 37 w 79"/>
                <a:gd name="T75" fmla="*/ 78 h 91"/>
                <a:gd name="T76" fmla="*/ 47 w 79"/>
                <a:gd name="T77" fmla="*/ 73 h 91"/>
                <a:gd name="T78" fmla="*/ 55 w 79"/>
                <a:gd name="T79" fmla="*/ 65 h 91"/>
                <a:gd name="T80" fmla="*/ 60 w 79"/>
                <a:gd name="T81" fmla="*/ 4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91">
                  <a:moveTo>
                    <a:pt x="20" y="4"/>
                  </a:moveTo>
                  <a:lnTo>
                    <a:pt x="20" y="4"/>
                  </a:lnTo>
                  <a:lnTo>
                    <a:pt x="33" y="2"/>
                  </a:lnTo>
                  <a:lnTo>
                    <a:pt x="44" y="0"/>
                  </a:lnTo>
                  <a:lnTo>
                    <a:pt x="44" y="0"/>
                  </a:lnTo>
                  <a:lnTo>
                    <a:pt x="57" y="2"/>
                  </a:lnTo>
                  <a:lnTo>
                    <a:pt x="63" y="3"/>
                  </a:lnTo>
                  <a:lnTo>
                    <a:pt x="68" y="6"/>
                  </a:lnTo>
                  <a:lnTo>
                    <a:pt x="73" y="10"/>
                  </a:lnTo>
                  <a:lnTo>
                    <a:pt x="76" y="15"/>
                  </a:lnTo>
                  <a:lnTo>
                    <a:pt x="79" y="20"/>
                  </a:lnTo>
                  <a:lnTo>
                    <a:pt x="79" y="29"/>
                  </a:lnTo>
                  <a:lnTo>
                    <a:pt x="79" y="29"/>
                  </a:lnTo>
                  <a:lnTo>
                    <a:pt x="77" y="42"/>
                  </a:lnTo>
                  <a:lnTo>
                    <a:pt x="77" y="42"/>
                  </a:lnTo>
                  <a:lnTo>
                    <a:pt x="72" y="66"/>
                  </a:lnTo>
                  <a:lnTo>
                    <a:pt x="68" y="90"/>
                  </a:lnTo>
                  <a:lnTo>
                    <a:pt x="53" y="90"/>
                  </a:lnTo>
                  <a:lnTo>
                    <a:pt x="53" y="90"/>
                  </a:lnTo>
                  <a:lnTo>
                    <a:pt x="56" y="75"/>
                  </a:lnTo>
                  <a:lnTo>
                    <a:pt x="56" y="75"/>
                  </a:lnTo>
                  <a:lnTo>
                    <a:pt x="56" y="75"/>
                  </a:lnTo>
                  <a:lnTo>
                    <a:pt x="51" y="82"/>
                  </a:lnTo>
                  <a:lnTo>
                    <a:pt x="44" y="87"/>
                  </a:lnTo>
                  <a:lnTo>
                    <a:pt x="36" y="91"/>
                  </a:lnTo>
                  <a:lnTo>
                    <a:pt x="28" y="91"/>
                  </a:lnTo>
                  <a:lnTo>
                    <a:pt x="28" y="91"/>
                  </a:lnTo>
                  <a:lnTo>
                    <a:pt x="17" y="90"/>
                  </a:lnTo>
                  <a:lnTo>
                    <a:pt x="12" y="89"/>
                  </a:lnTo>
                  <a:lnTo>
                    <a:pt x="8" y="86"/>
                  </a:lnTo>
                  <a:lnTo>
                    <a:pt x="4" y="82"/>
                  </a:lnTo>
                  <a:lnTo>
                    <a:pt x="1" y="78"/>
                  </a:lnTo>
                  <a:lnTo>
                    <a:pt x="0" y="74"/>
                  </a:lnTo>
                  <a:lnTo>
                    <a:pt x="0" y="67"/>
                  </a:lnTo>
                  <a:lnTo>
                    <a:pt x="0" y="67"/>
                  </a:lnTo>
                  <a:lnTo>
                    <a:pt x="1" y="59"/>
                  </a:lnTo>
                  <a:lnTo>
                    <a:pt x="4" y="53"/>
                  </a:lnTo>
                  <a:lnTo>
                    <a:pt x="8" y="47"/>
                  </a:lnTo>
                  <a:lnTo>
                    <a:pt x="14" y="42"/>
                  </a:lnTo>
                  <a:lnTo>
                    <a:pt x="22" y="39"/>
                  </a:lnTo>
                  <a:lnTo>
                    <a:pt x="31" y="38"/>
                  </a:lnTo>
                  <a:lnTo>
                    <a:pt x="41" y="37"/>
                  </a:lnTo>
                  <a:lnTo>
                    <a:pt x="52" y="35"/>
                  </a:lnTo>
                  <a:lnTo>
                    <a:pt x="52" y="35"/>
                  </a:lnTo>
                  <a:lnTo>
                    <a:pt x="63" y="37"/>
                  </a:lnTo>
                  <a:lnTo>
                    <a:pt x="63" y="37"/>
                  </a:lnTo>
                  <a:lnTo>
                    <a:pt x="64" y="31"/>
                  </a:lnTo>
                  <a:lnTo>
                    <a:pt x="64" y="31"/>
                  </a:lnTo>
                  <a:lnTo>
                    <a:pt x="64" y="26"/>
                  </a:lnTo>
                  <a:lnTo>
                    <a:pt x="63" y="23"/>
                  </a:lnTo>
                  <a:lnTo>
                    <a:pt x="61" y="19"/>
                  </a:lnTo>
                  <a:lnTo>
                    <a:pt x="59" y="18"/>
                  </a:lnTo>
                  <a:lnTo>
                    <a:pt x="52" y="14"/>
                  </a:lnTo>
                  <a:lnTo>
                    <a:pt x="44" y="14"/>
                  </a:lnTo>
                  <a:lnTo>
                    <a:pt x="44" y="14"/>
                  </a:lnTo>
                  <a:lnTo>
                    <a:pt x="37" y="14"/>
                  </a:lnTo>
                  <a:lnTo>
                    <a:pt x="29" y="15"/>
                  </a:lnTo>
                  <a:lnTo>
                    <a:pt x="22" y="18"/>
                  </a:lnTo>
                  <a:lnTo>
                    <a:pt x="17" y="20"/>
                  </a:lnTo>
                  <a:lnTo>
                    <a:pt x="20" y="4"/>
                  </a:lnTo>
                  <a:close/>
                  <a:moveTo>
                    <a:pt x="60" y="47"/>
                  </a:moveTo>
                  <a:lnTo>
                    <a:pt x="47" y="47"/>
                  </a:lnTo>
                  <a:lnTo>
                    <a:pt x="47" y="47"/>
                  </a:lnTo>
                  <a:lnTo>
                    <a:pt x="37" y="49"/>
                  </a:lnTo>
                  <a:lnTo>
                    <a:pt x="28" y="51"/>
                  </a:lnTo>
                  <a:lnTo>
                    <a:pt x="22" y="54"/>
                  </a:lnTo>
                  <a:lnTo>
                    <a:pt x="20" y="58"/>
                  </a:lnTo>
                  <a:lnTo>
                    <a:pt x="17" y="62"/>
                  </a:lnTo>
                  <a:lnTo>
                    <a:pt x="17" y="67"/>
                  </a:lnTo>
                  <a:lnTo>
                    <a:pt x="17" y="67"/>
                  </a:lnTo>
                  <a:lnTo>
                    <a:pt x="17" y="73"/>
                  </a:lnTo>
                  <a:lnTo>
                    <a:pt x="21" y="75"/>
                  </a:lnTo>
                  <a:lnTo>
                    <a:pt x="25" y="78"/>
                  </a:lnTo>
                  <a:lnTo>
                    <a:pt x="31" y="79"/>
                  </a:lnTo>
                  <a:lnTo>
                    <a:pt x="31" y="79"/>
                  </a:lnTo>
                  <a:lnTo>
                    <a:pt x="37" y="78"/>
                  </a:lnTo>
                  <a:lnTo>
                    <a:pt x="43" y="77"/>
                  </a:lnTo>
                  <a:lnTo>
                    <a:pt x="47" y="73"/>
                  </a:lnTo>
                  <a:lnTo>
                    <a:pt x="51" y="69"/>
                  </a:lnTo>
                  <a:lnTo>
                    <a:pt x="55" y="65"/>
                  </a:lnTo>
                  <a:lnTo>
                    <a:pt x="57" y="59"/>
                  </a:lnTo>
                  <a:lnTo>
                    <a:pt x="60" y="47"/>
                  </a:lnTo>
                  <a:lnTo>
                    <a:pt x="60"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Freeform 25">
              <a:extLst>
                <a:ext uri="{FF2B5EF4-FFF2-40B4-BE49-F238E27FC236}">
                  <a16:creationId xmlns:a16="http://schemas.microsoft.com/office/drawing/2014/main" id="{DCBA8A34-8C7A-4B27-B3DD-3EBABCE60796}"/>
                </a:ext>
              </a:extLst>
            </p:cNvPr>
            <p:cNvSpPr>
              <a:spLocks/>
            </p:cNvSpPr>
            <p:nvPr userDrawn="1"/>
          </p:nvSpPr>
          <p:spPr bwMode="auto">
            <a:xfrm>
              <a:off x="2629" y="3239"/>
              <a:ext cx="69" cy="90"/>
            </a:xfrm>
            <a:custGeom>
              <a:avLst/>
              <a:gdLst>
                <a:gd name="T0" fmla="*/ 16 w 69"/>
                <a:gd name="T1" fmla="*/ 15 h 90"/>
                <a:gd name="T2" fmla="*/ 16 w 69"/>
                <a:gd name="T3" fmla="*/ 15 h 90"/>
                <a:gd name="T4" fmla="*/ 19 w 69"/>
                <a:gd name="T5" fmla="*/ 2 h 90"/>
                <a:gd name="T6" fmla="*/ 34 w 69"/>
                <a:gd name="T7" fmla="*/ 2 h 90"/>
                <a:gd name="T8" fmla="*/ 31 w 69"/>
                <a:gd name="T9" fmla="*/ 16 h 90"/>
                <a:gd name="T10" fmla="*/ 31 w 69"/>
                <a:gd name="T11" fmla="*/ 16 h 90"/>
                <a:gd name="T12" fmla="*/ 31 w 69"/>
                <a:gd name="T13" fmla="*/ 16 h 90"/>
                <a:gd name="T14" fmla="*/ 37 w 69"/>
                <a:gd name="T15" fmla="*/ 10 h 90"/>
                <a:gd name="T16" fmla="*/ 42 w 69"/>
                <a:gd name="T17" fmla="*/ 4 h 90"/>
                <a:gd name="T18" fmla="*/ 51 w 69"/>
                <a:gd name="T19" fmla="*/ 2 h 90"/>
                <a:gd name="T20" fmla="*/ 61 w 69"/>
                <a:gd name="T21" fmla="*/ 0 h 90"/>
                <a:gd name="T22" fmla="*/ 61 w 69"/>
                <a:gd name="T23" fmla="*/ 0 h 90"/>
                <a:gd name="T24" fmla="*/ 65 w 69"/>
                <a:gd name="T25" fmla="*/ 0 h 90"/>
                <a:gd name="T26" fmla="*/ 69 w 69"/>
                <a:gd name="T27" fmla="*/ 2 h 90"/>
                <a:gd name="T28" fmla="*/ 65 w 69"/>
                <a:gd name="T29" fmla="*/ 16 h 90"/>
                <a:gd name="T30" fmla="*/ 65 w 69"/>
                <a:gd name="T31" fmla="*/ 16 h 90"/>
                <a:gd name="T32" fmla="*/ 58 w 69"/>
                <a:gd name="T33" fmla="*/ 14 h 90"/>
                <a:gd name="T34" fmla="*/ 58 w 69"/>
                <a:gd name="T35" fmla="*/ 14 h 90"/>
                <a:gd name="T36" fmla="*/ 51 w 69"/>
                <a:gd name="T37" fmla="*/ 15 h 90"/>
                <a:gd name="T38" fmla="*/ 45 w 69"/>
                <a:gd name="T39" fmla="*/ 18 h 90"/>
                <a:gd name="T40" fmla="*/ 39 w 69"/>
                <a:gd name="T41" fmla="*/ 22 h 90"/>
                <a:gd name="T42" fmla="*/ 35 w 69"/>
                <a:gd name="T43" fmla="*/ 26 h 90"/>
                <a:gd name="T44" fmla="*/ 32 w 69"/>
                <a:gd name="T45" fmla="*/ 31 h 90"/>
                <a:gd name="T46" fmla="*/ 30 w 69"/>
                <a:gd name="T47" fmla="*/ 37 h 90"/>
                <a:gd name="T48" fmla="*/ 26 w 69"/>
                <a:gd name="T49" fmla="*/ 47 h 90"/>
                <a:gd name="T50" fmla="*/ 16 w 69"/>
                <a:gd name="T51" fmla="*/ 90 h 90"/>
                <a:gd name="T52" fmla="*/ 0 w 69"/>
                <a:gd name="T53" fmla="*/ 90 h 90"/>
                <a:gd name="T54" fmla="*/ 16 w 69"/>
                <a:gd name="T55"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 h="90">
                  <a:moveTo>
                    <a:pt x="16" y="15"/>
                  </a:moveTo>
                  <a:lnTo>
                    <a:pt x="16" y="15"/>
                  </a:lnTo>
                  <a:lnTo>
                    <a:pt x="19" y="2"/>
                  </a:lnTo>
                  <a:lnTo>
                    <a:pt x="34" y="2"/>
                  </a:lnTo>
                  <a:lnTo>
                    <a:pt x="31" y="16"/>
                  </a:lnTo>
                  <a:lnTo>
                    <a:pt x="31" y="16"/>
                  </a:lnTo>
                  <a:lnTo>
                    <a:pt x="31" y="16"/>
                  </a:lnTo>
                  <a:lnTo>
                    <a:pt x="37" y="10"/>
                  </a:lnTo>
                  <a:lnTo>
                    <a:pt x="42" y="4"/>
                  </a:lnTo>
                  <a:lnTo>
                    <a:pt x="51" y="2"/>
                  </a:lnTo>
                  <a:lnTo>
                    <a:pt x="61" y="0"/>
                  </a:lnTo>
                  <a:lnTo>
                    <a:pt x="61" y="0"/>
                  </a:lnTo>
                  <a:lnTo>
                    <a:pt x="65" y="0"/>
                  </a:lnTo>
                  <a:lnTo>
                    <a:pt x="69" y="2"/>
                  </a:lnTo>
                  <a:lnTo>
                    <a:pt x="65" y="16"/>
                  </a:lnTo>
                  <a:lnTo>
                    <a:pt x="65" y="16"/>
                  </a:lnTo>
                  <a:lnTo>
                    <a:pt x="58" y="14"/>
                  </a:lnTo>
                  <a:lnTo>
                    <a:pt x="58" y="14"/>
                  </a:lnTo>
                  <a:lnTo>
                    <a:pt x="51" y="15"/>
                  </a:lnTo>
                  <a:lnTo>
                    <a:pt x="45" y="18"/>
                  </a:lnTo>
                  <a:lnTo>
                    <a:pt x="39" y="22"/>
                  </a:lnTo>
                  <a:lnTo>
                    <a:pt x="35" y="26"/>
                  </a:lnTo>
                  <a:lnTo>
                    <a:pt x="32" y="31"/>
                  </a:lnTo>
                  <a:lnTo>
                    <a:pt x="30" y="37"/>
                  </a:lnTo>
                  <a:lnTo>
                    <a:pt x="26" y="47"/>
                  </a:lnTo>
                  <a:lnTo>
                    <a:pt x="16" y="90"/>
                  </a:lnTo>
                  <a:lnTo>
                    <a:pt x="0" y="90"/>
                  </a:lnTo>
                  <a:lnTo>
                    <a:pt x="1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Freeform 26">
              <a:extLst>
                <a:ext uri="{FF2B5EF4-FFF2-40B4-BE49-F238E27FC236}">
                  <a16:creationId xmlns:a16="http://schemas.microsoft.com/office/drawing/2014/main" id="{087D2C5E-3E36-4E89-9070-683F3E09F4BC}"/>
                </a:ext>
              </a:extLst>
            </p:cNvPr>
            <p:cNvSpPr>
              <a:spLocks/>
            </p:cNvSpPr>
            <p:nvPr userDrawn="1"/>
          </p:nvSpPr>
          <p:spPr bwMode="auto">
            <a:xfrm>
              <a:off x="2700" y="3215"/>
              <a:ext cx="63" cy="115"/>
            </a:xfrm>
            <a:custGeom>
              <a:avLst/>
              <a:gdLst>
                <a:gd name="T0" fmla="*/ 3 w 63"/>
                <a:gd name="T1" fmla="*/ 26 h 115"/>
                <a:gd name="T2" fmla="*/ 23 w 63"/>
                <a:gd name="T3" fmla="*/ 26 h 115"/>
                <a:gd name="T4" fmla="*/ 27 w 63"/>
                <a:gd name="T5" fmla="*/ 6 h 115"/>
                <a:gd name="T6" fmla="*/ 45 w 63"/>
                <a:gd name="T7" fmla="*/ 0 h 115"/>
                <a:gd name="T8" fmla="*/ 39 w 63"/>
                <a:gd name="T9" fmla="*/ 26 h 115"/>
                <a:gd name="T10" fmla="*/ 63 w 63"/>
                <a:gd name="T11" fmla="*/ 26 h 115"/>
                <a:gd name="T12" fmla="*/ 61 w 63"/>
                <a:gd name="T13" fmla="*/ 39 h 115"/>
                <a:gd name="T14" fmla="*/ 37 w 63"/>
                <a:gd name="T15" fmla="*/ 39 h 115"/>
                <a:gd name="T16" fmla="*/ 29 w 63"/>
                <a:gd name="T17" fmla="*/ 77 h 115"/>
                <a:gd name="T18" fmla="*/ 29 w 63"/>
                <a:gd name="T19" fmla="*/ 77 h 115"/>
                <a:gd name="T20" fmla="*/ 26 w 63"/>
                <a:gd name="T21" fmla="*/ 94 h 115"/>
                <a:gd name="T22" fmla="*/ 26 w 63"/>
                <a:gd name="T23" fmla="*/ 94 h 115"/>
                <a:gd name="T24" fmla="*/ 26 w 63"/>
                <a:gd name="T25" fmla="*/ 98 h 115"/>
                <a:gd name="T26" fmla="*/ 29 w 63"/>
                <a:gd name="T27" fmla="*/ 101 h 115"/>
                <a:gd name="T28" fmla="*/ 33 w 63"/>
                <a:gd name="T29" fmla="*/ 102 h 115"/>
                <a:gd name="T30" fmla="*/ 38 w 63"/>
                <a:gd name="T31" fmla="*/ 103 h 115"/>
                <a:gd name="T32" fmla="*/ 38 w 63"/>
                <a:gd name="T33" fmla="*/ 103 h 115"/>
                <a:gd name="T34" fmla="*/ 43 w 63"/>
                <a:gd name="T35" fmla="*/ 102 h 115"/>
                <a:gd name="T36" fmla="*/ 49 w 63"/>
                <a:gd name="T37" fmla="*/ 101 h 115"/>
                <a:gd name="T38" fmla="*/ 46 w 63"/>
                <a:gd name="T39" fmla="*/ 114 h 115"/>
                <a:gd name="T40" fmla="*/ 46 w 63"/>
                <a:gd name="T41" fmla="*/ 114 h 115"/>
                <a:gd name="T42" fmla="*/ 39 w 63"/>
                <a:gd name="T43" fmla="*/ 115 h 115"/>
                <a:gd name="T44" fmla="*/ 31 w 63"/>
                <a:gd name="T45" fmla="*/ 115 h 115"/>
                <a:gd name="T46" fmla="*/ 31 w 63"/>
                <a:gd name="T47" fmla="*/ 115 h 115"/>
                <a:gd name="T48" fmla="*/ 26 w 63"/>
                <a:gd name="T49" fmla="*/ 115 h 115"/>
                <a:gd name="T50" fmla="*/ 21 w 63"/>
                <a:gd name="T51" fmla="*/ 114 h 115"/>
                <a:gd name="T52" fmla="*/ 18 w 63"/>
                <a:gd name="T53" fmla="*/ 113 h 115"/>
                <a:gd name="T54" fmla="*/ 14 w 63"/>
                <a:gd name="T55" fmla="*/ 110 h 115"/>
                <a:gd name="T56" fmla="*/ 11 w 63"/>
                <a:gd name="T57" fmla="*/ 103 h 115"/>
                <a:gd name="T58" fmla="*/ 10 w 63"/>
                <a:gd name="T59" fmla="*/ 97 h 115"/>
                <a:gd name="T60" fmla="*/ 10 w 63"/>
                <a:gd name="T61" fmla="*/ 97 h 115"/>
                <a:gd name="T62" fmla="*/ 11 w 63"/>
                <a:gd name="T63" fmla="*/ 86 h 115"/>
                <a:gd name="T64" fmla="*/ 12 w 63"/>
                <a:gd name="T65" fmla="*/ 77 h 115"/>
                <a:gd name="T66" fmla="*/ 21 w 63"/>
                <a:gd name="T67" fmla="*/ 39 h 115"/>
                <a:gd name="T68" fmla="*/ 0 w 63"/>
                <a:gd name="T69" fmla="*/ 39 h 115"/>
                <a:gd name="T70" fmla="*/ 3 w 63"/>
                <a:gd name="T71"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115">
                  <a:moveTo>
                    <a:pt x="3" y="26"/>
                  </a:moveTo>
                  <a:lnTo>
                    <a:pt x="23" y="26"/>
                  </a:lnTo>
                  <a:lnTo>
                    <a:pt x="27" y="6"/>
                  </a:lnTo>
                  <a:lnTo>
                    <a:pt x="45" y="0"/>
                  </a:lnTo>
                  <a:lnTo>
                    <a:pt x="39" y="26"/>
                  </a:lnTo>
                  <a:lnTo>
                    <a:pt x="63" y="26"/>
                  </a:lnTo>
                  <a:lnTo>
                    <a:pt x="61" y="39"/>
                  </a:lnTo>
                  <a:lnTo>
                    <a:pt x="37" y="39"/>
                  </a:lnTo>
                  <a:lnTo>
                    <a:pt x="29" y="77"/>
                  </a:lnTo>
                  <a:lnTo>
                    <a:pt x="29" y="77"/>
                  </a:lnTo>
                  <a:lnTo>
                    <a:pt x="26" y="94"/>
                  </a:lnTo>
                  <a:lnTo>
                    <a:pt x="26" y="94"/>
                  </a:lnTo>
                  <a:lnTo>
                    <a:pt x="26" y="98"/>
                  </a:lnTo>
                  <a:lnTo>
                    <a:pt x="29" y="101"/>
                  </a:lnTo>
                  <a:lnTo>
                    <a:pt x="33" y="102"/>
                  </a:lnTo>
                  <a:lnTo>
                    <a:pt x="38" y="103"/>
                  </a:lnTo>
                  <a:lnTo>
                    <a:pt x="38" y="103"/>
                  </a:lnTo>
                  <a:lnTo>
                    <a:pt x="43" y="102"/>
                  </a:lnTo>
                  <a:lnTo>
                    <a:pt x="49" y="101"/>
                  </a:lnTo>
                  <a:lnTo>
                    <a:pt x="46" y="114"/>
                  </a:lnTo>
                  <a:lnTo>
                    <a:pt x="46" y="114"/>
                  </a:lnTo>
                  <a:lnTo>
                    <a:pt x="39" y="115"/>
                  </a:lnTo>
                  <a:lnTo>
                    <a:pt x="31" y="115"/>
                  </a:lnTo>
                  <a:lnTo>
                    <a:pt x="31" y="115"/>
                  </a:lnTo>
                  <a:lnTo>
                    <a:pt x="26" y="115"/>
                  </a:lnTo>
                  <a:lnTo>
                    <a:pt x="21" y="114"/>
                  </a:lnTo>
                  <a:lnTo>
                    <a:pt x="18" y="113"/>
                  </a:lnTo>
                  <a:lnTo>
                    <a:pt x="14" y="110"/>
                  </a:lnTo>
                  <a:lnTo>
                    <a:pt x="11" y="103"/>
                  </a:lnTo>
                  <a:lnTo>
                    <a:pt x="10" y="97"/>
                  </a:lnTo>
                  <a:lnTo>
                    <a:pt x="10" y="97"/>
                  </a:lnTo>
                  <a:lnTo>
                    <a:pt x="11" y="86"/>
                  </a:lnTo>
                  <a:lnTo>
                    <a:pt x="12" y="77"/>
                  </a:lnTo>
                  <a:lnTo>
                    <a:pt x="21" y="39"/>
                  </a:lnTo>
                  <a:lnTo>
                    <a:pt x="0" y="39"/>
                  </a:lnTo>
                  <a:lnTo>
                    <a:pt x="3"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4" name="Freeform 27">
              <a:extLst>
                <a:ext uri="{FF2B5EF4-FFF2-40B4-BE49-F238E27FC236}">
                  <a16:creationId xmlns:a16="http://schemas.microsoft.com/office/drawing/2014/main" id="{E894D561-339E-4910-AA22-3ECC92A18A7C}"/>
                </a:ext>
              </a:extLst>
            </p:cNvPr>
            <p:cNvSpPr>
              <a:spLocks noEditPoints="1"/>
            </p:cNvSpPr>
            <p:nvPr userDrawn="1"/>
          </p:nvSpPr>
          <p:spPr bwMode="auto">
            <a:xfrm>
              <a:off x="2813" y="3239"/>
              <a:ext cx="90" cy="91"/>
            </a:xfrm>
            <a:custGeom>
              <a:avLst/>
              <a:gdLst>
                <a:gd name="T0" fmla="*/ 51 w 90"/>
                <a:gd name="T1" fmla="*/ 0 h 91"/>
                <a:gd name="T2" fmla="*/ 67 w 90"/>
                <a:gd name="T3" fmla="*/ 3 h 91"/>
                <a:gd name="T4" fmla="*/ 79 w 90"/>
                <a:gd name="T5" fmla="*/ 10 h 91"/>
                <a:gd name="T6" fmla="*/ 87 w 90"/>
                <a:gd name="T7" fmla="*/ 22 h 91"/>
                <a:gd name="T8" fmla="*/ 90 w 90"/>
                <a:gd name="T9" fmla="*/ 38 h 91"/>
                <a:gd name="T10" fmla="*/ 89 w 90"/>
                <a:gd name="T11" fmla="*/ 50 h 91"/>
                <a:gd name="T12" fmla="*/ 82 w 90"/>
                <a:gd name="T13" fmla="*/ 69 h 91"/>
                <a:gd name="T14" fmla="*/ 70 w 90"/>
                <a:gd name="T15" fmla="*/ 83 h 91"/>
                <a:gd name="T16" fmla="*/ 52 w 90"/>
                <a:gd name="T17" fmla="*/ 91 h 91"/>
                <a:gd name="T18" fmla="*/ 40 w 90"/>
                <a:gd name="T19" fmla="*/ 91 h 91"/>
                <a:gd name="T20" fmla="*/ 24 w 90"/>
                <a:gd name="T21" fmla="*/ 90 h 91"/>
                <a:gd name="T22" fmla="*/ 12 w 90"/>
                <a:gd name="T23" fmla="*/ 82 h 91"/>
                <a:gd name="T24" fmla="*/ 4 w 90"/>
                <a:gd name="T25" fmla="*/ 70 h 91"/>
                <a:gd name="T26" fmla="*/ 0 w 90"/>
                <a:gd name="T27" fmla="*/ 53 h 91"/>
                <a:gd name="T28" fmla="*/ 1 w 90"/>
                <a:gd name="T29" fmla="*/ 42 h 91"/>
                <a:gd name="T30" fmla="*/ 8 w 90"/>
                <a:gd name="T31" fmla="*/ 23 h 91"/>
                <a:gd name="T32" fmla="*/ 20 w 90"/>
                <a:gd name="T33" fmla="*/ 10 h 91"/>
                <a:gd name="T34" fmla="*/ 39 w 90"/>
                <a:gd name="T35" fmla="*/ 2 h 91"/>
                <a:gd name="T36" fmla="*/ 51 w 90"/>
                <a:gd name="T37" fmla="*/ 0 h 91"/>
                <a:gd name="T38" fmla="*/ 40 w 90"/>
                <a:gd name="T39" fmla="*/ 79 h 91"/>
                <a:gd name="T40" fmla="*/ 54 w 90"/>
                <a:gd name="T41" fmla="*/ 75 h 91"/>
                <a:gd name="T42" fmla="*/ 63 w 90"/>
                <a:gd name="T43" fmla="*/ 66 h 91"/>
                <a:gd name="T44" fmla="*/ 70 w 90"/>
                <a:gd name="T45" fmla="*/ 53 h 91"/>
                <a:gd name="T46" fmla="*/ 73 w 90"/>
                <a:gd name="T47" fmla="*/ 38 h 91"/>
                <a:gd name="T48" fmla="*/ 71 w 90"/>
                <a:gd name="T49" fmla="*/ 29 h 91"/>
                <a:gd name="T50" fmla="*/ 67 w 90"/>
                <a:gd name="T51" fmla="*/ 20 h 91"/>
                <a:gd name="T52" fmla="*/ 60 w 90"/>
                <a:gd name="T53" fmla="*/ 15 h 91"/>
                <a:gd name="T54" fmla="*/ 50 w 90"/>
                <a:gd name="T55" fmla="*/ 14 h 91"/>
                <a:gd name="T56" fmla="*/ 43 w 90"/>
                <a:gd name="T57" fmla="*/ 14 h 91"/>
                <a:gd name="T58" fmla="*/ 31 w 90"/>
                <a:gd name="T59" fmla="*/ 22 h 91"/>
                <a:gd name="T60" fmla="*/ 23 w 90"/>
                <a:gd name="T61" fmla="*/ 34 h 91"/>
                <a:gd name="T62" fmla="*/ 19 w 90"/>
                <a:gd name="T63" fmla="*/ 47 h 91"/>
                <a:gd name="T64" fmla="*/ 18 w 90"/>
                <a:gd name="T65" fmla="*/ 54 h 91"/>
                <a:gd name="T66" fmla="*/ 22 w 90"/>
                <a:gd name="T67" fmla="*/ 69 h 91"/>
                <a:gd name="T68" fmla="*/ 27 w 90"/>
                <a:gd name="T69" fmla="*/ 75 h 91"/>
                <a:gd name="T70" fmla="*/ 35 w 90"/>
                <a:gd name="T71" fmla="*/ 78 h 91"/>
                <a:gd name="T72" fmla="*/ 40 w 90"/>
                <a:gd name="T73"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91">
                  <a:moveTo>
                    <a:pt x="51" y="0"/>
                  </a:moveTo>
                  <a:lnTo>
                    <a:pt x="51" y="0"/>
                  </a:lnTo>
                  <a:lnTo>
                    <a:pt x="59" y="0"/>
                  </a:lnTo>
                  <a:lnTo>
                    <a:pt x="67" y="3"/>
                  </a:lnTo>
                  <a:lnTo>
                    <a:pt x="74" y="6"/>
                  </a:lnTo>
                  <a:lnTo>
                    <a:pt x="79" y="10"/>
                  </a:lnTo>
                  <a:lnTo>
                    <a:pt x="83" y="16"/>
                  </a:lnTo>
                  <a:lnTo>
                    <a:pt x="87" y="22"/>
                  </a:lnTo>
                  <a:lnTo>
                    <a:pt x="89" y="30"/>
                  </a:lnTo>
                  <a:lnTo>
                    <a:pt x="90" y="38"/>
                  </a:lnTo>
                  <a:lnTo>
                    <a:pt x="90" y="38"/>
                  </a:lnTo>
                  <a:lnTo>
                    <a:pt x="89" y="50"/>
                  </a:lnTo>
                  <a:lnTo>
                    <a:pt x="86" y="59"/>
                  </a:lnTo>
                  <a:lnTo>
                    <a:pt x="82" y="69"/>
                  </a:lnTo>
                  <a:lnTo>
                    <a:pt x="77" y="77"/>
                  </a:lnTo>
                  <a:lnTo>
                    <a:pt x="70" y="83"/>
                  </a:lnTo>
                  <a:lnTo>
                    <a:pt x="62" y="87"/>
                  </a:lnTo>
                  <a:lnTo>
                    <a:pt x="52" y="91"/>
                  </a:lnTo>
                  <a:lnTo>
                    <a:pt x="40" y="91"/>
                  </a:lnTo>
                  <a:lnTo>
                    <a:pt x="40" y="91"/>
                  </a:lnTo>
                  <a:lnTo>
                    <a:pt x="32" y="91"/>
                  </a:lnTo>
                  <a:lnTo>
                    <a:pt x="24" y="90"/>
                  </a:lnTo>
                  <a:lnTo>
                    <a:pt x="18" y="86"/>
                  </a:lnTo>
                  <a:lnTo>
                    <a:pt x="12" y="82"/>
                  </a:lnTo>
                  <a:lnTo>
                    <a:pt x="7" y="77"/>
                  </a:lnTo>
                  <a:lnTo>
                    <a:pt x="4" y="70"/>
                  </a:lnTo>
                  <a:lnTo>
                    <a:pt x="1" y="62"/>
                  </a:lnTo>
                  <a:lnTo>
                    <a:pt x="0" y="53"/>
                  </a:lnTo>
                  <a:lnTo>
                    <a:pt x="0" y="53"/>
                  </a:lnTo>
                  <a:lnTo>
                    <a:pt x="1" y="42"/>
                  </a:lnTo>
                  <a:lnTo>
                    <a:pt x="4" y="33"/>
                  </a:lnTo>
                  <a:lnTo>
                    <a:pt x="8" y="23"/>
                  </a:lnTo>
                  <a:lnTo>
                    <a:pt x="14" y="15"/>
                  </a:lnTo>
                  <a:lnTo>
                    <a:pt x="20" y="10"/>
                  </a:lnTo>
                  <a:lnTo>
                    <a:pt x="30" y="4"/>
                  </a:lnTo>
                  <a:lnTo>
                    <a:pt x="39" y="2"/>
                  </a:lnTo>
                  <a:lnTo>
                    <a:pt x="51" y="0"/>
                  </a:lnTo>
                  <a:lnTo>
                    <a:pt x="51" y="0"/>
                  </a:lnTo>
                  <a:close/>
                  <a:moveTo>
                    <a:pt x="40" y="79"/>
                  </a:moveTo>
                  <a:lnTo>
                    <a:pt x="40" y="79"/>
                  </a:lnTo>
                  <a:lnTo>
                    <a:pt x="47" y="78"/>
                  </a:lnTo>
                  <a:lnTo>
                    <a:pt x="54" y="75"/>
                  </a:lnTo>
                  <a:lnTo>
                    <a:pt x="59" y="71"/>
                  </a:lnTo>
                  <a:lnTo>
                    <a:pt x="63" y="66"/>
                  </a:lnTo>
                  <a:lnTo>
                    <a:pt x="67" y="61"/>
                  </a:lnTo>
                  <a:lnTo>
                    <a:pt x="70" y="53"/>
                  </a:lnTo>
                  <a:lnTo>
                    <a:pt x="73" y="46"/>
                  </a:lnTo>
                  <a:lnTo>
                    <a:pt x="73" y="38"/>
                  </a:lnTo>
                  <a:lnTo>
                    <a:pt x="73" y="38"/>
                  </a:lnTo>
                  <a:lnTo>
                    <a:pt x="71" y="29"/>
                  </a:lnTo>
                  <a:lnTo>
                    <a:pt x="70" y="24"/>
                  </a:lnTo>
                  <a:lnTo>
                    <a:pt x="67" y="20"/>
                  </a:lnTo>
                  <a:lnTo>
                    <a:pt x="63" y="18"/>
                  </a:lnTo>
                  <a:lnTo>
                    <a:pt x="60" y="15"/>
                  </a:lnTo>
                  <a:lnTo>
                    <a:pt x="55" y="14"/>
                  </a:lnTo>
                  <a:lnTo>
                    <a:pt x="50" y="14"/>
                  </a:lnTo>
                  <a:lnTo>
                    <a:pt x="50" y="14"/>
                  </a:lnTo>
                  <a:lnTo>
                    <a:pt x="43" y="14"/>
                  </a:lnTo>
                  <a:lnTo>
                    <a:pt x="36" y="16"/>
                  </a:lnTo>
                  <a:lnTo>
                    <a:pt x="31" y="22"/>
                  </a:lnTo>
                  <a:lnTo>
                    <a:pt x="26" y="27"/>
                  </a:lnTo>
                  <a:lnTo>
                    <a:pt x="23" y="34"/>
                  </a:lnTo>
                  <a:lnTo>
                    <a:pt x="20" y="41"/>
                  </a:lnTo>
                  <a:lnTo>
                    <a:pt x="19" y="47"/>
                  </a:lnTo>
                  <a:lnTo>
                    <a:pt x="18" y="54"/>
                  </a:lnTo>
                  <a:lnTo>
                    <a:pt x="18" y="54"/>
                  </a:lnTo>
                  <a:lnTo>
                    <a:pt x="19" y="63"/>
                  </a:lnTo>
                  <a:lnTo>
                    <a:pt x="22" y="69"/>
                  </a:lnTo>
                  <a:lnTo>
                    <a:pt x="23" y="71"/>
                  </a:lnTo>
                  <a:lnTo>
                    <a:pt x="27" y="75"/>
                  </a:lnTo>
                  <a:lnTo>
                    <a:pt x="31" y="77"/>
                  </a:lnTo>
                  <a:lnTo>
                    <a:pt x="35" y="78"/>
                  </a:lnTo>
                  <a:lnTo>
                    <a:pt x="40" y="79"/>
                  </a:lnTo>
                  <a:lnTo>
                    <a:pt x="40"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Freeform 28">
              <a:extLst>
                <a:ext uri="{FF2B5EF4-FFF2-40B4-BE49-F238E27FC236}">
                  <a16:creationId xmlns:a16="http://schemas.microsoft.com/office/drawing/2014/main" id="{36C41D17-5F88-45AC-A3F8-7252758333C1}"/>
                </a:ext>
              </a:extLst>
            </p:cNvPr>
            <p:cNvSpPr>
              <a:spLocks/>
            </p:cNvSpPr>
            <p:nvPr userDrawn="1"/>
          </p:nvSpPr>
          <p:spPr bwMode="auto">
            <a:xfrm>
              <a:off x="2922" y="3198"/>
              <a:ext cx="72" cy="131"/>
            </a:xfrm>
            <a:custGeom>
              <a:avLst/>
              <a:gdLst>
                <a:gd name="T0" fmla="*/ 20 w 72"/>
                <a:gd name="T1" fmla="*/ 56 h 131"/>
                <a:gd name="T2" fmla="*/ 0 w 72"/>
                <a:gd name="T3" fmla="*/ 56 h 131"/>
                <a:gd name="T4" fmla="*/ 1 w 72"/>
                <a:gd name="T5" fmla="*/ 43 h 131"/>
                <a:gd name="T6" fmla="*/ 23 w 72"/>
                <a:gd name="T7" fmla="*/ 43 h 131"/>
                <a:gd name="T8" fmla="*/ 25 w 72"/>
                <a:gd name="T9" fmla="*/ 35 h 131"/>
                <a:gd name="T10" fmla="*/ 25 w 72"/>
                <a:gd name="T11" fmla="*/ 35 h 131"/>
                <a:gd name="T12" fmla="*/ 28 w 72"/>
                <a:gd name="T13" fmla="*/ 23 h 131"/>
                <a:gd name="T14" fmla="*/ 31 w 72"/>
                <a:gd name="T15" fmla="*/ 17 h 131"/>
                <a:gd name="T16" fmla="*/ 35 w 72"/>
                <a:gd name="T17" fmla="*/ 12 h 131"/>
                <a:gd name="T18" fmla="*/ 39 w 72"/>
                <a:gd name="T19" fmla="*/ 7 h 131"/>
                <a:gd name="T20" fmla="*/ 44 w 72"/>
                <a:gd name="T21" fmla="*/ 4 h 131"/>
                <a:gd name="T22" fmla="*/ 51 w 72"/>
                <a:gd name="T23" fmla="*/ 1 h 131"/>
                <a:gd name="T24" fmla="*/ 60 w 72"/>
                <a:gd name="T25" fmla="*/ 0 h 131"/>
                <a:gd name="T26" fmla="*/ 60 w 72"/>
                <a:gd name="T27" fmla="*/ 0 h 131"/>
                <a:gd name="T28" fmla="*/ 67 w 72"/>
                <a:gd name="T29" fmla="*/ 0 h 131"/>
                <a:gd name="T30" fmla="*/ 72 w 72"/>
                <a:gd name="T31" fmla="*/ 1 h 131"/>
                <a:gd name="T32" fmla="*/ 70 w 72"/>
                <a:gd name="T33" fmla="*/ 15 h 131"/>
                <a:gd name="T34" fmla="*/ 70 w 72"/>
                <a:gd name="T35" fmla="*/ 15 h 131"/>
                <a:gd name="T36" fmla="*/ 61 w 72"/>
                <a:gd name="T37" fmla="*/ 13 h 131"/>
                <a:gd name="T38" fmla="*/ 61 w 72"/>
                <a:gd name="T39" fmla="*/ 13 h 131"/>
                <a:gd name="T40" fmla="*/ 56 w 72"/>
                <a:gd name="T41" fmla="*/ 13 h 131"/>
                <a:gd name="T42" fmla="*/ 52 w 72"/>
                <a:gd name="T43" fmla="*/ 15 h 131"/>
                <a:gd name="T44" fmla="*/ 49 w 72"/>
                <a:gd name="T45" fmla="*/ 17 h 131"/>
                <a:gd name="T46" fmla="*/ 47 w 72"/>
                <a:gd name="T47" fmla="*/ 20 h 131"/>
                <a:gd name="T48" fmla="*/ 43 w 72"/>
                <a:gd name="T49" fmla="*/ 27 h 131"/>
                <a:gd name="T50" fmla="*/ 41 w 72"/>
                <a:gd name="T51" fmla="*/ 35 h 131"/>
                <a:gd name="T52" fmla="*/ 40 w 72"/>
                <a:gd name="T53" fmla="*/ 43 h 131"/>
                <a:gd name="T54" fmla="*/ 63 w 72"/>
                <a:gd name="T55" fmla="*/ 43 h 131"/>
                <a:gd name="T56" fmla="*/ 60 w 72"/>
                <a:gd name="T57" fmla="*/ 56 h 131"/>
                <a:gd name="T58" fmla="*/ 36 w 72"/>
                <a:gd name="T59" fmla="*/ 56 h 131"/>
                <a:gd name="T60" fmla="*/ 20 w 72"/>
                <a:gd name="T61" fmla="*/ 131 h 131"/>
                <a:gd name="T62" fmla="*/ 4 w 72"/>
                <a:gd name="T63" fmla="*/ 131 h 131"/>
                <a:gd name="T64" fmla="*/ 20 w 72"/>
                <a:gd name="T65" fmla="*/ 5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31">
                  <a:moveTo>
                    <a:pt x="20" y="56"/>
                  </a:moveTo>
                  <a:lnTo>
                    <a:pt x="0" y="56"/>
                  </a:lnTo>
                  <a:lnTo>
                    <a:pt x="1" y="43"/>
                  </a:lnTo>
                  <a:lnTo>
                    <a:pt x="23" y="43"/>
                  </a:lnTo>
                  <a:lnTo>
                    <a:pt x="25" y="35"/>
                  </a:lnTo>
                  <a:lnTo>
                    <a:pt x="25" y="35"/>
                  </a:lnTo>
                  <a:lnTo>
                    <a:pt x="28" y="23"/>
                  </a:lnTo>
                  <a:lnTo>
                    <a:pt x="31" y="17"/>
                  </a:lnTo>
                  <a:lnTo>
                    <a:pt x="35" y="12"/>
                  </a:lnTo>
                  <a:lnTo>
                    <a:pt x="39" y="7"/>
                  </a:lnTo>
                  <a:lnTo>
                    <a:pt x="44" y="4"/>
                  </a:lnTo>
                  <a:lnTo>
                    <a:pt x="51" y="1"/>
                  </a:lnTo>
                  <a:lnTo>
                    <a:pt x="60" y="0"/>
                  </a:lnTo>
                  <a:lnTo>
                    <a:pt x="60" y="0"/>
                  </a:lnTo>
                  <a:lnTo>
                    <a:pt x="67" y="0"/>
                  </a:lnTo>
                  <a:lnTo>
                    <a:pt x="72" y="1"/>
                  </a:lnTo>
                  <a:lnTo>
                    <a:pt x="70" y="15"/>
                  </a:lnTo>
                  <a:lnTo>
                    <a:pt x="70" y="15"/>
                  </a:lnTo>
                  <a:lnTo>
                    <a:pt x="61" y="13"/>
                  </a:lnTo>
                  <a:lnTo>
                    <a:pt x="61" y="13"/>
                  </a:lnTo>
                  <a:lnTo>
                    <a:pt x="56" y="13"/>
                  </a:lnTo>
                  <a:lnTo>
                    <a:pt x="52" y="15"/>
                  </a:lnTo>
                  <a:lnTo>
                    <a:pt x="49" y="17"/>
                  </a:lnTo>
                  <a:lnTo>
                    <a:pt x="47" y="20"/>
                  </a:lnTo>
                  <a:lnTo>
                    <a:pt x="43" y="27"/>
                  </a:lnTo>
                  <a:lnTo>
                    <a:pt x="41" y="35"/>
                  </a:lnTo>
                  <a:lnTo>
                    <a:pt x="40" y="43"/>
                  </a:lnTo>
                  <a:lnTo>
                    <a:pt x="63" y="43"/>
                  </a:lnTo>
                  <a:lnTo>
                    <a:pt x="60" y="56"/>
                  </a:lnTo>
                  <a:lnTo>
                    <a:pt x="36" y="56"/>
                  </a:lnTo>
                  <a:lnTo>
                    <a:pt x="20" y="131"/>
                  </a:lnTo>
                  <a:lnTo>
                    <a:pt x="4" y="131"/>
                  </a:lnTo>
                  <a:lnTo>
                    <a:pt x="20"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Freeform 29">
              <a:extLst>
                <a:ext uri="{FF2B5EF4-FFF2-40B4-BE49-F238E27FC236}">
                  <a16:creationId xmlns:a16="http://schemas.microsoft.com/office/drawing/2014/main" id="{63A4DF21-3191-41C1-B2DD-B72B8309558D}"/>
                </a:ext>
              </a:extLst>
            </p:cNvPr>
            <p:cNvSpPr>
              <a:spLocks noEditPoints="1"/>
            </p:cNvSpPr>
            <p:nvPr userDrawn="1"/>
          </p:nvSpPr>
          <p:spPr bwMode="auto">
            <a:xfrm>
              <a:off x="3034" y="3239"/>
              <a:ext cx="89" cy="91"/>
            </a:xfrm>
            <a:custGeom>
              <a:avLst/>
              <a:gdLst>
                <a:gd name="T0" fmla="*/ 50 w 89"/>
                <a:gd name="T1" fmla="*/ 0 h 91"/>
                <a:gd name="T2" fmla="*/ 66 w 89"/>
                <a:gd name="T3" fmla="*/ 3 h 91"/>
                <a:gd name="T4" fmla="*/ 78 w 89"/>
                <a:gd name="T5" fmla="*/ 10 h 91"/>
                <a:gd name="T6" fmla="*/ 86 w 89"/>
                <a:gd name="T7" fmla="*/ 22 h 91"/>
                <a:gd name="T8" fmla="*/ 89 w 89"/>
                <a:gd name="T9" fmla="*/ 38 h 91"/>
                <a:gd name="T10" fmla="*/ 88 w 89"/>
                <a:gd name="T11" fmla="*/ 50 h 91"/>
                <a:gd name="T12" fmla="*/ 82 w 89"/>
                <a:gd name="T13" fmla="*/ 69 h 91"/>
                <a:gd name="T14" fmla="*/ 69 w 89"/>
                <a:gd name="T15" fmla="*/ 83 h 91"/>
                <a:gd name="T16" fmla="*/ 51 w 89"/>
                <a:gd name="T17" fmla="*/ 91 h 91"/>
                <a:gd name="T18" fmla="*/ 39 w 89"/>
                <a:gd name="T19" fmla="*/ 91 h 91"/>
                <a:gd name="T20" fmla="*/ 23 w 89"/>
                <a:gd name="T21" fmla="*/ 90 h 91"/>
                <a:gd name="T22" fmla="*/ 11 w 89"/>
                <a:gd name="T23" fmla="*/ 82 h 91"/>
                <a:gd name="T24" fmla="*/ 3 w 89"/>
                <a:gd name="T25" fmla="*/ 70 h 91"/>
                <a:gd name="T26" fmla="*/ 0 w 89"/>
                <a:gd name="T27" fmla="*/ 53 h 91"/>
                <a:gd name="T28" fmla="*/ 0 w 89"/>
                <a:gd name="T29" fmla="*/ 42 h 91"/>
                <a:gd name="T30" fmla="*/ 7 w 89"/>
                <a:gd name="T31" fmla="*/ 23 h 91"/>
                <a:gd name="T32" fmla="*/ 21 w 89"/>
                <a:gd name="T33" fmla="*/ 10 h 91"/>
                <a:gd name="T34" fmla="*/ 38 w 89"/>
                <a:gd name="T35" fmla="*/ 2 h 91"/>
                <a:gd name="T36" fmla="*/ 50 w 89"/>
                <a:gd name="T37" fmla="*/ 0 h 91"/>
                <a:gd name="T38" fmla="*/ 39 w 89"/>
                <a:gd name="T39" fmla="*/ 79 h 91"/>
                <a:gd name="T40" fmla="*/ 53 w 89"/>
                <a:gd name="T41" fmla="*/ 75 h 91"/>
                <a:gd name="T42" fmla="*/ 62 w 89"/>
                <a:gd name="T43" fmla="*/ 66 h 91"/>
                <a:gd name="T44" fmla="*/ 69 w 89"/>
                <a:gd name="T45" fmla="*/ 53 h 91"/>
                <a:gd name="T46" fmla="*/ 72 w 89"/>
                <a:gd name="T47" fmla="*/ 38 h 91"/>
                <a:gd name="T48" fmla="*/ 70 w 89"/>
                <a:gd name="T49" fmla="*/ 29 h 91"/>
                <a:gd name="T50" fmla="*/ 66 w 89"/>
                <a:gd name="T51" fmla="*/ 20 h 91"/>
                <a:gd name="T52" fmla="*/ 60 w 89"/>
                <a:gd name="T53" fmla="*/ 15 h 91"/>
                <a:gd name="T54" fmla="*/ 49 w 89"/>
                <a:gd name="T55" fmla="*/ 14 h 91"/>
                <a:gd name="T56" fmla="*/ 42 w 89"/>
                <a:gd name="T57" fmla="*/ 14 h 91"/>
                <a:gd name="T58" fmla="*/ 30 w 89"/>
                <a:gd name="T59" fmla="*/ 22 h 91"/>
                <a:gd name="T60" fmla="*/ 22 w 89"/>
                <a:gd name="T61" fmla="*/ 34 h 91"/>
                <a:gd name="T62" fmla="*/ 18 w 89"/>
                <a:gd name="T63" fmla="*/ 47 h 91"/>
                <a:gd name="T64" fmla="*/ 17 w 89"/>
                <a:gd name="T65" fmla="*/ 54 h 91"/>
                <a:gd name="T66" fmla="*/ 21 w 89"/>
                <a:gd name="T67" fmla="*/ 69 h 91"/>
                <a:gd name="T68" fmla="*/ 26 w 89"/>
                <a:gd name="T69" fmla="*/ 75 h 91"/>
                <a:gd name="T70" fmla="*/ 34 w 89"/>
                <a:gd name="T71" fmla="*/ 78 h 91"/>
                <a:gd name="T72" fmla="*/ 39 w 89"/>
                <a:gd name="T73"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 h="91">
                  <a:moveTo>
                    <a:pt x="50" y="0"/>
                  </a:moveTo>
                  <a:lnTo>
                    <a:pt x="50" y="0"/>
                  </a:lnTo>
                  <a:lnTo>
                    <a:pt x="58" y="0"/>
                  </a:lnTo>
                  <a:lnTo>
                    <a:pt x="66" y="3"/>
                  </a:lnTo>
                  <a:lnTo>
                    <a:pt x="73" y="6"/>
                  </a:lnTo>
                  <a:lnTo>
                    <a:pt x="78" y="10"/>
                  </a:lnTo>
                  <a:lnTo>
                    <a:pt x="82" y="16"/>
                  </a:lnTo>
                  <a:lnTo>
                    <a:pt x="86" y="22"/>
                  </a:lnTo>
                  <a:lnTo>
                    <a:pt x="88" y="30"/>
                  </a:lnTo>
                  <a:lnTo>
                    <a:pt x="89" y="38"/>
                  </a:lnTo>
                  <a:lnTo>
                    <a:pt x="89" y="38"/>
                  </a:lnTo>
                  <a:lnTo>
                    <a:pt x="88" y="50"/>
                  </a:lnTo>
                  <a:lnTo>
                    <a:pt x="86" y="59"/>
                  </a:lnTo>
                  <a:lnTo>
                    <a:pt x="82" y="69"/>
                  </a:lnTo>
                  <a:lnTo>
                    <a:pt x="76" y="77"/>
                  </a:lnTo>
                  <a:lnTo>
                    <a:pt x="69" y="83"/>
                  </a:lnTo>
                  <a:lnTo>
                    <a:pt x="61" y="87"/>
                  </a:lnTo>
                  <a:lnTo>
                    <a:pt x="51" y="91"/>
                  </a:lnTo>
                  <a:lnTo>
                    <a:pt x="39" y="91"/>
                  </a:lnTo>
                  <a:lnTo>
                    <a:pt x="39" y="91"/>
                  </a:lnTo>
                  <a:lnTo>
                    <a:pt x="31" y="91"/>
                  </a:lnTo>
                  <a:lnTo>
                    <a:pt x="23" y="90"/>
                  </a:lnTo>
                  <a:lnTo>
                    <a:pt x="17" y="86"/>
                  </a:lnTo>
                  <a:lnTo>
                    <a:pt x="11" y="82"/>
                  </a:lnTo>
                  <a:lnTo>
                    <a:pt x="6" y="77"/>
                  </a:lnTo>
                  <a:lnTo>
                    <a:pt x="3" y="70"/>
                  </a:lnTo>
                  <a:lnTo>
                    <a:pt x="0" y="62"/>
                  </a:lnTo>
                  <a:lnTo>
                    <a:pt x="0" y="53"/>
                  </a:lnTo>
                  <a:lnTo>
                    <a:pt x="0" y="53"/>
                  </a:lnTo>
                  <a:lnTo>
                    <a:pt x="0" y="42"/>
                  </a:lnTo>
                  <a:lnTo>
                    <a:pt x="3" y="33"/>
                  </a:lnTo>
                  <a:lnTo>
                    <a:pt x="7" y="23"/>
                  </a:lnTo>
                  <a:lnTo>
                    <a:pt x="13" y="15"/>
                  </a:lnTo>
                  <a:lnTo>
                    <a:pt x="21" y="10"/>
                  </a:lnTo>
                  <a:lnTo>
                    <a:pt x="29" y="4"/>
                  </a:lnTo>
                  <a:lnTo>
                    <a:pt x="38" y="2"/>
                  </a:lnTo>
                  <a:lnTo>
                    <a:pt x="50" y="0"/>
                  </a:lnTo>
                  <a:lnTo>
                    <a:pt x="50" y="0"/>
                  </a:lnTo>
                  <a:close/>
                  <a:moveTo>
                    <a:pt x="39" y="79"/>
                  </a:moveTo>
                  <a:lnTo>
                    <a:pt x="39" y="79"/>
                  </a:lnTo>
                  <a:lnTo>
                    <a:pt x="46" y="78"/>
                  </a:lnTo>
                  <a:lnTo>
                    <a:pt x="53" y="75"/>
                  </a:lnTo>
                  <a:lnTo>
                    <a:pt x="58" y="71"/>
                  </a:lnTo>
                  <a:lnTo>
                    <a:pt x="62" y="66"/>
                  </a:lnTo>
                  <a:lnTo>
                    <a:pt x="66" y="61"/>
                  </a:lnTo>
                  <a:lnTo>
                    <a:pt x="69" y="53"/>
                  </a:lnTo>
                  <a:lnTo>
                    <a:pt x="72" y="46"/>
                  </a:lnTo>
                  <a:lnTo>
                    <a:pt x="72" y="38"/>
                  </a:lnTo>
                  <a:lnTo>
                    <a:pt x="72" y="38"/>
                  </a:lnTo>
                  <a:lnTo>
                    <a:pt x="70" y="29"/>
                  </a:lnTo>
                  <a:lnTo>
                    <a:pt x="69" y="24"/>
                  </a:lnTo>
                  <a:lnTo>
                    <a:pt x="66" y="20"/>
                  </a:lnTo>
                  <a:lnTo>
                    <a:pt x="64" y="18"/>
                  </a:lnTo>
                  <a:lnTo>
                    <a:pt x="60" y="15"/>
                  </a:lnTo>
                  <a:lnTo>
                    <a:pt x="54" y="14"/>
                  </a:lnTo>
                  <a:lnTo>
                    <a:pt x="49" y="14"/>
                  </a:lnTo>
                  <a:lnTo>
                    <a:pt x="49" y="14"/>
                  </a:lnTo>
                  <a:lnTo>
                    <a:pt x="42" y="14"/>
                  </a:lnTo>
                  <a:lnTo>
                    <a:pt x="35" y="16"/>
                  </a:lnTo>
                  <a:lnTo>
                    <a:pt x="30" y="22"/>
                  </a:lnTo>
                  <a:lnTo>
                    <a:pt x="25" y="27"/>
                  </a:lnTo>
                  <a:lnTo>
                    <a:pt x="22" y="34"/>
                  </a:lnTo>
                  <a:lnTo>
                    <a:pt x="19" y="41"/>
                  </a:lnTo>
                  <a:lnTo>
                    <a:pt x="18" y="47"/>
                  </a:lnTo>
                  <a:lnTo>
                    <a:pt x="17" y="54"/>
                  </a:lnTo>
                  <a:lnTo>
                    <a:pt x="17" y="54"/>
                  </a:lnTo>
                  <a:lnTo>
                    <a:pt x="18" y="63"/>
                  </a:lnTo>
                  <a:lnTo>
                    <a:pt x="21" y="69"/>
                  </a:lnTo>
                  <a:lnTo>
                    <a:pt x="23" y="71"/>
                  </a:lnTo>
                  <a:lnTo>
                    <a:pt x="26" y="75"/>
                  </a:lnTo>
                  <a:lnTo>
                    <a:pt x="30" y="77"/>
                  </a:lnTo>
                  <a:lnTo>
                    <a:pt x="34" y="78"/>
                  </a:lnTo>
                  <a:lnTo>
                    <a:pt x="39" y="79"/>
                  </a:lnTo>
                  <a:lnTo>
                    <a:pt x="39"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Freeform 30">
              <a:extLst>
                <a:ext uri="{FF2B5EF4-FFF2-40B4-BE49-F238E27FC236}">
                  <a16:creationId xmlns:a16="http://schemas.microsoft.com/office/drawing/2014/main" id="{A5F14817-4EE7-4543-81DD-CCA64E877C61}"/>
                </a:ext>
              </a:extLst>
            </p:cNvPr>
            <p:cNvSpPr>
              <a:spLocks/>
            </p:cNvSpPr>
            <p:nvPr userDrawn="1"/>
          </p:nvSpPr>
          <p:spPr bwMode="auto">
            <a:xfrm>
              <a:off x="3142" y="3241"/>
              <a:ext cx="90" cy="89"/>
            </a:xfrm>
            <a:custGeom>
              <a:avLst/>
              <a:gdLst>
                <a:gd name="T0" fmla="*/ 75 w 90"/>
                <a:gd name="T1" fmla="*/ 75 h 89"/>
                <a:gd name="T2" fmla="*/ 75 w 90"/>
                <a:gd name="T3" fmla="*/ 75 h 89"/>
                <a:gd name="T4" fmla="*/ 72 w 90"/>
                <a:gd name="T5" fmla="*/ 88 h 89"/>
                <a:gd name="T6" fmla="*/ 56 w 90"/>
                <a:gd name="T7" fmla="*/ 88 h 89"/>
                <a:gd name="T8" fmla="*/ 60 w 90"/>
                <a:gd name="T9" fmla="*/ 73 h 89"/>
                <a:gd name="T10" fmla="*/ 59 w 90"/>
                <a:gd name="T11" fmla="*/ 73 h 89"/>
                <a:gd name="T12" fmla="*/ 59 w 90"/>
                <a:gd name="T13" fmla="*/ 73 h 89"/>
                <a:gd name="T14" fmla="*/ 55 w 90"/>
                <a:gd name="T15" fmla="*/ 80 h 89"/>
                <a:gd name="T16" fmla="*/ 48 w 90"/>
                <a:gd name="T17" fmla="*/ 85 h 89"/>
                <a:gd name="T18" fmla="*/ 40 w 90"/>
                <a:gd name="T19" fmla="*/ 88 h 89"/>
                <a:gd name="T20" fmla="*/ 29 w 90"/>
                <a:gd name="T21" fmla="*/ 89 h 89"/>
                <a:gd name="T22" fmla="*/ 29 w 90"/>
                <a:gd name="T23" fmla="*/ 89 h 89"/>
                <a:gd name="T24" fmla="*/ 23 w 90"/>
                <a:gd name="T25" fmla="*/ 89 h 89"/>
                <a:gd name="T26" fmla="*/ 17 w 90"/>
                <a:gd name="T27" fmla="*/ 88 h 89"/>
                <a:gd name="T28" fmla="*/ 12 w 90"/>
                <a:gd name="T29" fmla="*/ 87 h 89"/>
                <a:gd name="T30" fmla="*/ 8 w 90"/>
                <a:gd name="T31" fmla="*/ 83 h 89"/>
                <a:gd name="T32" fmla="*/ 5 w 90"/>
                <a:gd name="T33" fmla="*/ 79 h 89"/>
                <a:gd name="T34" fmla="*/ 2 w 90"/>
                <a:gd name="T35" fmla="*/ 75 h 89"/>
                <a:gd name="T36" fmla="*/ 1 w 90"/>
                <a:gd name="T37" fmla="*/ 69 h 89"/>
                <a:gd name="T38" fmla="*/ 0 w 90"/>
                <a:gd name="T39" fmla="*/ 63 h 89"/>
                <a:gd name="T40" fmla="*/ 0 w 90"/>
                <a:gd name="T41" fmla="*/ 63 h 89"/>
                <a:gd name="T42" fmla="*/ 1 w 90"/>
                <a:gd name="T43" fmla="*/ 55 h 89"/>
                <a:gd name="T44" fmla="*/ 2 w 90"/>
                <a:gd name="T45" fmla="*/ 47 h 89"/>
                <a:gd name="T46" fmla="*/ 12 w 90"/>
                <a:gd name="T47" fmla="*/ 0 h 89"/>
                <a:gd name="T48" fmla="*/ 28 w 90"/>
                <a:gd name="T49" fmla="*/ 0 h 89"/>
                <a:gd name="T50" fmla="*/ 17 w 90"/>
                <a:gd name="T51" fmla="*/ 53 h 89"/>
                <a:gd name="T52" fmla="*/ 17 w 90"/>
                <a:gd name="T53" fmla="*/ 53 h 89"/>
                <a:gd name="T54" fmla="*/ 16 w 90"/>
                <a:gd name="T55" fmla="*/ 61 h 89"/>
                <a:gd name="T56" fmla="*/ 16 w 90"/>
                <a:gd name="T57" fmla="*/ 61 h 89"/>
                <a:gd name="T58" fmla="*/ 17 w 90"/>
                <a:gd name="T59" fmla="*/ 67 h 89"/>
                <a:gd name="T60" fmla="*/ 20 w 90"/>
                <a:gd name="T61" fmla="*/ 72 h 89"/>
                <a:gd name="T62" fmla="*/ 25 w 90"/>
                <a:gd name="T63" fmla="*/ 76 h 89"/>
                <a:gd name="T64" fmla="*/ 32 w 90"/>
                <a:gd name="T65" fmla="*/ 77 h 89"/>
                <a:gd name="T66" fmla="*/ 32 w 90"/>
                <a:gd name="T67" fmla="*/ 77 h 89"/>
                <a:gd name="T68" fmla="*/ 39 w 90"/>
                <a:gd name="T69" fmla="*/ 76 h 89"/>
                <a:gd name="T70" fmla="*/ 45 w 90"/>
                <a:gd name="T71" fmla="*/ 73 h 89"/>
                <a:gd name="T72" fmla="*/ 51 w 90"/>
                <a:gd name="T73" fmla="*/ 69 h 89"/>
                <a:gd name="T74" fmla="*/ 55 w 90"/>
                <a:gd name="T75" fmla="*/ 65 h 89"/>
                <a:gd name="T76" fmla="*/ 59 w 90"/>
                <a:gd name="T77" fmla="*/ 60 h 89"/>
                <a:gd name="T78" fmla="*/ 62 w 90"/>
                <a:gd name="T79" fmla="*/ 55 h 89"/>
                <a:gd name="T80" fmla="*/ 64 w 90"/>
                <a:gd name="T81" fmla="*/ 44 h 89"/>
                <a:gd name="T82" fmla="*/ 74 w 90"/>
                <a:gd name="T83" fmla="*/ 0 h 89"/>
                <a:gd name="T84" fmla="*/ 90 w 90"/>
                <a:gd name="T85" fmla="*/ 0 h 89"/>
                <a:gd name="T86" fmla="*/ 75 w 90"/>
                <a:gd name="T87"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 h="89">
                  <a:moveTo>
                    <a:pt x="75" y="75"/>
                  </a:moveTo>
                  <a:lnTo>
                    <a:pt x="75" y="75"/>
                  </a:lnTo>
                  <a:lnTo>
                    <a:pt x="72" y="88"/>
                  </a:lnTo>
                  <a:lnTo>
                    <a:pt x="56" y="88"/>
                  </a:lnTo>
                  <a:lnTo>
                    <a:pt x="60" y="73"/>
                  </a:lnTo>
                  <a:lnTo>
                    <a:pt x="59" y="73"/>
                  </a:lnTo>
                  <a:lnTo>
                    <a:pt x="59" y="73"/>
                  </a:lnTo>
                  <a:lnTo>
                    <a:pt x="55" y="80"/>
                  </a:lnTo>
                  <a:lnTo>
                    <a:pt x="48" y="85"/>
                  </a:lnTo>
                  <a:lnTo>
                    <a:pt x="40" y="88"/>
                  </a:lnTo>
                  <a:lnTo>
                    <a:pt x="29" y="89"/>
                  </a:lnTo>
                  <a:lnTo>
                    <a:pt x="29" y="89"/>
                  </a:lnTo>
                  <a:lnTo>
                    <a:pt x="23" y="89"/>
                  </a:lnTo>
                  <a:lnTo>
                    <a:pt x="17" y="88"/>
                  </a:lnTo>
                  <a:lnTo>
                    <a:pt x="12" y="87"/>
                  </a:lnTo>
                  <a:lnTo>
                    <a:pt x="8" y="83"/>
                  </a:lnTo>
                  <a:lnTo>
                    <a:pt x="5" y="79"/>
                  </a:lnTo>
                  <a:lnTo>
                    <a:pt x="2" y="75"/>
                  </a:lnTo>
                  <a:lnTo>
                    <a:pt x="1" y="69"/>
                  </a:lnTo>
                  <a:lnTo>
                    <a:pt x="0" y="63"/>
                  </a:lnTo>
                  <a:lnTo>
                    <a:pt x="0" y="63"/>
                  </a:lnTo>
                  <a:lnTo>
                    <a:pt x="1" y="55"/>
                  </a:lnTo>
                  <a:lnTo>
                    <a:pt x="2" y="47"/>
                  </a:lnTo>
                  <a:lnTo>
                    <a:pt x="12" y="0"/>
                  </a:lnTo>
                  <a:lnTo>
                    <a:pt x="28" y="0"/>
                  </a:lnTo>
                  <a:lnTo>
                    <a:pt x="17" y="53"/>
                  </a:lnTo>
                  <a:lnTo>
                    <a:pt x="17" y="53"/>
                  </a:lnTo>
                  <a:lnTo>
                    <a:pt x="16" y="61"/>
                  </a:lnTo>
                  <a:lnTo>
                    <a:pt x="16" y="61"/>
                  </a:lnTo>
                  <a:lnTo>
                    <a:pt x="17" y="67"/>
                  </a:lnTo>
                  <a:lnTo>
                    <a:pt x="20" y="72"/>
                  </a:lnTo>
                  <a:lnTo>
                    <a:pt x="25" y="76"/>
                  </a:lnTo>
                  <a:lnTo>
                    <a:pt x="32" y="77"/>
                  </a:lnTo>
                  <a:lnTo>
                    <a:pt x="32" y="77"/>
                  </a:lnTo>
                  <a:lnTo>
                    <a:pt x="39" y="76"/>
                  </a:lnTo>
                  <a:lnTo>
                    <a:pt x="45" y="73"/>
                  </a:lnTo>
                  <a:lnTo>
                    <a:pt x="51" y="69"/>
                  </a:lnTo>
                  <a:lnTo>
                    <a:pt x="55" y="65"/>
                  </a:lnTo>
                  <a:lnTo>
                    <a:pt x="59" y="60"/>
                  </a:lnTo>
                  <a:lnTo>
                    <a:pt x="62" y="55"/>
                  </a:lnTo>
                  <a:lnTo>
                    <a:pt x="64" y="44"/>
                  </a:lnTo>
                  <a:lnTo>
                    <a:pt x="74" y="0"/>
                  </a:lnTo>
                  <a:lnTo>
                    <a:pt x="90" y="0"/>
                  </a:lnTo>
                  <a:lnTo>
                    <a:pt x="75"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Freeform 31">
              <a:extLst>
                <a:ext uri="{FF2B5EF4-FFF2-40B4-BE49-F238E27FC236}">
                  <a16:creationId xmlns:a16="http://schemas.microsoft.com/office/drawing/2014/main" id="{8C480E1C-9807-49F3-9F97-C96F7638FE4B}"/>
                </a:ext>
              </a:extLst>
            </p:cNvPr>
            <p:cNvSpPr>
              <a:spLocks/>
            </p:cNvSpPr>
            <p:nvPr userDrawn="1"/>
          </p:nvSpPr>
          <p:spPr bwMode="auto">
            <a:xfrm>
              <a:off x="3242" y="3239"/>
              <a:ext cx="69" cy="90"/>
            </a:xfrm>
            <a:custGeom>
              <a:avLst/>
              <a:gdLst>
                <a:gd name="T0" fmla="*/ 15 w 69"/>
                <a:gd name="T1" fmla="*/ 15 h 90"/>
                <a:gd name="T2" fmla="*/ 15 w 69"/>
                <a:gd name="T3" fmla="*/ 15 h 90"/>
                <a:gd name="T4" fmla="*/ 18 w 69"/>
                <a:gd name="T5" fmla="*/ 2 h 90"/>
                <a:gd name="T6" fmla="*/ 33 w 69"/>
                <a:gd name="T7" fmla="*/ 2 h 90"/>
                <a:gd name="T8" fmla="*/ 30 w 69"/>
                <a:gd name="T9" fmla="*/ 16 h 90"/>
                <a:gd name="T10" fmla="*/ 31 w 69"/>
                <a:gd name="T11" fmla="*/ 16 h 90"/>
                <a:gd name="T12" fmla="*/ 31 w 69"/>
                <a:gd name="T13" fmla="*/ 16 h 90"/>
                <a:gd name="T14" fmla="*/ 35 w 69"/>
                <a:gd name="T15" fmla="*/ 10 h 90"/>
                <a:gd name="T16" fmla="*/ 42 w 69"/>
                <a:gd name="T17" fmla="*/ 4 h 90"/>
                <a:gd name="T18" fmla="*/ 50 w 69"/>
                <a:gd name="T19" fmla="*/ 2 h 90"/>
                <a:gd name="T20" fmla="*/ 61 w 69"/>
                <a:gd name="T21" fmla="*/ 0 h 90"/>
                <a:gd name="T22" fmla="*/ 61 w 69"/>
                <a:gd name="T23" fmla="*/ 0 h 90"/>
                <a:gd name="T24" fmla="*/ 64 w 69"/>
                <a:gd name="T25" fmla="*/ 0 h 90"/>
                <a:gd name="T26" fmla="*/ 69 w 69"/>
                <a:gd name="T27" fmla="*/ 2 h 90"/>
                <a:gd name="T28" fmla="*/ 65 w 69"/>
                <a:gd name="T29" fmla="*/ 16 h 90"/>
                <a:gd name="T30" fmla="*/ 65 w 69"/>
                <a:gd name="T31" fmla="*/ 16 h 90"/>
                <a:gd name="T32" fmla="*/ 58 w 69"/>
                <a:gd name="T33" fmla="*/ 14 h 90"/>
                <a:gd name="T34" fmla="*/ 58 w 69"/>
                <a:gd name="T35" fmla="*/ 14 h 90"/>
                <a:gd name="T36" fmla="*/ 51 w 69"/>
                <a:gd name="T37" fmla="*/ 15 h 90"/>
                <a:gd name="T38" fmla="*/ 45 w 69"/>
                <a:gd name="T39" fmla="*/ 18 h 90"/>
                <a:gd name="T40" fmla="*/ 39 w 69"/>
                <a:gd name="T41" fmla="*/ 22 h 90"/>
                <a:gd name="T42" fmla="*/ 35 w 69"/>
                <a:gd name="T43" fmla="*/ 26 h 90"/>
                <a:gd name="T44" fmla="*/ 31 w 69"/>
                <a:gd name="T45" fmla="*/ 31 h 90"/>
                <a:gd name="T46" fmla="*/ 29 w 69"/>
                <a:gd name="T47" fmla="*/ 37 h 90"/>
                <a:gd name="T48" fmla="*/ 26 w 69"/>
                <a:gd name="T49" fmla="*/ 47 h 90"/>
                <a:gd name="T50" fmla="*/ 17 w 69"/>
                <a:gd name="T51" fmla="*/ 90 h 90"/>
                <a:gd name="T52" fmla="*/ 0 w 69"/>
                <a:gd name="T53" fmla="*/ 90 h 90"/>
                <a:gd name="T54" fmla="*/ 15 w 69"/>
                <a:gd name="T55"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9" h="90">
                  <a:moveTo>
                    <a:pt x="15" y="15"/>
                  </a:moveTo>
                  <a:lnTo>
                    <a:pt x="15" y="15"/>
                  </a:lnTo>
                  <a:lnTo>
                    <a:pt x="18" y="2"/>
                  </a:lnTo>
                  <a:lnTo>
                    <a:pt x="33" y="2"/>
                  </a:lnTo>
                  <a:lnTo>
                    <a:pt x="30" y="16"/>
                  </a:lnTo>
                  <a:lnTo>
                    <a:pt x="31" y="16"/>
                  </a:lnTo>
                  <a:lnTo>
                    <a:pt x="31" y="16"/>
                  </a:lnTo>
                  <a:lnTo>
                    <a:pt x="35" y="10"/>
                  </a:lnTo>
                  <a:lnTo>
                    <a:pt x="42" y="4"/>
                  </a:lnTo>
                  <a:lnTo>
                    <a:pt x="50" y="2"/>
                  </a:lnTo>
                  <a:lnTo>
                    <a:pt x="61" y="0"/>
                  </a:lnTo>
                  <a:lnTo>
                    <a:pt x="61" y="0"/>
                  </a:lnTo>
                  <a:lnTo>
                    <a:pt x="64" y="0"/>
                  </a:lnTo>
                  <a:lnTo>
                    <a:pt x="69" y="2"/>
                  </a:lnTo>
                  <a:lnTo>
                    <a:pt x="65" y="16"/>
                  </a:lnTo>
                  <a:lnTo>
                    <a:pt x="65" y="16"/>
                  </a:lnTo>
                  <a:lnTo>
                    <a:pt x="58" y="14"/>
                  </a:lnTo>
                  <a:lnTo>
                    <a:pt x="58" y="14"/>
                  </a:lnTo>
                  <a:lnTo>
                    <a:pt x="51" y="15"/>
                  </a:lnTo>
                  <a:lnTo>
                    <a:pt x="45" y="18"/>
                  </a:lnTo>
                  <a:lnTo>
                    <a:pt x="39" y="22"/>
                  </a:lnTo>
                  <a:lnTo>
                    <a:pt x="35" y="26"/>
                  </a:lnTo>
                  <a:lnTo>
                    <a:pt x="31" y="31"/>
                  </a:lnTo>
                  <a:lnTo>
                    <a:pt x="29" y="37"/>
                  </a:lnTo>
                  <a:lnTo>
                    <a:pt x="26" y="47"/>
                  </a:lnTo>
                  <a:lnTo>
                    <a:pt x="17" y="90"/>
                  </a:lnTo>
                  <a:lnTo>
                    <a:pt x="0" y="90"/>
                  </a:ln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Freeform 32">
              <a:extLst>
                <a:ext uri="{FF2B5EF4-FFF2-40B4-BE49-F238E27FC236}">
                  <a16:creationId xmlns:a16="http://schemas.microsoft.com/office/drawing/2014/main" id="{1A45D6AF-7A91-4185-8392-F1FA64E7F3A9}"/>
                </a:ext>
              </a:extLst>
            </p:cNvPr>
            <p:cNvSpPr>
              <a:spLocks/>
            </p:cNvSpPr>
            <p:nvPr userDrawn="1"/>
          </p:nvSpPr>
          <p:spPr bwMode="auto">
            <a:xfrm>
              <a:off x="3359" y="3239"/>
              <a:ext cx="71" cy="91"/>
            </a:xfrm>
            <a:custGeom>
              <a:avLst/>
              <a:gdLst>
                <a:gd name="T0" fmla="*/ 67 w 71"/>
                <a:gd name="T1" fmla="*/ 18 h 91"/>
                <a:gd name="T2" fmla="*/ 67 w 71"/>
                <a:gd name="T3" fmla="*/ 18 h 91"/>
                <a:gd name="T4" fmla="*/ 59 w 71"/>
                <a:gd name="T5" fmla="*/ 14 h 91"/>
                <a:gd name="T6" fmla="*/ 51 w 71"/>
                <a:gd name="T7" fmla="*/ 14 h 91"/>
                <a:gd name="T8" fmla="*/ 51 w 71"/>
                <a:gd name="T9" fmla="*/ 14 h 91"/>
                <a:gd name="T10" fmla="*/ 44 w 71"/>
                <a:gd name="T11" fmla="*/ 14 h 91"/>
                <a:gd name="T12" fmla="*/ 38 w 71"/>
                <a:gd name="T13" fmla="*/ 16 h 91"/>
                <a:gd name="T14" fmla="*/ 31 w 71"/>
                <a:gd name="T15" fmla="*/ 20 h 91"/>
                <a:gd name="T16" fmla="*/ 27 w 71"/>
                <a:gd name="T17" fmla="*/ 24 h 91"/>
                <a:gd name="T18" fmla="*/ 23 w 71"/>
                <a:gd name="T19" fmla="*/ 31 h 91"/>
                <a:gd name="T20" fmla="*/ 20 w 71"/>
                <a:gd name="T21" fmla="*/ 38 h 91"/>
                <a:gd name="T22" fmla="*/ 18 w 71"/>
                <a:gd name="T23" fmla="*/ 45 h 91"/>
                <a:gd name="T24" fmla="*/ 18 w 71"/>
                <a:gd name="T25" fmla="*/ 53 h 91"/>
                <a:gd name="T26" fmla="*/ 18 w 71"/>
                <a:gd name="T27" fmla="*/ 53 h 91"/>
                <a:gd name="T28" fmla="*/ 18 w 71"/>
                <a:gd name="T29" fmla="*/ 59 h 91"/>
                <a:gd name="T30" fmla="*/ 19 w 71"/>
                <a:gd name="T31" fmla="*/ 63 h 91"/>
                <a:gd name="T32" fmla="*/ 22 w 71"/>
                <a:gd name="T33" fmla="*/ 69 h 91"/>
                <a:gd name="T34" fmla="*/ 24 w 71"/>
                <a:gd name="T35" fmla="*/ 73 h 91"/>
                <a:gd name="T36" fmla="*/ 27 w 71"/>
                <a:gd name="T37" fmla="*/ 75 h 91"/>
                <a:gd name="T38" fmla="*/ 31 w 71"/>
                <a:gd name="T39" fmla="*/ 77 h 91"/>
                <a:gd name="T40" fmla="*/ 36 w 71"/>
                <a:gd name="T41" fmla="*/ 78 h 91"/>
                <a:gd name="T42" fmla="*/ 42 w 71"/>
                <a:gd name="T43" fmla="*/ 79 h 91"/>
                <a:gd name="T44" fmla="*/ 42 w 71"/>
                <a:gd name="T45" fmla="*/ 79 h 91"/>
                <a:gd name="T46" fmla="*/ 50 w 71"/>
                <a:gd name="T47" fmla="*/ 78 h 91"/>
                <a:gd name="T48" fmla="*/ 59 w 71"/>
                <a:gd name="T49" fmla="*/ 75 h 91"/>
                <a:gd name="T50" fmla="*/ 57 w 71"/>
                <a:gd name="T51" fmla="*/ 90 h 91"/>
                <a:gd name="T52" fmla="*/ 57 w 71"/>
                <a:gd name="T53" fmla="*/ 90 h 91"/>
                <a:gd name="T54" fmla="*/ 48 w 71"/>
                <a:gd name="T55" fmla="*/ 91 h 91"/>
                <a:gd name="T56" fmla="*/ 39 w 71"/>
                <a:gd name="T57" fmla="*/ 91 h 91"/>
                <a:gd name="T58" fmla="*/ 39 w 71"/>
                <a:gd name="T59" fmla="*/ 91 h 91"/>
                <a:gd name="T60" fmla="*/ 31 w 71"/>
                <a:gd name="T61" fmla="*/ 91 h 91"/>
                <a:gd name="T62" fmla="*/ 23 w 71"/>
                <a:gd name="T63" fmla="*/ 90 h 91"/>
                <a:gd name="T64" fmla="*/ 16 w 71"/>
                <a:gd name="T65" fmla="*/ 87 h 91"/>
                <a:gd name="T66" fmla="*/ 11 w 71"/>
                <a:gd name="T67" fmla="*/ 83 h 91"/>
                <a:gd name="T68" fmla="*/ 7 w 71"/>
                <a:gd name="T69" fmla="*/ 78 h 91"/>
                <a:gd name="T70" fmla="*/ 3 w 71"/>
                <a:gd name="T71" fmla="*/ 71 h 91"/>
                <a:gd name="T72" fmla="*/ 2 w 71"/>
                <a:gd name="T73" fmla="*/ 63 h 91"/>
                <a:gd name="T74" fmla="*/ 0 w 71"/>
                <a:gd name="T75" fmla="*/ 55 h 91"/>
                <a:gd name="T76" fmla="*/ 0 w 71"/>
                <a:gd name="T77" fmla="*/ 55 h 91"/>
                <a:gd name="T78" fmla="*/ 2 w 71"/>
                <a:gd name="T79" fmla="*/ 45 h 91"/>
                <a:gd name="T80" fmla="*/ 4 w 71"/>
                <a:gd name="T81" fmla="*/ 34 h 91"/>
                <a:gd name="T82" fmla="*/ 7 w 71"/>
                <a:gd name="T83" fmla="*/ 24 h 91"/>
                <a:gd name="T84" fmla="*/ 12 w 71"/>
                <a:gd name="T85" fmla="*/ 16 h 91"/>
                <a:gd name="T86" fmla="*/ 20 w 71"/>
                <a:gd name="T87" fmla="*/ 10 h 91"/>
                <a:gd name="T88" fmla="*/ 28 w 71"/>
                <a:gd name="T89" fmla="*/ 4 h 91"/>
                <a:gd name="T90" fmla="*/ 38 w 71"/>
                <a:gd name="T91" fmla="*/ 2 h 91"/>
                <a:gd name="T92" fmla="*/ 48 w 71"/>
                <a:gd name="T93" fmla="*/ 0 h 91"/>
                <a:gd name="T94" fmla="*/ 48 w 71"/>
                <a:gd name="T95" fmla="*/ 0 h 91"/>
                <a:gd name="T96" fmla="*/ 61 w 71"/>
                <a:gd name="T97" fmla="*/ 0 h 91"/>
                <a:gd name="T98" fmla="*/ 71 w 71"/>
                <a:gd name="T99" fmla="*/ 3 h 91"/>
                <a:gd name="T100" fmla="*/ 67 w 71"/>
                <a:gd name="T101" fmla="*/ 1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 h="91">
                  <a:moveTo>
                    <a:pt x="67" y="18"/>
                  </a:moveTo>
                  <a:lnTo>
                    <a:pt x="67" y="18"/>
                  </a:lnTo>
                  <a:lnTo>
                    <a:pt x="59" y="14"/>
                  </a:lnTo>
                  <a:lnTo>
                    <a:pt x="51" y="14"/>
                  </a:lnTo>
                  <a:lnTo>
                    <a:pt x="51" y="14"/>
                  </a:lnTo>
                  <a:lnTo>
                    <a:pt x="44" y="14"/>
                  </a:lnTo>
                  <a:lnTo>
                    <a:pt x="38" y="16"/>
                  </a:lnTo>
                  <a:lnTo>
                    <a:pt x="31" y="20"/>
                  </a:lnTo>
                  <a:lnTo>
                    <a:pt x="27" y="24"/>
                  </a:lnTo>
                  <a:lnTo>
                    <a:pt x="23" y="31"/>
                  </a:lnTo>
                  <a:lnTo>
                    <a:pt x="20" y="38"/>
                  </a:lnTo>
                  <a:lnTo>
                    <a:pt x="18" y="45"/>
                  </a:lnTo>
                  <a:lnTo>
                    <a:pt x="18" y="53"/>
                  </a:lnTo>
                  <a:lnTo>
                    <a:pt x="18" y="53"/>
                  </a:lnTo>
                  <a:lnTo>
                    <a:pt x="18" y="59"/>
                  </a:lnTo>
                  <a:lnTo>
                    <a:pt x="19" y="63"/>
                  </a:lnTo>
                  <a:lnTo>
                    <a:pt x="22" y="69"/>
                  </a:lnTo>
                  <a:lnTo>
                    <a:pt x="24" y="73"/>
                  </a:lnTo>
                  <a:lnTo>
                    <a:pt x="27" y="75"/>
                  </a:lnTo>
                  <a:lnTo>
                    <a:pt x="31" y="77"/>
                  </a:lnTo>
                  <a:lnTo>
                    <a:pt x="36" y="78"/>
                  </a:lnTo>
                  <a:lnTo>
                    <a:pt x="42" y="79"/>
                  </a:lnTo>
                  <a:lnTo>
                    <a:pt x="42" y="79"/>
                  </a:lnTo>
                  <a:lnTo>
                    <a:pt x="50" y="78"/>
                  </a:lnTo>
                  <a:lnTo>
                    <a:pt x="59" y="75"/>
                  </a:lnTo>
                  <a:lnTo>
                    <a:pt x="57" y="90"/>
                  </a:lnTo>
                  <a:lnTo>
                    <a:pt x="57" y="90"/>
                  </a:lnTo>
                  <a:lnTo>
                    <a:pt x="48" y="91"/>
                  </a:lnTo>
                  <a:lnTo>
                    <a:pt x="39" y="91"/>
                  </a:lnTo>
                  <a:lnTo>
                    <a:pt x="39" y="91"/>
                  </a:lnTo>
                  <a:lnTo>
                    <a:pt x="31" y="91"/>
                  </a:lnTo>
                  <a:lnTo>
                    <a:pt x="23" y="90"/>
                  </a:lnTo>
                  <a:lnTo>
                    <a:pt x="16" y="87"/>
                  </a:lnTo>
                  <a:lnTo>
                    <a:pt x="11" y="83"/>
                  </a:lnTo>
                  <a:lnTo>
                    <a:pt x="7" y="78"/>
                  </a:lnTo>
                  <a:lnTo>
                    <a:pt x="3" y="71"/>
                  </a:lnTo>
                  <a:lnTo>
                    <a:pt x="2" y="63"/>
                  </a:lnTo>
                  <a:lnTo>
                    <a:pt x="0" y="55"/>
                  </a:lnTo>
                  <a:lnTo>
                    <a:pt x="0" y="55"/>
                  </a:lnTo>
                  <a:lnTo>
                    <a:pt x="2" y="45"/>
                  </a:lnTo>
                  <a:lnTo>
                    <a:pt x="4" y="34"/>
                  </a:lnTo>
                  <a:lnTo>
                    <a:pt x="7" y="24"/>
                  </a:lnTo>
                  <a:lnTo>
                    <a:pt x="12" y="16"/>
                  </a:lnTo>
                  <a:lnTo>
                    <a:pt x="20" y="10"/>
                  </a:lnTo>
                  <a:lnTo>
                    <a:pt x="28" y="4"/>
                  </a:lnTo>
                  <a:lnTo>
                    <a:pt x="38" y="2"/>
                  </a:lnTo>
                  <a:lnTo>
                    <a:pt x="48" y="0"/>
                  </a:lnTo>
                  <a:lnTo>
                    <a:pt x="48" y="0"/>
                  </a:lnTo>
                  <a:lnTo>
                    <a:pt x="61" y="0"/>
                  </a:lnTo>
                  <a:lnTo>
                    <a:pt x="71" y="3"/>
                  </a:lnTo>
                  <a:lnTo>
                    <a:pt x="67"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0" name="Freeform 33">
              <a:extLst>
                <a:ext uri="{FF2B5EF4-FFF2-40B4-BE49-F238E27FC236}">
                  <a16:creationId xmlns:a16="http://schemas.microsoft.com/office/drawing/2014/main" id="{7AD5393D-DC1B-4B5D-B7D2-D72826D30FAD}"/>
                </a:ext>
              </a:extLst>
            </p:cNvPr>
            <p:cNvSpPr>
              <a:spLocks noEditPoints="1"/>
            </p:cNvSpPr>
            <p:nvPr userDrawn="1"/>
          </p:nvSpPr>
          <p:spPr bwMode="auto">
            <a:xfrm>
              <a:off x="3436" y="3239"/>
              <a:ext cx="90" cy="91"/>
            </a:xfrm>
            <a:custGeom>
              <a:avLst/>
              <a:gdLst>
                <a:gd name="T0" fmla="*/ 51 w 90"/>
                <a:gd name="T1" fmla="*/ 0 h 91"/>
                <a:gd name="T2" fmla="*/ 67 w 90"/>
                <a:gd name="T3" fmla="*/ 3 h 91"/>
                <a:gd name="T4" fmla="*/ 79 w 90"/>
                <a:gd name="T5" fmla="*/ 10 h 91"/>
                <a:gd name="T6" fmla="*/ 87 w 90"/>
                <a:gd name="T7" fmla="*/ 22 h 91"/>
                <a:gd name="T8" fmla="*/ 90 w 90"/>
                <a:gd name="T9" fmla="*/ 38 h 91"/>
                <a:gd name="T10" fmla="*/ 88 w 90"/>
                <a:gd name="T11" fmla="*/ 50 h 91"/>
                <a:gd name="T12" fmla="*/ 81 w 90"/>
                <a:gd name="T13" fmla="*/ 69 h 91"/>
                <a:gd name="T14" fmla="*/ 69 w 90"/>
                <a:gd name="T15" fmla="*/ 83 h 91"/>
                <a:gd name="T16" fmla="*/ 51 w 90"/>
                <a:gd name="T17" fmla="*/ 91 h 91"/>
                <a:gd name="T18" fmla="*/ 40 w 90"/>
                <a:gd name="T19" fmla="*/ 91 h 91"/>
                <a:gd name="T20" fmla="*/ 24 w 90"/>
                <a:gd name="T21" fmla="*/ 90 h 91"/>
                <a:gd name="T22" fmla="*/ 10 w 90"/>
                <a:gd name="T23" fmla="*/ 82 h 91"/>
                <a:gd name="T24" fmla="*/ 2 w 90"/>
                <a:gd name="T25" fmla="*/ 70 h 91"/>
                <a:gd name="T26" fmla="*/ 0 w 90"/>
                <a:gd name="T27" fmla="*/ 53 h 91"/>
                <a:gd name="T28" fmla="*/ 1 w 90"/>
                <a:gd name="T29" fmla="*/ 42 h 91"/>
                <a:gd name="T30" fmla="*/ 8 w 90"/>
                <a:gd name="T31" fmla="*/ 23 h 91"/>
                <a:gd name="T32" fmla="*/ 20 w 90"/>
                <a:gd name="T33" fmla="*/ 10 h 91"/>
                <a:gd name="T34" fmla="*/ 39 w 90"/>
                <a:gd name="T35" fmla="*/ 2 h 91"/>
                <a:gd name="T36" fmla="*/ 51 w 90"/>
                <a:gd name="T37" fmla="*/ 0 h 91"/>
                <a:gd name="T38" fmla="*/ 40 w 90"/>
                <a:gd name="T39" fmla="*/ 79 h 91"/>
                <a:gd name="T40" fmla="*/ 52 w 90"/>
                <a:gd name="T41" fmla="*/ 75 h 91"/>
                <a:gd name="T42" fmla="*/ 63 w 90"/>
                <a:gd name="T43" fmla="*/ 66 h 91"/>
                <a:gd name="T44" fmla="*/ 69 w 90"/>
                <a:gd name="T45" fmla="*/ 53 h 91"/>
                <a:gd name="T46" fmla="*/ 72 w 90"/>
                <a:gd name="T47" fmla="*/ 38 h 91"/>
                <a:gd name="T48" fmla="*/ 71 w 90"/>
                <a:gd name="T49" fmla="*/ 29 h 91"/>
                <a:gd name="T50" fmla="*/ 65 w 90"/>
                <a:gd name="T51" fmla="*/ 20 h 91"/>
                <a:gd name="T52" fmla="*/ 59 w 90"/>
                <a:gd name="T53" fmla="*/ 15 h 91"/>
                <a:gd name="T54" fmla="*/ 49 w 90"/>
                <a:gd name="T55" fmla="*/ 14 h 91"/>
                <a:gd name="T56" fmla="*/ 41 w 90"/>
                <a:gd name="T57" fmla="*/ 14 h 91"/>
                <a:gd name="T58" fmla="*/ 29 w 90"/>
                <a:gd name="T59" fmla="*/ 22 h 91"/>
                <a:gd name="T60" fmla="*/ 21 w 90"/>
                <a:gd name="T61" fmla="*/ 34 h 91"/>
                <a:gd name="T62" fmla="*/ 17 w 90"/>
                <a:gd name="T63" fmla="*/ 47 h 91"/>
                <a:gd name="T64" fmla="*/ 17 w 90"/>
                <a:gd name="T65" fmla="*/ 54 h 91"/>
                <a:gd name="T66" fmla="*/ 20 w 90"/>
                <a:gd name="T67" fmla="*/ 69 h 91"/>
                <a:gd name="T68" fmla="*/ 25 w 90"/>
                <a:gd name="T69" fmla="*/ 75 h 91"/>
                <a:gd name="T70" fmla="*/ 35 w 90"/>
                <a:gd name="T71" fmla="*/ 78 h 91"/>
                <a:gd name="T72" fmla="*/ 40 w 90"/>
                <a:gd name="T73" fmla="*/ 7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91">
                  <a:moveTo>
                    <a:pt x="51" y="0"/>
                  </a:moveTo>
                  <a:lnTo>
                    <a:pt x="51" y="0"/>
                  </a:lnTo>
                  <a:lnTo>
                    <a:pt x="59" y="0"/>
                  </a:lnTo>
                  <a:lnTo>
                    <a:pt x="67" y="3"/>
                  </a:lnTo>
                  <a:lnTo>
                    <a:pt x="72" y="6"/>
                  </a:lnTo>
                  <a:lnTo>
                    <a:pt x="79" y="10"/>
                  </a:lnTo>
                  <a:lnTo>
                    <a:pt x="83" y="16"/>
                  </a:lnTo>
                  <a:lnTo>
                    <a:pt x="87" y="22"/>
                  </a:lnTo>
                  <a:lnTo>
                    <a:pt x="88" y="30"/>
                  </a:lnTo>
                  <a:lnTo>
                    <a:pt x="90" y="38"/>
                  </a:lnTo>
                  <a:lnTo>
                    <a:pt x="90" y="38"/>
                  </a:lnTo>
                  <a:lnTo>
                    <a:pt x="88" y="50"/>
                  </a:lnTo>
                  <a:lnTo>
                    <a:pt x="86" y="59"/>
                  </a:lnTo>
                  <a:lnTo>
                    <a:pt x="81" y="69"/>
                  </a:lnTo>
                  <a:lnTo>
                    <a:pt x="76" y="77"/>
                  </a:lnTo>
                  <a:lnTo>
                    <a:pt x="69" y="83"/>
                  </a:lnTo>
                  <a:lnTo>
                    <a:pt x="61" y="87"/>
                  </a:lnTo>
                  <a:lnTo>
                    <a:pt x="51" y="91"/>
                  </a:lnTo>
                  <a:lnTo>
                    <a:pt x="40" y="91"/>
                  </a:lnTo>
                  <a:lnTo>
                    <a:pt x="40" y="91"/>
                  </a:lnTo>
                  <a:lnTo>
                    <a:pt x="32" y="91"/>
                  </a:lnTo>
                  <a:lnTo>
                    <a:pt x="24" y="90"/>
                  </a:lnTo>
                  <a:lnTo>
                    <a:pt x="17" y="86"/>
                  </a:lnTo>
                  <a:lnTo>
                    <a:pt x="10" y="82"/>
                  </a:lnTo>
                  <a:lnTo>
                    <a:pt x="6" y="77"/>
                  </a:lnTo>
                  <a:lnTo>
                    <a:pt x="2" y="70"/>
                  </a:lnTo>
                  <a:lnTo>
                    <a:pt x="1" y="62"/>
                  </a:lnTo>
                  <a:lnTo>
                    <a:pt x="0" y="53"/>
                  </a:lnTo>
                  <a:lnTo>
                    <a:pt x="0" y="53"/>
                  </a:lnTo>
                  <a:lnTo>
                    <a:pt x="1" y="42"/>
                  </a:lnTo>
                  <a:lnTo>
                    <a:pt x="4" y="33"/>
                  </a:lnTo>
                  <a:lnTo>
                    <a:pt x="8" y="23"/>
                  </a:lnTo>
                  <a:lnTo>
                    <a:pt x="13" y="15"/>
                  </a:lnTo>
                  <a:lnTo>
                    <a:pt x="20" y="10"/>
                  </a:lnTo>
                  <a:lnTo>
                    <a:pt x="29" y="4"/>
                  </a:lnTo>
                  <a:lnTo>
                    <a:pt x="39" y="2"/>
                  </a:lnTo>
                  <a:lnTo>
                    <a:pt x="51" y="0"/>
                  </a:lnTo>
                  <a:lnTo>
                    <a:pt x="51" y="0"/>
                  </a:lnTo>
                  <a:close/>
                  <a:moveTo>
                    <a:pt x="40" y="79"/>
                  </a:moveTo>
                  <a:lnTo>
                    <a:pt x="40" y="79"/>
                  </a:lnTo>
                  <a:lnTo>
                    <a:pt x="47" y="78"/>
                  </a:lnTo>
                  <a:lnTo>
                    <a:pt x="52" y="75"/>
                  </a:lnTo>
                  <a:lnTo>
                    <a:pt x="57" y="71"/>
                  </a:lnTo>
                  <a:lnTo>
                    <a:pt x="63" y="66"/>
                  </a:lnTo>
                  <a:lnTo>
                    <a:pt x="67" y="61"/>
                  </a:lnTo>
                  <a:lnTo>
                    <a:pt x="69" y="53"/>
                  </a:lnTo>
                  <a:lnTo>
                    <a:pt x="71" y="46"/>
                  </a:lnTo>
                  <a:lnTo>
                    <a:pt x="72" y="38"/>
                  </a:lnTo>
                  <a:lnTo>
                    <a:pt x="72" y="38"/>
                  </a:lnTo>
                  <a:lnTo>
                    <a:pt x="71" y="29"/>
                  </a:lnTo>
                  <a:lnTo>
                    <a:pt x="68" y="24"/>
                  </a:lnTo>
                  <a:lnTo>
                    <a:pt x="65" y="20"/>
                  </a:lnTo>
                  <a:lnTo>
                    <a:pt x="63" y="18"/>
                  </a:lnTo>
                  <a:lnTo>
                    <a:pt x="59" y="15"/>
                  </a:lnTo>
                  <a:lnTo>
                    <a:pt x="55" y="14"/>
                  </a:lnTo>
                  <a:lnTo>
                    <a:pt x="49" y="14"/>
                  </a:lnTo>
                  <a:lnTo>
                    <a:pt x="49" y="14"/>
                  </a:lnTo>
                  <a:lnTo>
                    <a:pt x="41" y="14"/>
                  </a:lnTo>
                  <a:lnTo>
                    <a:pt x="36" y="16"/>
                  </a:lnTo>
                  <a:lnTo>
                    <a:pt x="29" y="22"/>
                  </a:lnTo>
                  <a:lnTo>
                    <a:pt x="25" y="27"/>
                  </a:lnTo>
                  <a:lnTo>
                    <a:pt x="21" y="34"/>
                  </a:lnTo>
                  <a:lnTo>
                    <a:pt x="20" y="41"/>
                  </a:lnTo>
                  <a:lnTo>
                    <a:pt x="17" y="47"/>
                  </a:lnTo>
                  <a:lnTo>
                    <a:pt x="17" y="54"/>
                  </a:lnTo>
                  <a:lnTo>
                    <a:pt x="17" y="54"/>
                  </a:lnTo>
                  <a:lnTo>
                    <a:pt x="18" y="63"/>
                  </a:lnTo>
                  <a:lnTo>
                    <a:pt x="20" y="69"/>
                  </a:lnTo>
                  <a:lnTo>
                    <a:pt x="22" y="71"/>
                  </a:lnTo>
                  <a:lnTo>
                    <a:pt x="25" y="75"/>
                  </a:lnTo>
                  <a:lnTo>
                    <a:pt x="29" y="77"/>
                  </a:lnTo>
                  <a:lnTo>
                    <a:pt x="35" y="78"/>
                  </a:lnTo>
                  <a:lnTo>
                    <a:pt x="40" y="79"/>
                  </a:lnTo>
                  <a:lnTo>
                    <a:pt x="40"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Freeform 34">
              <a:extLst>
                <a:ext uri="{FF2B5EF4-FFF2-40B4-BE49-F238E27FC236}">
                  <a16:creationId xmlns:a16="http://schemas.microsoft.com/office/drawing/2014/main" id="{8A3C08EC-375B-408A-BBA3-882774899CB7}"/>
                </a:ext>
              </a:extLst>
            </p:cNvPr>
            <p:cNvSpPr>
              <a:spLocks/>
            </p:cNvSpPr>
            <p:nvPr userDrawn="1"/>
          </p:nvSpPr>
          <p:spPr bwMode="auto">
            <a:xfrm>
              <a:off x="3539" y="3239"/>
              <a:ext cx="138" cy="90"/>
            </a:xfrm>
            <a:custGeom>
              <a:avLst/>
              <a:gdLst>
                <a:gd name="T0" fmla="*/ 16 w 138"/>
                <a:gd name="T1" fmla="*/ 12 h 90"/>
                <a:gd name="T2" fmla="*/ 34 w 138"/>
                <a:gd name="T3" fmla="*/ 2 h 90"/>
                <a:gd name="T4" fmla="*/ 31 w 138"/>
                <a:gd name="T5" fmla="*/ 14 h 90"/>
                <a:gd name="T6" fmla="*/ 36 w 138"/>
                <a:gd name="T7" fmla="*/ 8 h 90"/>
                <a:gd name="T8" fmla="*/ 51 w 138"/>
                <a:gd name="T9" fmla="*/ 2 h 90"/>
                <a:gd name="T10" fmla="*/ 59 w 138"/>
                <a:gd name="T11" fmla="*/ 0 h 90"/>
                <a:gd name="T12" fmla="*/ 74 w 138"/>
                <a:gd name="T13" fmla="*/ 4 h 90"/>
                <a:gd name="T14" fmla="*/ 83 w 138"/>
                <a:gd name="T15" fmla="*/ 15 h 90"/>
                <a:gd name="T16" fmla="*/ 90 w 138"/>
                <a:gd name="T17" fmla="*/ 8 h 90"/>
                <a:gd name="T18" fmla="*/ 105 w 138"/>
                <a:gd name="T19" fmla="*/ 2 h 90"/>
                <a:gd name="T20" fmla="*/ 114 w 138"/>
                <a:gd name="T21" fmla="*/ 0 h 90"/>
                <a:gd name="T22" fmla="*/ 123 w 138"/>
                <a:gd name="T23" fmla="*/ 2 h 90"/>
                <a:gd name="T24" fmla="*/ 131 w 138"/>
                <a:gd name="T25" fmla="*/ 7 h 90"/>
                <a:gd name="T26" fmla="*/ 137 w 138"/>
                <a:gd name="T27" fmla="*/ 14 h 90"/>
                <a:gd name="T28" fmla="*/ 138 w 138"/>
                <a:gd name="T29" fmla="*/ 23 h 90"/>
                <a:gd name="T30" fmla="*/ 138 w 138"/>
                <a:gd name="T31" fmla="*/ 33 h 90"/>
                <a:gd name="T32" fmla="*/ 126 w 138"/>
                <a:gd name="T33" fmla="*/ 90 h 90"/>
                <a:gd name="T34" fmla="*/ 121 w 138"/>
                <a:gd name="T35" fmla="*/ 34 h 90"/>
                <a:gd name="T36" fmla="*/ 122 w 138"/>
                <a:gd name="T37" fmla="*/ 26 h 90"/>
                <a:gd name="T38" fmla="*/ 121 w 138"/>
                <a:gd name="T39" fmla="*/ 20 h 90"/>
                <a:gd name="T40" fmla="*/ 115 w 138"/>
                <a:gd name="T41" fmla="*/ 14 h 90"/>
                <a:gd name="T42" fmla="*/ 109 w 138"/>
                <a:gd name="T43" fmla="*/ 14 h 90"/>
                <a:gd name="T44" fmla="*/ 98 w 138"/>
                <a:gd name="T45" fmla="*/ 16 h 90"/>
                <a:gd name="T46" fmla="*/ 90 w 138"/>
                <a:gd name="T47" fmla="*/ 24 h 90"/>
                <a:gd name="T48" fmla="*/ 80 w 138"/>
                <a:gd name="T49" fmla="*/ 46 h 90"/>
                <a:gd name="T50" fmla="*/ 55 w 138"/>
                <a:gd name="T51" fmla="*/ 90 h 90"/>
                <a:gd name="T52" fmla="*/ 67 w 138"/>
                <a:gd name="T53" fmla="*/ 34 h 90"/>
                <a:gd name="T54" fmla="*/ 67 w 138"/>
                <a:gd name="T55" fmla="*/ 26 h 90"/>
                <a:gd name="T56" fmla="*/ 64 w 138"/>
                <a:gd name="T57" fmla="*/ 16 h 90"/>
                <a:gd name="T58" fmla="*/ 55 w 138"/>
                <a:gd name="T59" fmla="*/ 14 h 90"/>
                <a:gd name="T60" fmla="*/ 48 w 138"/>
                <a:gd name="T61" fmla="*/ 14 h 90"/>
                <a:gd name="T62" fmla="*/ 39 w 138"/>
                <a:gd name="T63" fmla="*/ 20 h 90"/>
                <a:gd name="T64" fmla="*/ 29 w 138"/>
                <a:gd name="T65" fmla="*/ 35 h 90"/>
                <a:gd name="T66" fmla="*/ 16 w 138"/>
                <a:gd name="T67" fmla="*/ 90 h 90"/>
                <a:gd name="T68" fmla="*/ 16 w 138"/>
                <a:gd name="T69"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90">
                  <a:moveTo>
                    <a:pt x="16" y="12"/>
                  </a:moveTo>
                  <a:lnTo>
                    <a:pt x="16" y="12"/>
                  </a:lnTo>
                  <a:lnTo>
                    <a:pt x="17" y="2"/>
                  </a:lnTo>
                  <a:lnTo>
                    <a:pt x="34" y="2"/>
                  </a:lnTo>
                  <a:lnTo>
                    <a:pt x="31" y="14"/>
                  </a:lnTo>
                  <a:lnTo>
                    <a:pt x="31" y="14"/>
                  </a:lnTo>
                  <a:lnTo>
                    <a:pt x="31" y="14"/>
                  </a:lnTo>
                  <a:lnTo>
                    <a:pt x="36" y="8"/>
                  </a:lnTo>
                  <a:lnTo>
                    <a:pt x="43" y="4"/>
                  </a:lnTo>
                  <a:lnTo>
                    <a:pt x="51" y="2"/>
                  </a:lnTo>
                  <a:lnTo>
                    <a:pt x="59" y="0"/>
                  </a:lnTo>
                  <a:lnTo>
                    <a:pt x="59" y="0"/>
                  </a:lnTo>
                  <a:lnTo>
                    <a:pt x="67" y="2"/>
                  </a:lnTo>
                  <a:lnTo>
                    <a:pt x="74" y="4"/>
                  </a:lnTo>
                  <a:lnTo>
                    <a:pt x="79" y="8"/>
                  </a:lnTo>
                  <a:lnTo>
                    <a:pt x="83" y="15"/>
                  </a:lnTo>
                  <a:lnTo>
                    <a:pt x="83" y="15"/>
                  </a:lnTo>
                  <a:lnTo>
                    <a:pt x="90" y="8"/>
                  </a:lnTo>
                  <a:lnTo>
                    <a:pt x="97" y="4"/>
                  </a:lnTo>
                  <a:lnTo>
                    <a:pt x="105" y="2"/>
                  </a:lnTo>
                  <a:lnTo>
                    <a:pt x="114" y="0"/>
                  </a:lnTo>
                  <a:lnTo>
                    <a:pt x="114" y="0"/>
                  </a:lnTo>
                  <a:lnTo>
                    <a:pt x="119" y="0"/>
                  </a:lnTo>
                  <a:lnTo>
                    <a:pt x="123" y="2"/>
                  </a:lnTo>
                  <a:lnTo>
                    <a:pt x="127" y="4"/>
                  </a:lnTo>
                  <a:lnTo>
                    <a:pt x="131" y="7"/>
                  </a:lnTo>
                  <a:lnTo>
                    <a:pt x="134" y="10"/>
                  </a:lnTo>
                  <a:lnTo>
                    <a:pt x="137" y="14"/>
                  </a:lnTo>
                  <a:lnTo>
                    <a:pt x="138" y="18"/>
                  </a:lnTo>
                  <a:lnTo>
                    <a:pt x="138" y="23"/>
                  </a:lnTo>
                  <a:lnTo>
                    <a:pt x="138" y="23"/>
                  </a:lnTo>
                  <a:lnTo>
                    <a:pt x="138" y="33"/>
                  </a:lnTo>
                  <a:lnTo>
                    <a:pt x="135" y="42"/>
                  </a:lnTo>
                  <a:lnTo>
                    <a:pt x="126" y="90"/>
                  </a:lnTo>
                  <a:lnTo>
                    <a:pt x="110" y="90"/>
                  </a:lnTo>
                  <a:lnTo>
                    <a:pt x="121" y="34"/>
                  </a:lnTo>
                  <a:lnTo>
                    <a:pt x="121" y="34"/>
                  </a:lnTo>
                  <a:lnTo>
                    <a:pt x="122" y="26"/>
                  </a:lnTo>
                  <a:lnTo>
                    <a:pt x="122" y="26"/>
                  </a:lnTo>
                  <a:lnTo>
                    <a:pt x="121" y="20"/>
                  </a:lnTo>
                  <a:lnTo>
                    <a:pt x="119" y="16"/>
                  </a:lnTo>
                  <a:lnTo>
                    <a:pt x="115" y="14"/>
                  </a:lnTo>
                  <a:lnTo>
                    <a:pt x="109" y="14"/>
                  </a:lnTo>
                  <a:lnTo>
                    <a:pt x="109" y="14"/>
                  </a:lnTo>
                  <a:lnTo>
                    <a:pt x="103" y="14"/>
                  </a:lnTo>
                  <a:lnTo>
                    <a:pt x="98" y="16"/>
                  </a:lnTo>
                  <a:lnTo>
                    <a:pt x="94" y="20"/>
                  </a:lnTo>
                  <a:lnTo>
                    <a:pt x="90" y="24"/>
                  </a:lnTo>
                  <a:lnTo>
                    <a:pt x="84" y="35"/>
                  </a:lnTo>
                  <a:lnTo>
                    <a:pt x="80" y="46"/>
                  </a:lnTo>
                  <a:lnTo>
                    <a:pt x="71" y="90"/>
                  </a:lnTo>
                  <a:lnTo>
                    <a:pt x="55" y="90"/>
                  </a:lnTo>
                  <a:lnTo>
                    <a:pt x="67" y="34"/>
                  </a:lnTo>
                  <a:lnTo>
                    <a:pt x="67" y="34"/>
                  </a:lnTo>
                  <a:lnTo>
                    <a:pt x="67" y="26"/>
                  </a:lnTo>
                  <a:lnTo>
                    <a:pt x="67" y="26"/>
                  </a:lnTo>
                  <a:lnTo>
                    <a:pt x="67" y="20"/>
                  </a:lnTo>
                  <a:lnTo>
                    <a:pt x="64" y="16"/>
                  </a:lnTo>
                  <a:lnTo>
                    <a:pt x="60" y="14"/>
                  </a:lnTo>
                  <a:lnTo>
                    <a:pt x="55" y="14"/>
                  </a:lnTo>
                  <a:lnTo>
                    <a:pt x="55" y="14"/>
                  </a:lnTo>
                  <a:lnTo>
                    <a:pt x="48" y="14"/>
                  </a:lnTo>
                  <a:lnTo>
                    <a:pt x="44" y="16"/>
                  </a:lnTo>
                  <a:lnTo>
                    <a:pt x="39" y="20"/>
                  </a:lnTo>
                  <a:lnTo>
                    <a:pt x="35" y="24"/>
                  </a:lnTo>
                  <a:lnTo>
                    <a:pt x="29" y="35"/>
                  </a:lnTo>
                  <a:lnTo>
                    <a:pt x="25" y="46"/>
                  </a:lnTo>
                  <a:lnTo>
                    <a:pt x="16" y="90"/>
                  </a:lnTo>
                  <a:lnTo>
                    <a:pt x="0" y="90"/>
                  </a:lnTo>
                  <a:lnTo>
                    <a:pt x="1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Freeform 35">
              <a:extLst>
                <a:ext uri="{FF2B5EF4-FFF2-40B4-BE49-F238E27FC236}">
                  <a16:creationId xmlns:a16="http://schemas.microsoft.com/office/drawing/2014/main" id="{B26D2930-39FE-42FD-8ECC-E03EF9D90683}"/>
                </a:ext>
              </a:extLst>
            </p:cNvPr>
            <p:cNvSpPr>
              <a:spLocks/>
            </p:cNvSpPr>
            <p:nvPr userDrawn="1"/>
          </p:nvSpPr>
          <p:spPr bwMode="auto">
            <a:xfrm>
              <a:off x="3692" y="3239"/>
              <a:ext cx="138" cy="90"/>
            </a:xfrm>
            <a:custGeom>
              <a:avLst/>
              <a:gdLst>
                <a:gd name="T0" fmla="*/ 16 w 138"/>
                <a:gd name="T1" fmla="*/ 12 h 90"/>
                <a:gd name="T2" fmla="*/ 33 w 138"/>
                <a:gd name="T3" fmla="*/ 2 h 90"/>
                <a:gd name="T4" fmla="*/ 32 w 138"/>
                <a:gd name="T5" fmla="*/ 14 h 90"/>
                <a:gd name="T6" fmla="*/ 37 w 138"/>
                <a:gd name="T7" fmla="*/ 8 h 90"/>
                <a:gd name="T8" fmla="*/ 51 w 138"/>
                <a:gd name="T9" fmla="*/ 2 h 90"/>
                <a:gd name="T10" fmla="*/ 59 w 138"/>
                <a:gd name="T11" fmla="*/ 0 h 90"/>
                <a:gd name="T12" fmla="*/ 74 w 138"/>
                <a:gd name="T13" fmla="*/ 4 h 90"/>
                <a:gd name="T14" fmla="*/ 83 w 138"/>
                <a:gd name="T15" fmla="*/ 15 h 90"/>
                <a:gd name="T16" fmla="*/ 90 w 138"/>
                <a:gd name="T17" fmla="*/ 8 h 90"/>
                <a:gd name="T18" fmla="*/ 105 w 138"/>
                <a:gd name="T19" fmla="*/ 2 h 90"/>
                <a:gd name="T20" fmla="*/ 114 w 138"/>
                <a:gd name="T21" fmla="*/ 0 h 90"/>
                <a:gd name="T22" fmla="*/ 123 w 138"/>
                <a:gd name="T23" fmla="*/ 2 h 90"/>
                <a:gd name="T24" fmla="*/ 131 w 138"/>
                <a:gd name="T25" fmla="*/ 7 h 90"/>
                <a:gd name="T26" fmla="*/ 137 w 138"/>
                <a:gd name="T27" fmla="*/ 14 h 90"/>
                <a:gd name="T28" fmla="*/ 138 w 138"/>
                <a:gd name="T29" fmla="*/ 23 h 90"/>
                <a:gd name="T30" fmla="*/ 138 w 138"/>
                <a:gd name="T31" fmla="*/ 33 h 90"/>
                <a:gd name="T32" fmla="*/ 126 w 138"/>
                <a:gd name="T33" fmla="*/ 90 h 90"/>
                <a:gd name="T34" fmla="*/ 121 w 138"/>
                <a:gd name="T35" fmla="*/ 34 h 90"/>
                <a:gd name="T36" fmla="*/ 122 w 138"/>
                <a:gd name="T37" fmla="*/ 26 h 90"/>
                <a:gd name="T38" fmla="*/ 122 w 138"/>
                <a:gd name="T39" fmla="*/ 20 h 90"/>
                <a:gd name="T40" fmla="*/ 115 w 138"/>
                <a:gd name="T41" fmla="*/ 14 h 90"/>
                <a:gd name="T42" fmla="*/ 110 w 138"/>
                <a:gd name="T43" fmla="*/ 14 h 90"/>
                <a:gd name="T44" fmla="*/ 98 w 138"/>
                <a:gd name="T45" fmla="*/ 16 h 90"/>
                <a:gd name="T46" fmla="*/ 90 w 138"/>
                <a:gd name="T47" fmla="*/ 24 h 90"/>
                <a:gd name="T48" fmla="*/ 80 w 138"/>
                <a:gd name="T49" fmla="*/ 46 h 90"/>
                <a:gd name="T50" fmla="*/ 55 w 138"/>
                <a:gd name="T51" fmla="*/ 90 h 90"/>
                <a:gd name="T52" fmla="*/ 67 w 138"/>
                <a:gd name="T53" fmla="*/ 34 h 90"/>
                <a:gd name="T54" fmla="*/ 67 w 138"/>
                <a:gd name="T55" fmla="*/ 26 h 90"/>
                <a:gd name="T56" fmla="*/ 64 w 138"/>
                <a:gd name="T57" fmla="*/ 16 h 90"/>
                <a:gd name="T58" fmla="*/ 55 w 138"/>
                <a:gd name="T59" fmla="*/ 14 h 90"/>
                <a:gd name="T60" fmla="*/ 50 w 138"/>
                <a:gd name="T61" fmla="*/ 14 h 90"/>
                <a:gd name="T62" fmla="*/ 39 w 138"/>
                <a:gd name="T63" fmla="*/ 20 h 90"/>
                <a:gd name="T64" fmla="*/ 29 w 138"/>
                <a:gd name="T65" fmla="*/ 35 h 90"/>
                <a:gd name="T66" fmla="*/ 16 w 138"/>
                <a:gd name="T67" fmla="*/ 90 h 90"/>
                <a:gd name="T68" fmla="*/ 16 w 138"/>
                <a:gd name="T69"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90">
                  <a:moveTo>
                    <a:pt x="16" y="12"/>
                  </a:moveTo>
                  <a:lnTo>
                    <a:pt x="16" y="12"/>
                  </a:lnTo>
                  <a:lnTo>
                    <a:pt x="19" y="2"/>
                  </a:lnTo>
                  <a:lnTo>
                    <a:pt x="33" y="2"/>
                  </a:lnTo>
                  <a:lnTo>
                    <a:pt x="31" y="14"/>
                  </a:lnTo>
                  <a:lnTo>
                    <a:pt x="32" y="14"/>
                  </a:lnTo>
                  <a:lnTo>
                    <a:pt x="32" y="14"/>
                  </a:lnTo>
                  <a:lnTo>
                    <a:pt x="37" y="8"/>
                  </a:lnTo>
                  <a:lnTo>
                    <a:pt x="44" y="4"/>
                  </a:lnTo>
                  <a:lnTo>
                    <a:pt x="51" y="2"/>
                  </a:lnTo>
                  <a:lnTo>
                    <a:pt x="59" y="0"/>
                  </a:lnTo>
                  <a:lnTo>
                    <a:pt x="59" y="0"/>
                  </a:lnTo>
                  <a:lnTo>
                    <a:pt x="67" y="2"/>
                  </a:lnTo>
                  <a:lnTo>
                    <a:pt x="74" y="4"/>
                  </a:lnTo>
                  <a:lnTo>
                    <a:pt x="79" y="8"/>
                  </a:lnTo>
                  <a:lnTo>
                    <a:pt x="83" y="15"/>
                  </a:lnTo>
                  <a:lnTo>
                    <a:pt x="83" y="15"/>
                  </a:lnTo>
                  <a:lnTo>
                    <a:pt x="90" y="8"/>
                  </a:lnTo>
                  <a:lnTo>
                    <a:pt x="97" y="4"/>
                  </a:lnTo>
                  <a:lnTo>
                    <a:pt x="105" y="2"/>
                  </a:lnTo>
                  <a:lnTo>
                    <a:pt x="114" y="0"/>
                  </a:lnTo>
                  <a:lnTo>
                    <a:pt x="114" y="0"/>
                  </a:lnTo>
                  <a:lnTo>
                    <a:pt x="119" y="0"/>
                  </a:lnTo>
                  <a:lnTo>
                    <a:pt x="123" y="2"/>
                  </a:lnTo>
                  <a:lnTo>
                    <a:pt x="127" y="4"/>
                  </a:lnTo>
                  <a:lnTo>
                    <a:pt x="131" y="7"/>
                  </a:lnTo>
                  <a:lnTo>
                    <a:pt x="134" y="10"/>
                  </a:lnTo>
                  <a:lnTo>
                    <a:pt x="137" y="14"/>
                  </a:lnTo>
                  <a:lnTo>
                    <a:pt x="138" y="18"/>
                  </a:lnTo>
                  <a:lnTo>
                    <a:pt x="138" y="23"/>
                  </a:lnTo>
                  <a:lnTo>
                    <a:pt x="138" y="23"/>
                  </a:lnTo>
                  <a:lnTo>
                    <a:pt x="138" y="33"/>
                  </a:lnTo>
                  <a:lnTo>
                    <a:pt x="135" y="42"/>
                  </a:lnTo>
                  <a:lnTo>
                    <a:pt x="126" y="90"/>
                  </a:lnTo>
                  <a:lnTo>
                    <a:pt x="110" y="90"/>
                  </a:lnTo>
                  <a:lnTo>
                    <a:pt x="121" y="34"/>
                  </a:lnTo>
                  <a:lnTo>
                    <a:pt x="121" y="34"/>
                  </a:lnTo>
                  <a:lnTo>
                    <a:pt x="122" y="26"/>
                  </a:lnTo>
                  <a:lnTo>
                    <a:pt x="122" y="26"/>
                  </a:lnTo>
                  <a:lnTo>
                    <a:pt x="122" y="20"/>
                  </a:lnTo>
                  <a:lnTo>
                    <a:pt x="119" y="16"/>
                  </a:lnTo>
                  <a:lnTo>
                    <a:pt x="115" y="14"/>
                  </a:lnTo>
                  <a:lnTo>
                    <a:pt x="110" y="14"/>
                  </a:lnTo>
                  <a:lnTo>
                    <a:pt x="110" y="14"/>
                  </a:lnTo>
                  <a:lnTo>
                    <a:pt x="103" y="14"/>
                  </a:lnTo>
                  <a:lnTo>
                    <a:pt x="98" y="16"/>
                  </a:lnTo>
                  <a:lnTo>
                    <a:pt x="94" y="20"/>
                  </a:lnTo>
                  <a:lnTo>
                    <a:pt x="90" y="24"/>
                  </a:lnTo>
                  <a:lnTo>
                    <a:pt x="84" y="35"/>
                  </a:lnTo>
                  <a:lnTo>
                    <a:pt x="80" y="46"/>
                  </a:lnTo>
                  <a:lnTo>
                    <a:pt x="71" y="90"/>
                  </a:lnTo>
                  <a:lnTo>
                    <a:pt x="55" y="90"/>
                  </a:lnTo>
                  <a:lnTo>
                    <a:pt x="67" y="34"/>
                  </a:lnTo>
                  <a:lnTo>
                    <a:pt x="67" y="34"/>
                  </a:lnTo>
                  <a:lnTo>
                    <a:pt x="67" y="26"/>
                  </a:lnTo>
                  <a:lnTo>
                    <a:pt x="67" y="26"/>
                  </a:lnTo>
                  <a:lnTo>
                    <a:pt x="67" y="20"/>
                  </a:lnTo>
                  <a:lnTo>
                    <a:pt x="64" y="16"/>
                  </a:lnTo>
                  <a:lnTo>
                    <a:pt x="60" y="14"/>
                  </a:lnTo>
                  <a:lnTo>
                    <a:pt x="55" y="14"/>
                  </a:lnTo>
                  <a:lnTo>
                    <a:pt x="55" y="14"/>
                  </a:lnTo>
                  <a:lnTo>
                    <a:pt x="50" y="14"/>
                  </a:lnTo>
                  <a:lnTo>
                    <a:pt x="44" y="16"/>
                  </a:lnTo>
                  <a:lnTo>
                    <a:pt x="39" y="20"/>
                  </a:lnTo>
                  <a:lnTo>
                    <a:pt x="35" y="24"/>
                  </a:lnTo>
                  <a:lnTo>
                    <a:pt x="29" y="35"/>
                  </a:lnTo>
                  <a:lnTo>
                    <a:pt x="27" y="46"/>
                  </a:lnTo>
                  <a:lnTo>
                    <a:pt x="16" y="90"/>
                  </a:lnTo>
                  <a:lnTo>
                    <a:pt x="0" y="90"/>
                  </a:lnTo>
                  <a:lnTo>
                    <a:pt x="16"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36">
              <a:extLst>
                <a:ext uri="{FF2B5EF4-FFF2-40B4-BE49-F238E27FC236}">
                  <a16:creationId xmlns:a16="http://schemas.microsoft.com/office/drawing/2014/main" id="{AEC6F055-9E4E-44DA-B98D-2250C408A223}"/>
                </a:ext>
              </a:extLst>
            </p:cNvPr>
            <p:cNvSpPr>
              <a:spLocks/>
            </p:cNvSpPr>
            <p:nvPr userDrawn="1"/>
          </p:nvSpPr>
          <p:spPr bwMode="auto">
            <a:xfrm>
              <a:off x="3850" y="3241"/>
              <a:ext cx="90" cy="89"/>
            </a:xfrm>
            <a:custGeom>
              <a:avLst/>
              <a:gdLst>
                <a:gd name="T0" fmla="*/ 74 w 90"/>
                <a:gd name="T1" fmla="*/ 75 h 89"/>
                <a:gd name="T2" fmla="*/ 74 w 90"/>
                <a:gd name="T3" fmla="*/ 75 h 89"/>
                <a:gd name="T4" fmla="*/ 73 w 90"/>
                <a:gd name="T5" fmla="*/ 88 h 89"/>
                <a:gd name="T6" fmla="*/ 57 w 90"/>
                <a:gd name="T7" fmla="*/ 88 h 89"/>
                <a:gd name="T8" fmla="*/ 59 w 90"/>
                <a:gd name="T9" fmla="*/ 73 h 89"/>
                <a:gd name="T10" fmla="*/ 59 w 90"/>
                <a:gd name="T11" fmla="*/ 73 h 89"/>
                <a:gd name="T12" fmla="*/ 59 w 90"/>
                <a:gd name="T13" fmla="*/ 73 h 89"/>
                <a:gd name="T14" fmla="*/ 55 w 90"/>
                <a:gd name="T15" fmla="*/ 80 h 89"/>
                <a:gd name="T16" fmla="*/ 49 w 90"/>
                <a:gd name="T17" fmla="*/ 85 h 89"/>
                <a:gd name="T18" fmla="*/ 40 w 90"/>
                <a:gd name="T19" fmla="*/ 88 h 89"/>
                <a:gd name="T20" fmla="*/ 30 w 90"/>
                <a:gd name="T21" fmla="*/ 89 h 89"/>
                <a:gd name="T22" fmla="*/ 30 w 90"/>
                <a:gd name="T23" fmla="*/ 89 h 89"/>
                <a:gd name="T24" fmla="*/ 23 w 90"/>
                <a:gd name="T25" fmla="*/ 89 h 89"/>
                <a:gd name="T26" fmla="*/ 18 w 90"/>
                <a:gd name="T27" fmla="*/ 88 h 89"/>
                <a:gd name="T28" fmla="*/ 12 w 90"/>
                <a:gd name="T29" fmla="*/ 87 h 89"/>
                <a:gd name="T30" fmla="*/ 8 w 90"/>
                <a:gd name="T31" fmla="*/ 83 h 89"/>
                <a:gd name="T32" fmla="*/ 6 w 90"/>
                <a:gd name="T33" fmla="*/ 79 h 89"/>
                <a:gd name="T34" fmla="*/ 3 w 90"/>
                <a:gd name="T35" fmla="*/ 75 h 89"/>
                <a:gd name="T36" fmla="*/ 0 w 90"/>
                <a:gd name="T37" fmla="*/ 69 h 89"/>
                <a:gd name="T38" fmla="*/ 0 w 90"/>
                <a:gd name="T39" fmla="*/ 63 h 89"/>
                <a:gd name="T40" fmla="*/ 0 w 90"/>
                <a:gd name="T41" fmla="*/ 63 h 89"/>
                <a:gd name="T42" fmla="*/ 0 w 90"/>
                <a:gd name="T43" fmla="*/ 55 h 89"/>
                <a:gd name="T44" fmla="*/ 3 w 90"/>
                <a:gd name="T45" fmla="*/ 47 h 89"/>
                <a:gd name="T46" fmla="*/ 12 w 90"/>
                <a:gd name="T47" fmla="*/ 0 h 89"/>
                <a:gd name="T48" fmla="*/ 28 w 90"/>
                <a:gd name="T49" fmla="*/ 0 h 89"/>
                <a:gd name="T50" fmla="*/ 18 w 90"/>
                <a:gd name="T51" fmla="*/ 53 h 89"/>
                <a:gd name="T52" fmla="*/ 18 w 90"/>
                <a:gd name="T53" fmla="*/ 53 h 89"/>
                <a:gd name="T54" fmla="*/ 16 w 90"/>
                <a:gd name="T55" fmla="*/ 61 h 89"/>
                <a:gd name="T56" fmla="*/ 16 w 90"/>
                <a:gd name="T57" fmla="*/ 61 h 89"/>
                <a:gd name="T58" fmla="*/ 18 w 90"/>
                <a:gd name="T59" fmla="*/ 67 h 89"/>
                <a:gd name="T60" fmla="*/ 20 w 90"/>
                <a:gd name="T61" fmla="*/ 72 h 89"/>
                <a:gd name="T62" fmla="*/ 26 w 90"/>
                <a:gd name="T63" fmla="*/ 76 h 89"/>
                <a:gd name="T64" fmla="*/ 32 w 90"/>
                <a:gd name="T65" fmla="*/ 77 h 89"/>
                <a:gd name="T66" fmla="*/ 32 w 90"/>
                <a:gd name="T67" fmla="*/ 77 h 89"/>
                <a:gd name="T68" fmla="*/ 39 w 90"/>
                <a:gd name="T69" fmla="*/ 76 h 89"/>
                <a:gd name="T70" fmla="*/ 46 w 90"/>
                <a:gd name="T71" fmla="*/ 73 h 89"/>
                <a:gd name="T72" fmla="*/ 51 w 90"/>
                <a:gd name="T73" fmla="*/ 69 h 89"/>
                <a:gd name="T74" fmla="*/ 55 w 90"/>
                <a:gd name="T75" fmla="*/ 65 h 89"/>
                <a:gd name="T76" fmla="*/ 59 w 90"/>
                <a:gd name="T77" fmla="*/ 60 h 89"/>
                <a:gd name="T78" fmla="*/ 62 w 90"/>
                <a:gd name="T79" fmla="*/ 55 h 89"/>
                <a:gd name="T80" fmla="*/ 65 w 90"/>
                <a:gd name="T81" fmla="*/ 44 h 89"/>
                <a:gd name="T82" fmla="*/ 74 w 90"/>
                <a:gd name="T83" fmla="*/ 0 h 89"/>
                <a:gd name="T84" fmla="*/ 90 w 90"/>
                <a:gd name="T85" fmla="*/ 0 h 89"/>
                <a:gd name="T86" fmla="*/ 74 w 90"/>
                <a:gd name="T87" fmla="*/ 7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 h="89">
                  <a:moveTo>
                    <a:pt x="74" y="75"/>
                  </a:moveTo>
                  <a:lnTo>
                    <a:pt x="74" y="75"/>
                  </a:lnTo>
                  <a:lnTo>
                    <a:pt x="73" y="88"/>
                  </a:lnTo>
                  <a:lnTo>
                    <a:pt x="57" y="88"/>
                  </a:lnTo>
                  <a:lnTo>
                    <a:pt x="59" y="73"/>
                  </a:lnTo>
                  <a:lnTo>
                    <a:pt x="59" y="73"/>
                  </a:lnTo>
                  <a:lnTo>
                    <a:pt x="59" y="73"/>
                  </a:lnTo>
                  <a:lnTo>
                    <a:pt x="55" y="80"/>
                  </a:lnTo>
                  <a:lnTo>
                    <a:pt x="49" y="85"/>
                  </a:lnTo>
                  <a:lnTo>
                    <a:pt x="40" y="88"/>
                  </a:lnTo>
                  <a:lnTo>
                    <a:pt x="30" y="89"/>
                  </a:lnTo>
                  <a:lnTo>
                    <a:pt x="30" y="89"/>
                  </a:lnTo>
                  <a:lnTo>
                    <a:pt x="23" y="89"/>
                  </a:lnTo>
                  <a:lnTo>
                    <a:pt x="18" y="88"/>
                  </a:lnTo>
                  <a:lnTo>
                    <a:pt x="12" y="87"/>
                  </a:lnTo>
                  <a:lnTo>
                    <a:pt x="8" y="83"/>
                  </a:lnTo>
                  <a:lnTo>
                    <a:pt x="6" y="79"/>
                  </a:lnTo>
                  <a:lnTo>
                    <a:pt x="3" y="75"/>
                  </a:lnTo>
                  <a:lnTo>
                    <a:pt x="0" y="69"/>
                  </a:lnTo>
                  <a:lnTo>
                    <a:pt x="0" y="63"/>
                  </a:lnTo>
                  <a:lnTo>
                    <a:pt x="0" y="63"/>
                  </a:lnTo>
                  <a:lnTo>
                    <a:pt x="0" y="55"/>
                  </a:lnTo>
                  <a:lnTo>
                    <a:pt x="3" y="47"/>
                  </a:lnTo>
                  <a:lnTo>
                    <a:pt x="12" y="0"/>
                  </a:lnTo>
                  <a:lnTo>
                    <a:pt x="28" y="0"/>
                  </a:lnTo>
                  <a:lnTo>
                    <a:pt x="18" y="53"/>
                  </a:lnTo>
                  <a:lnTo>
                    <a:pt x="18" y="53"/>
                  </a:lnTo>
                  <a:lnTo>
                    <a:pt x="16" y="61"/>
                  </a:lnTo>
                  <a:lnTo>
                    <a:pt x="16" y="61"/>
                  </a:lnTo>
                  <a:lnTo>
                    <a:pt x="18" y="67"/>
                  </a:lnTo>
                  <a:lnTo>
                    <a:pt x="20" y="72"/>
                  </a:lnTo>
                  <a:lnTo>
                    <a:pt x="26" y="76"/>
                  </a:lnTo>
                  <a:lnTo>
                    <a:pt x="32" y="77"/>
                  </a:lnTo>
                  <a:lnTo>
                    <a:pt x="32" y="77"/>
                  </a:lnTo>
                  <a:lnTo>
                    <a:pt x="39" y="76"/>
                  </a:lnTo>
                  <a:lnTo>
                    <a:pt x="46" y="73"/>
                  </a:lnTo>
                  <a:lnTo>
                    <a:pt x="51" y="69"/>
                  </a:lnTo>
                  <a:lnTo>
                    <a:pt x="55" y="65"/>
                  </a:lnTo>
                  <a:lnTo>
                    <a:pt x="59" y="60"/>
                  </a:lnTo>
                  <a:lnTo>
                    <a:pt x="62" y="55"/>
                  </a:lnTo>
                  <a:lnTo>
                    <a:pt x="65" y="44"/>
                  </a:lnTo>
                  <a:lnTo>
                    <a:pt x="74" y="0"/>
                  </a:lnTo>
                  <a:lnTo>
                    <a:pt x="90" y="0"/>
                  </a:lnTo>
                  <a:lnTo>
                    <a:pt x="74"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Freeform 37">
              <a:extLst>
                <a:ext uri="{FF2B5EF4-FFF2-40B4-BE49-F238E27FC236}">
                  <a16:creationId xmlns:a16="http://schemas.microsoft.com/office/drawing/2014/main" id="{545CD39B-B045-4FA9-81EF-7185F40A7641}"/>
                </a:ext>
              </a:extLst>
            </p:cNvPr>
            <p:cNvSpPr>
              <a:spLocks/>
            </p:cNvSpPr>
            <p:nvPr userDrawn="1"/>
          </p:nvSpPr>
          <p:spPr bwMode="auto">
            <a:xfrm>
              <a:off x="3951" y="3239"/>
              <a:ext cx="90" cy="90"/>
            </a:xfrm>
            <a:custGeom>
              <a:avLst/>
              <a:gdLst>
                <a:gd name="T0" fmla="*/ 15 w 90"/>
                <a:gd name="T1" fmla="*/ 15 h 90"/>
                <a:gd name="T2" fmla="*/ 15 w 90"/>
                <a:gd name="T3" fmla="*/ 15 h 90"/>
                <a:gd name="T4" fmla="*/ 17 w 90"/>
                <a:gd name="T5" fmla="*/ 2 h 90"/>
                <a:gd name="T6" fmla="*/ 32 w 90"/>
                <a:gd name="T7" fmla="*/ 2 h 90"/>
                <a:gd name="T8" fmla="*/ 29 w 90"/>
                <a:gd name="T9" fmla="*/ 16 h 90"/>
                <a:gd name="T10" fmla="*/ 31 w 90"/>
                <a:gd name="T11" fmla="*/ 16 h 90"/>
                <a:gd name="T12" fmla="*/ 31 w 90"/>
                <a:gd name="T13" fmla="*/ 16 h 90"/>
                <a:gd name="T14" fmla="*/ 35 w 90"/>
                <a:gd name="T15" fmla="*/ 10 h 90"/>
                <a:gd name="T16" fmla="*/ 41 w 90"/>
                <a:gd name="T17" fmla="*/ 4 h 90"/>
                <a:gd name="T18" fmla="*/ 50 w 90"/>
                <a:gd name="T19" fmla="*/ 2 h 90"/>
                <a:gd name="T20" fmla="*/ 60 w 90"/>
                <a:gd name="T21" fmla="*/ 0 h 90"/>
                <a:gd name="T22" fmla="*/ 60 w 90"/>
                <a:gd name="T23" fmla="*/ 0 h 90"/>
                <a:gd name="T24" fmla="*/ 67 w 90"/>
                <a:gd name="T25" fmla="*/ 0 h 90"/>
                <a:gd name="T26" fmla="*/ 72 w 90"/>
                <a:gd name="T27" fmla="*/ 2 h 90"/>
                <a:gd name="T28" fmla="*/ 76 w 90"/>
                <a:gd name="T29" fmla="*/ 4 h 90"/>
                <a:gd name="T30" fmla="*/ 82 w 90"/>
                <a:gd name="T31" fmla="*/ 7 h 90"/>
                <a:gd name="T32" fmla="*/ 84 w 90"/>
                <a:gd name="T33" fmla="*/ 11 h 90"/>
                <a:gd name="T34" fmla="*/ 87 w 90"/>
                <a:gd name="T35" fmla="*/ 15 h 90"/>
                <a:gd name="T36" fmla="*/ 88 w 90"/>
                <a:gd name="T37" fmla="*/ 22 h 90"/>
                <a:gd name="T38" fmla="*/ 90 w 90"/>
                <a:gd name="T39" fmla="*/ 27 h 90"/>
                <a:gd name="T40" fmla="*/ 90 w 90"/>
                <a:gd name="T41" fmla="*/ 27 h 90"/>
                <a:gd name="T42" fmla="*/ 88 w 90"/>
                <a:gd name="T43" fmla="*/ 35 h 90"/>
                <a:gd name="T44" fmla="*/ 87 w 90"/>
                <a:gd name="T45" fmla="*/ 43 h 90"/>
                <a:gd name="T46" fmla="*/ 78 w 90"/>
                <a:gd name="T47" fmla="*/ 90 h 90"/>
                <a:gd name="T48" fmla="*/ 62 w 90"/>
                <a:gd name="T49" fmla="*/ 90 h 90"/>
                <a:gd name="T50" fmla="*/ 72 w 90"/>
                <a:gd name="T51" fmla="*/ 38 h 90"/>
                <a:gd name="T52" fmla="*/ 72 w 90"/>
                <a:gd name="T53" fmla="*/ 38 h 90"/>
                <a:gd name="T54" fmla="*/ 74 w 90"/>
                <a:gd name="T55" fmla="*/ 30 h 90"/>
                <a:gd name="T56" fmla="*/ 74 w 90"/>
                <a:gd name="T57" fmla="*/ 30 h 90"/>
                <a:gd name="T58" fmla="*/ 72 w 90"/>
                <a:gd name="T59" fmla="*/ 23 h 90"/>
                <a:gd name="T60" fmla="*/ 70 w 90"/>
                <a:gd name="T61" fmla="*/ 18 h 90"/>
                <a:gd name="T62" fmla="*/ 64 w 90"/>
                <a:gd name="T63" fmla="*/ 15 h 90"/>
                <a:gd name="T64" fmla="*/ 58 w 90"/>
                <a:gd name="T65" fmla="*/ 14 h 90"/>
                <a:gd name="T66" fmla="*/ 58 w 90"/>
                <a:gd name="T67" fmla="*/ 14 h 90"/>
                <a:gd name="T68" fmla="*/ 51 w 90"/>
                <a:gd name="T69" fmla="*/ 14 h 90"/>
                <a:gd name="T70" fmla="*/ 44 w 90"/>
                <a:gd name="T71" fmla="*/ 16 h 90"/>
                <a:gd name="T72" fmla="*/ 39 w 90"/>
                <a:gd name="T73" fmla="*/ 20 h 90"/>
                <a:gd name="T74" fmla="*/ 35 w 90"/>
                <a:gd name="T75" fmla="*/ 26 h 90"/>
                <a:gd name="T76" fmla="*/ 31 w 90"/>
                <a:gd name="T77" fmla="*/ 31 h 90"/>
                <a:gd name="T78" fmla="*/ 28 w 90"/>
                <a:gd name="T79" fmla="*/ 37 h 90"/>
                <a:gd name="T80" fmla="*/ 25 w 90"/>
                <a:gd name="T81" fmla="*/ 46 h 90"/>
                <a:gd name="T82" fmla="*/ 16 w 90"/>
                <a:gd name="T83" fmla="*/ 90 h 90"/>
                <a:gd name="T84" fmla="*/ 0 w 90"/>
                <a:gd name="T85" fmla="*/ 90 h 90"/>
                <a:gd name="T86" fmla="*/ 15 w 90"/>
                <a:gd name="T87" fmla="*/ 1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 h="90">
                  <a:moveTo>
                    <a:pt x="15" y="15"/>
                  </a:moveTo>
                  <a:lnTo>
                    <a:pt x="15" y="15"/>
                  </a:lnTo>
                  <a:lnTo>
                    <a:pt x="17" y="2"/>
                  </a:lnTo>
                  <a:lnTo>
                    <a:pt x="32" y="2"/>
                  </a:lnTo>
                  <a:lnTo>
                    <a:pt x="29" y="16"/>
                  </a:lnTo>
                  <a:lnTo>
                    <a:pt x="31" y="16"/>
                  </a:lnTo>
                  <a:lnTo>
                    <a:pt x="31" y="16"/>
                  </a:lnTo>
                  <a:lnTo>
                    <a:pt x="35" y="10"/>
                  </a:lnTo>
                  <a:lnTo>
                    <a:pt x="41" y="4"/>
                  </a:lnTo>
                  <a:lnTo>
                    <a:pt x="50" y="2"/>
                  </a:lnTo>
                  <a:lnTo>
                    <a:pt x="60" y="0"/>
                  </a:lnTo>
                  <a:lnTo>
                    <a:pt x="60" y="0"/>
                  </a:lnTo>
                  <a:lnTo>
                    <a:pt x="67" y="0"/>
                  </a:lnTo>
                  <a:lnTo>
                    <a:pt x="72" y="2"/>
                  </a:lnTo>
                  <a:lnTo>
                    <a:pt x="76" y="4"/>
                  </a:lnTo>
                  <a:lnTo>
                    <a:pt x="82" y="7"/>
                  </a:lnTo>
                  <a:lnTo>
                    <a:pt x="84" y="11"/>
                  </a:lnTo>
                  <a:lnTo>
                    <a:pt x="87" y="15"/>
                  </a:lnTo>
                  <a:lnTo>
                    <a:pt x="88" y="22"/>
                  </a:lnTo>
                  <a:lnTo>
                    <a:pt x="90" y="27"/>
                  </a:lnTo>
                  <a:lnTo>
                    <a:pt x="90" y="27"/>
                  </a:lnTo>
                  <a:lnTo>
                    <a:pt x="88" y="35"/>
                  </a:lnTo>
                  <a:lnTo>
                    <a:pt x="87" y="43"/>
                  </a:lnTo>
                  <a:lnTo>
                    <a:pt x="78" y="90"/>
                  </a:lnTo>
                  <a:lnTo>
                    <a:pt x="62" y="90"/>
                  </a:lnTo>
                  <a:lnTo>
                    <a:pt x="72" y="38"/>
                  </a:lnTo>
                  <a:lnTo>
                    <a:pt x="72" y="38"/>
                  </a:lnTo>
                  <a:lnTo>
                    <a:pt x="74" y="30"/>
                  </a:lnTo>
                  <a:lnTo>
                    <a:pt x="74" y="30"/>
                  </a:lnTo>
                  <a:lnTo>
                    <a:pt x="72" y="23"/>
                  </a:lnTo>
                  <a:lnTo>
                    <a:pt x="70" y="18"/>
                  </a:lnTo>
                  <a:lnTo>
                    <a:pt x="64" y="15"/>
                  </a:lnTo>
                  <a:lnTo>
                    <a:pt x="58" y="14"/>
                  </a:lnTo>
                  <a:lnTo>
                    <a:pt x="58" y="14"/>
                  </a:lnTo>
                  <a:lnTo>
                    <a:pt x="51" y="14"/>
                  </a:lnTo>
                  <a:lnTo>
                    <a:pt x="44" y="16"/>
                  </a:lnTo>
                  <a:lnTo>
                    <a:pt x="39" y="20"/>
                  </a:lnTo>
                  <a:lnTo>
                    <a:pt x="35" y="26"/>
                  </a:lnTo>
                  <a:lnTo>
                    <a:pt x="31" y="31"/>
                  </a:lnTo>
                  <a:lnTo>
                    <a:pt x="28" y="37"/>
                  </a:lnTo>
                  <a:lnTo>
                    <a:pt x="25" y="46"/>
                  </a:lnTo>
                  <a:lnTo>
                    <a:pt x="16" y="90"/>
                  </a:lnTo>
                  <a:lnTo>
                    <a:pt x="0" y="90"/>
                  </a:lnTo>
                  <a:lnTo>
                    <a:pt x="15"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Freeform 38">
              <a:extLst>
                <a:ext uri="{FF2B5EF4-FFF2-40B4-BE49-F238E27FC236}">
                  <a16:creationId xmlns:a16="http://schemas.microsoft.com/office/drawing/2014/main" id="{7B8C7B95-0129-4A48-B994-4BDDA658E2A6}"/>
                </a:ext>
              </a:extLst>
            </p:cNvPr>
            <p:cNvSpPr>
              <a:spLocks noEditPoints="1"/>
            </p:cNvSpPr>
            <p:nvPr userDrawn="1"/>
          </p:nvSpPr>
          <p:spPr bwMode="auto">
            <a:xfrm>
              <a:off x="4057" y="3203"/>
              <a:ext cx="44" cy="126"/>
            </a:xfrm>
            <a:custGeom>
              <a:avLst/>
              <a:gdLst>
                <a:gd name="T0" fmla="*/ 19 w 44"/>
                <a:gd name="T1" fmla="*/ 38 h 126"/>
                <a:gd name="T2" fmla="*/ 35 w 44"/>
                <a:gd name="T3" fmla="*/ 38 h 126"/>
                <a:gd name="T4" fmla="*/ 16 w 44"/>
                <a:gd name="T5" fmla="*/ 126 h 126"/>
                <a:gd name="T6" fmla="*/ 0 w 44"/>
                <a:gd name="T7" fmla="*/ 126 h 126"/>
                <a:gd name="T8" fmla="*/ 19 w 44"/>
                <a:gd name="T9" fmla="*/ 38 h 126"/>
                <a:gd name="T10" fmla="*/ 40 w 44"/>
                <a:gd name="T11" fmla="*/ 19 h 126"/>
                <a:gd name="T12" fmla="*/ 21 w 44"/>
                <a:gd name="T13" fmla="*/ 19 h 126"/>
                <a:gd name="T14" fmla="*/ 25 w 44"/>
                <a:gd name="T15" fmla="*/ 0 h 126"/>
                <a:gd name="T16" fmla="*/ 44 w 44"/>
                <a:gd name="T17" fmla="*/ 0 h 126"/>
                <a:gd name="T18" fmla="*/ 40 w 44"/>
                <a:gd name="T19" fmla="*/ 1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26">
                  <a:moveTo>
                    <a:pt x="19" y="38"/>
                  </a:moveTo>
                  <a:lnTo>
                    <a:pt x="35" y="38"/>
                  </a:lnTo>
                  <a:lnTo>
                    <a:pt x="16" y="126"/>
                  </a:lnTo>
                  <a:lnTo>
                    <a:pt x="0" y="126"/>
                  </a:lnTo>
                  <a:lnTo>
                    <a:pt x="19" y="38"/>
                  </a:lnTo>
                  <a:close/>
                  <a:moveTo>
                    <a:pt x="40" y="19"/>
                  </a:moveTo>
                  <a:lnTo>
                    <a:pt x="21" y="19"/>
                  </a:lnTo>
                  <a:lnTo>
                    <a:pt x="25" y="0"/>
                  </a:lnTo>
                  <a:lnTo>
                    <a:pt x="44" y="0"/>
                  </a:lnTo>
                  <a:lnTo>
                    <a:pt x="40"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6" name="Freeform 39">
              <a:extLst>
                <a:ext uri="{FF2B5EF4-FFF2-40B4-BE49-F238E27FC236}">
                  <a16:creationId xmlns:a16="http://schemas.microsoft.com/office/drawing/2014/main" id="{FCB0B9BC-5579-4CB9-8C1A-FE8891D763B0}"/>
                </a:ext>
              </a:extLst>
            </p:cNvPr>
            <p:cNvSpPr>
              <a:spLocks/>
            </p:cNvSpPr>
            <p:nvPr userDrawn="1"/>
          </p:nvSpPr>
          <p:spPr bwMode="auto">
            <a:xfrm>
              <a:off x="4108" y="3215"/>
              <a:ext cx="63" cy="115"/>
            </a:xfrm>
            <a:custGeom>
              <a:avLst/>
              <a:gdLst>
                <a:gd name="T0" fmla="*/ 3 w 63"/>
                <a:gd name="T1" fmla="*/ 26 h 115"/>
                <a:gd name="T2" fmla="*/ 23 w 63"/>
                <a:gd name="T3" fmla="*/ 26 h 115"/>
                <a:gd name="T4" fmla="*/ 27 w 63"/>
                <a:gd name="T5" fmla="*/ 6 h 115"/>
                <a:gd name="T6" fmla="*/ 44 w 63"/>
                <a:gd name="T7" fmla="*/ 0 h 115"/>
                <a:gd name="T8" fmla="*/ 39 w 63"/>
                <a:gd name="T9" fmla="*/ 26 h 115"/>
                <a:gd name="T10" fmla="*/ 63 w 63"/>
                <a:gd name="T11" fmla="*/ 26 h 115"/>
                <a:gd name="T12" fmla="*/ 60 w 63"/>
                <a:gd name="T13" fmla="*/ 39 h 115"/>
                <a:gd name="T14" fmla="*/ 36 w 63"/>
                <a:gd name="T15" fmla="*/ 39 h 115"/>
                <a:gd name="T16" fmla="*/ 28 w 63"/>
                <a:gd name="T17" fmla="*/ 77 h 115"/>
                <a:gd name="T18" fmla="*/ 28 w 63"/>
                <a:gd name="T19" fmla="*/ 77 h 115"/>
                <a:gd name="T20" fmla="*/ 25 w 63"/>
                <a:gd name="T21" fmla="*/ 94 h 115"/>
                <a:gd name="T22" fmla="*/ 25 w 63"/>
                <a:gd name="T23" fmla="*/ 94 h 115"/>
                <a:gd name="T24" fmla="*/ 25 w 63"/>
                <a:gd name="T25" fmla="*/ 98 h 115"/>
                <a:gd name="T26" fmla="*/ 28 w 63"/>
                <a:gd name="T27" fmla="*/ 101 h 115"/>
                <a:gd name="T28" fmla="*/ 32 w 63"/>
                <a:gd name="T29" fmla="*/ 102 h 115"/>
                <a:gd name="T30" fmla="*/ 36 w 63"/>
                <a:gd name="T31" fmla="*/ 103 h 115"/>
                <a:gd name="T32" fmla="*/ 36 w 63"/>
                <a:gd name="T33" fmla="*/ 103 h 115"/>
                <a:gd name="T34" fmla="*/ 43 w 63"/>
                <a:gd name="T35" fmla="*/ 102 h 115"/>
                <a:gd name="T36" fmla="*/ 48 w 63"/>
                <a:gd name="T37" fmla="*/ 101 h 115"/>
                <a:gd name="T38" fmla="*/ 45 w 63"/>
                <a:gd name="T39" fmla="*/ 114 h 115"/>
                <a:gd name="T40" fmla="*/ 45 w 63"/>
                <a:gd name="T41" fmla="*/ 114 h 115"/>
                <a:gd name="T42" fmla="*/ 39 w 63"/>
                <a:gd name="T43" fmla="*/ 115 h 115"/>
                <a:gd name="T44" fmla="*/ 29 w 63"/>
                <a:gd name="T45" fmla="*/ 115 h 115"/>
                <a:gd name="T46" fmla="*/ 29 w 63"/>
                <a:gd name="T47" fmla="*/ 115 h 115"/>
                <a:gd name="T48" fmla="*/ 24 w 63"/>
                <a:gd name="T49" fmla="*/ 115 h 115"/>
                <a:gd name="T50" fmla="*/ 20 w 63"/>
                <a:gd name="T51" fmla="*/ 114 h 115"/>
                <a:gd name="T52" fmla="*/ 16 w 63"/>
                <a:gd name="T53" fmla="*/ 113 h 115"/>
                <a:gd name="T54" fmla="*/ 13 w 63"/>
                <a:gd name="T55" fmla="*/ 110 h 115"/>
                <a:gd name="T56" fmla="*/ 11 w 63"/>
                <a:gd name="T57" fmla="*/ 103 h 115"/>
                <a:gd name="T58" fmla="*/ 9 w 63"/>
                <a:gd name="T59" fmla="*/ 97 h 115"/>
                <a:gd name="T60" fmla="*/ 9 w 63"/>
                <a:gd name="T61" fmla="*/ 97 h 115"/>
                <a:gd name="T62" fmla="*/ 11 w 63"/>
                <a:gd name="T63" fmla="*/ 86 h 115"/>
                <a:gd name="T64" fmla="*/ 12 w 63"/>
                <a:gd name="T65" fmla="*/ 77 h 115"/>
                <a:gd name="T66" fmla="*/ 20 w 63"/>
                <a:gd name="T67" fmla="*/ 39 h 115"/>
                <a:gd name="T68" fmla="*/ 0 w 63"/>
                <a:gd name="T69" fmla="*/ 39 h 115"/>
                <a:gd name="T70" fmla="*/ 3 w 63"/>
                <a:gd name="T71" fmla="*/ 2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3" h="115">
                  <a:moveTo>
                    <a:pt x="3" y="26"/>
                  </a:moveTo>
                  <a:lnTo>
                    <a:pt x="23" y="26"/>
                  </a:lnTo>
                  <a:lnTo>
                    <a:pt x="27" y="6"/>
                  </a:lnTo>
                  <a:lnTo>
                    <a:pt x="44" y="0"/>
                  </a:lnTo>
                  <a:lnTo>
                    <a:pt x="39" y="26"/>
                  </a:lnTo>
                  <a:lnTo>
                    <a:pt x="63" y="26"/>
                  </a:lnTo>
                  <a:lnTo>
                    <a:pt x="60" y="39"/>
                  </a:lnTo>
                  <a:lnTo>
                    <a:pt x="36" y="39"/>
                  </a:lnTo>
                  <a:lnTo>
                    <a:pt x="28" y="77"/>
                  </a:lnTo>
                  <a:lnTo>
                    <a:pt x="28" y="77"/>
                  </a:lnTo>
                  <a:lnTo>
                    <a:pt x="25" y="94"/>
                  </a:lnTo>
                  <a:lnTo>
                    <a:pt x="25" y="94"/>
                  </a:lnTo>
                  <a:lnTo>
                    <a:pt x="25" y="98"/>
                  </a:lnTo>
                  <a:lnTo>
                    <a:pt x="28" y="101"/>
                  </a:lnTo>
                  <a:lnTo>
                    <a:pt x="32" y="102"/>
                  </a:lnTo>
                  <a:lnTo>
                    <a:pt x="36" y="103"/>
                  </a:lnTo>
                  <a:lnTo>
                    <a:pt x="36" y="103"/>
                  </a:lnTo>
                  <a:lnTo>
                    <a:pt x="43" y="102"/>
                  </a:lnTo>
                  <a:lnTo>
                    <a:pt x="48" y="101"/>
                  </a:lnTo>
                  <a:lnTo>
                    <a:pt x="45" y="114"/>
                  </a:lnTo>
                  <a:lnTo>
                    <a:pt x="45" y="114"/>
                  </a:lnTo>
                  <a:lnTo>
                    <a:pt x="39" y="115"/>
                  </a:lnTo>
                  <a:lnTo>
                    <a:pt x="29" y="115"/>
                  </a:lnTo>
                  <a:lnTo>
                    <a:pt x="29" y="115"/>
                  </a:lnTo>
                  <a:lnTo>
                    <a:pt x="24" y="115"/>
                  </a:lnTo>
                  <a:lnTo>
                    <a:pt x="20" y="114"/>
                  </a:lnTo>
                  <a:lnTo>
                    <a:pt x="16" y="113"/>
                  </a:lnTo>
                  <a:lnTo>
                    <a:pt x="13" y="110"/>
                  </a:lnTo>
                  <a:lnTo>
                    <a:pt x="11" y="103"/>
                  </a:lnTo>
                  <a:lnTo>
                    <a:pt x="9" y="97"/>
                  </a:lnTo>
                  <a:lnTo>
                    <a:pt x="9" y="97"/>
                  </a:lnTo>
                  <a:lnTo>
                    <a:pt x="11" y="86"/>
                  </a:lnTo>
                  <a:lnTo>
                    <a:pt x="12" y="77"/>
                  </a:lnTo>
                  <a:lnTo>
                    <a:pt x="20" y="39"/>
                  </a:lnTo>
                  <a:lnTo>
                    <a:pt x="0" y="39"/>
                  </a:lnTo>
                  <a:lnTo>
                    <a:pt x="3"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40">
              <a:extLst>
                <a:ext uri="{FF2B5EF4-FFF2-40B4-BE49-F238E27FC236}">
                  <a16:creationId xmlns:a16="http://schemas.microsoft.com/office/drawing/2014/main" id="{8DFF82DD-E810-4651-BB68-556230FCFAFF}"/>
                </a:ext>
              </a:extLst>
            </p:cNvPr>
            <p:cNvSpPr>
              <a:spLocks/>
            </p:cNvSpPr>
            <p:nvPr userDrawn="1"/>
          </p:nvSpPr>
          <p:spPr bwMode="auto">
            <a:xfrm>
              <a:off x="4159" y="3241"/>
              <a:ext cx="102" cy="126"/>
            </a:xfrm>
            <a:custGeom>
              <a:avLst/>
              <a:gdLst>
                <a:gd name="T0" fmla="*/ 3 w 102"/>
                <a:gd name="T1" fmla="*/ 111 h 126"/>
                <a:gd name="T2" fmla="*/ 3 w 102"/>
                <a:gd name="T3" fmla="*/ 111 h 126"/>
                <a:gd name="T4" fmla="*/ 5 w 102"/>
                <a:gd name="T5" fmla="*/ 112 h 126"/>
                <a:gd name="T6" fmla="*/ 9 w 102"/>
                <a:gd name="T7" fmla="*/ 113 h 126"/>
                <a:gd name="T8" fmla="*/ 9 w 102"/>
                <a:gd name="T9" fmla="*/ 113 h 126"/>
                <a:gd name="T10" fmla="*/ 16 w 102"/>
                <a:gd name="T11" fmla="*/ 112 h 126"/>
                <a:gd name="T12" fmla="*/ 21 w 102"/>
                <a:gd name="T13" fmla="*/ 108 h 126"/>
                <a:gd name="T14" fmla="*/ 27 w 102"/>
                <a:gd name="T15" fmla="*/ 101 h 126"/>
                <a:gd name="T16" fmla="*/ 32 w 102"/>
                <a:gd name="T17" fmla="*/ 92 h 126"/>
                <a:gd name="T18" fmla="*/ 19 w 102"/>
                <a:gd name="T19" fmla="*/ 0 h 126"/>
                <a:gd name="T20" fmla="*/ 35 w 102"/>
                <a:gd name="T21" fmla="*/ 0 h 126"/>
                <a:gd name="T22" fmla="*/ 45 w 102"/>
                <a:gd name="T23" fmla="*/ 71 h 126"/>
                <a:gd name="T24" fmla="*/ 45 w 102"/>
                <a:gd name="T25" fmla="*/ 71 h 126"/>
                <a:gd name="T26" fmla="*/ 84 w 102"/>
                <a:gd name="T27" fmla="*/ 0 h 126"/>
                <a:gd name="T28" fmla="*/ 102 w 102"/>
                <a:gd name="T29" fmla="*/ 0 h 126"/>
                <a:gd name="T30" fmla="*/ 41 w 102"/>
                <a:gd name="T31" fmla="*/ 104 h 126"/>
                <a:gd name="T32" fmla="*/ 41 w 102"/>
                <a:gd name="T33" fmla="*/ 104 h 126"/>
                <a:gd name="T34" fmla="*/ 36 w 102"/>
                <a:gd name="T35" fmla="*/ 113 h 126"/>
                <a:gd name="T36" fmla="*/ 29 w 102"/>
                <a:gd name="T37" fmla="*/ 120 h 126"/>
                <a:gd name="T38" fmla="*/ 27 w 102"/>
                <a:gd name="T39" fmla="*/ 123 h 126"/>
                <a:gd name="T40" fmla="*/ 21 w 102"/>
                <a:gd name="T41" fmla="*/ 124 h 126"/>
                <a:gd name="T42" fmla="*/ 17 w 102"/>
                <a:gd name="T43" fmla="*/ 126 h 126"/>
                <a:gd name="T44" fmla="*/ 12 w 102"/>
                <a:gd name="T45" fmla="*/ 126 h 126"/>
                <a:gd name="T46" fmla="*/ 12 w 102"/>
                <a:gd name="T47" fmla="*/ 126 h 126"/>
                <a:gd name="T48" fmla="*/ 0 w 102"/>
                <a:gd name="T49" fmla="*/ 126 h 126"/>
                <a:gd name="T50" fmla="*/ 3 w 102"/>
                <a:gd name="T51"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 h="126">
                  <a:moveTo>
                    <a:pt x="3" y="111"/>
                  </a:moveTo>
                  <a:lnTo>
                    <a:pt x="3" y="111"/>
                  </a:lnTo>
                  <a:lnTo>
                    <a:pt x="5" y="112"/>
                  </a:lnTo>
                  <a:lnTo>
                    <a:pt x="9" y="113"/>
                  </a:lnTo>
                  <a:lnTo>
                    <a:pt x="9" y="113"/>
                  </a:lnTo>
                  <a:lnTo>
                    <a:pt x="16" y="112"/>
                  </a:lnTo>
                  <a:lnTo>
                    <a:pt x="21" y="108"/>
                  </a:lnTo>
                  <a:lnTo>
                    <a:pt x="27" y="101"/>
                  </a:lnTo>
                  <a:lnTo>
                    <a:pt x="32" y="92"/>
                  </a:lnTo>
                  <a:lnTo>
                    <a:pt x="19" y="0"/>
                  </a:lnTo>
                  <a:lnTo>
                    <a:pt x="35" y="0"/>
                  </a:lnTo>
                  <a:lnTo>
                    <a:pt x="45" y="71"/>
                  </a:lnTo>
                  <a:lnTo>
                    <a:pt x="45" y="71"/>
                  </a:lnTo>
                  <a:lnTo>
                    <a:pt x="84" y="0"/>
                  </a:lnTo>
                  <a:lnTo>
                    <a:pt x="102" y="0"/>
                  </a:lnTo>
                  <a:lnTo>
                    <a:pt x="41" y="104"/>
                  </a:lnTo>
                  <a:lnTo>
                    <a:pt x="41" y="104"/>
                  </a:lnTo>
                  <a:lnTo>
                    <a:pt x="36" y="113"/>
                  </a:lnTo>
                  <a:lnTo>
                    <a:pt x="29" y="120"/>
                  </a:lnTo>
                  <a:lnTo>
                    <a:pt x="27" y="123"/>
                  </a:lnTo>
                  <a:lnTo>
                    <a:pt x="21" y="124"/>
                  </a:lnTo>
                  <a:lnTo>
                    <a:pt x="17" y="126"/>
                  </a:lnTo>
                  <a:lnTo>
                    <a:pt x="12" y="126"/>
                  </a:lnTo>
                  <a:lnTo>
                    <a:pt x="12" y="126"/>
                  </a:lnTo>
                  <a:lnTo>
                    <a:pt x="0" y="126"/>
                  </a:lnTo>
                  <a:lnTo>
                    <a:pt x="3" y="1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140422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8970433" y="6408739"/>
            <a:ext cx="2559051" cy="365125"/>
          </a:xfrm>
          <a:prstGeom prst="rect">
            <a:avLst/>
          </a:prstGeom>
        </p:spPr>
        <p:txBody>
          <a:bodyPr/>
          <a:lstStyle>
            <a:lvl1pPr>
              <a:defRPr/>
            </a:lvl1pPr>
          </a:lstStyle>
          <a:p>
            <a:pPr>
              <a:defRPr/>
            </a:pPr>
            <a:endParaRPr lang="en-GB" altLang="en-US"/>
          </a:p>
        </p:txBody>
      </p:sp>
      <p:sp>
        <p:nvSpPr>
          <p:cNvPr id="3" name="Footer Placeholder 21"/>
          <p:cNvSpPr>
            <a:spLocks noGrp="1"/>
          </p:cNvSpPr>
          <p:nvPr>
            <p:ph type="ftr" sz="quarter" idx="11"/>
          </p:nvPr>
        </p:nvSpPr>
        <p:spPr>
          <a:xfrm>
            <a:off x="5839884" y="6408739"/>
            <a:ext cx="3134783" cy="365125"/>
          </a:xfrm>
          <a:prstGeom prst="rect">
            <a:avLst/>
          </a:prstGeom>
        </p:spPr>
        <p:txBody>
          <a:bodyPr/>
          <a:lstStyle>
            <a:lvl1pPr>
              <a:defRPr/>
            </a:lvl1pPr>
          </a:lstStyle>
          <a:p>
            <a:pPr>
              <a:defRPr/>
            </a:pPr>
            <a:endParaRPr lang="en-GB" altLang="en-US"/>
          </a:p>
        </p:txBody>
      </p:sp>
      <p:sp>
        <p:nvSpPr>
          <p:cNvPr id="4" name="Slide Number Placeholder 17"/>
          <p:cNvSpPr>
            <a:spLocks noGrp="1"/>
          </p:cNvSpPr>
          <p:nvPr>
            <p:ph type="sldNum" sz="quarter" idx="12"/>
          </p:nvPr>
        </p:nvSpPr>
        <p:spPr/>
        <p:txBody>
          <a:bodyPr/>
          <a:lstStyle>
            <a:lvl1pPr>
              <a:defRPr/>
            </a:lvl1pPr>
          </a:lstStyle>
          <a:p>
            <a:pPr>
              <a:defRPr/>
            </a:pPr>
            <a:fld id="{AAD80C3D-B841-4B70-834A-7B49D932D68F}" type="slidenum">
              <a:rPr lang="en-GB" altLang="en-US"/>
              <a:pPr>
                <a:defRPr/>
              </a:pPr>
              <a:t>‹#›</a:t>
            </a:fld>
            <a:endParaRPr lang="en-GB" altLang="en-US"/>
          </a:p>
        </p:txBody>
      </p:sp>
    </p:spTree>
    <p:extLst>
      <p:ext uri="{BB962C8B-B14F-4D97-AF65-F5344CB8AC3E}">
        <p14:creationId xmlns:p14="http://schemas.microsoft.com/office/powerpoint/2010/main" val="7045535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2CB72E-A01C-4185-A38A-6E04814B7C42}"/>
              </a:ext>
            </a:extLst>
          </p:cNvPr>
          <p:cNvSpPr>
            <a:spLocks noGrp="1"/>
          </p:cNvSpPr>
          <p:nvPr>
            <p:ph type="title"/>
          </p:nvPr>
        </p:nvSpPr>
        <p:spPr>
          <a:xfrm>
            <a:off x="1772357" y="338622"/>
            <a:ext cx="8578147" cy="779463"/>
          </a:xfrm>
          <a:prstGeom prst="rect">
            <a:avLst/>
          </a:prstGeom>
        </p:spPr>
        <p:txBody>
          <a:bodyPr vert="horz" lIns="0" tIns="0" rIns="0" bIns="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29F7ED8-B9D5-41D5-B7C7-5EA89396744F}"/>
              </a:ext>
            </a:extLst>
          </p:cNvPr>
          <p:cNvSpPr>
            <a:spLocks noGrp="1"/>
          </p:cNvSpPr>
          <p:nvPr>
            <p:ph type="body" idx="1"/>
          </p:nvPr>
        </p:nvSpPr>
        <p:spPr>
          <a:xfrm>
            <a:off x="1772357" y="1405216"/>
            <a:ext cx="8578147" cy="4280756"/>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2A217E8B-0FF7-4CB4-B299-49117474FC9D}"/>
              </a:ext>
            </a:extLst>
          </p:cNvPr>
          <p:cNvSpPr>
            <a:spLocks noGrp="1"/>
          </p:cNvSpPr>
          <p:nvPr>
            <p:ph type="sldNum" sz="quarter" idx="4"/>
          </p:nvPr>
        </p:nvSpPr>
        <p:spPr>
          <a:xfrm>
            <a:off x="11649341" y="6429272"/>
            <a:ext cx="221760" cy="135503"/>
          </a:xfrm>
          <a:prstGeom prst="rect">
            <a:avLst/>
          </a:prstGeom>
        </p:spPr>
        <p:txBody>
          <a:bodyPr vert="horz" lIns="0" tIns="0" rIns="0" bIns="0" rtlCol="0" anchor="t" anchorCtr="0"/>
          <a:lstStyle>
            <a:lvl1pPr algn="l">
              <a:defRPr sz="900">
                <a:solidFill>
                  <a:schemeClr val="accent1"/>
                </a:solidFill>
              </a:defRPr>
            </a:lvl1pPr>
          </a:lstStyle>
          <a:p>
            <a:fld id="{01898949-DBEE-42AF-93B8-E24DF2BBF04D}" type="slidenum">
              <a:rPr lang="en-GB" smtClean="0"/>
              <a:pPr/>
              <a:t>‹#›</a:t>
            </a:fld>
            <a:endParaRPr lang="en-GB"/>
          </a:p>
        </p:txBody>
      </p:sp>
      <p:pic>
        <p:nvPicPr>
          <p:cNvPr id="10" name="Picture 9">
            <a:extLst>
              <a:ext uri="{FF2B5EF4-FFF2-40B4-BE49-F238E27FC236}">
                <a16:creationId xmlns:a16="http://schemas.microsoft.com/office/drawing/2014/main" id="{1D84395F-F040-407D-B7A7-D9ABCE166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2093989" cy="6874669"/>
          </a:xfrm>
          <a:prstGeom prst="rect">
            <a:avLst/>
          </a:prstGeom>
        </p:spPr>
      </p:pic>
      <p:pic>
        <p:nvPicPr>
          <p:cNvPr id="16" name="Picture 15">
            <a:extLst>
              <a:ext uri="{FF2B5EF4-FFF2-40B4-BE49-F238E27FC236}">
                <a16:creationId xmlns:a16="http://schemas.microsoft.com/office/drawing/2014/main" id="{A9C20EA2-A6DE-4FB2-96A3-71390A75E1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3191" y="331789"/>
            <a:ext cx="860688" cy="825500"/>
          </a:xfrm>
          <a:prstGeom prst="rect">
            <a:avLst/>
          </a:prstGeom>
        </p:spPr>
      </p:pic>
      <p:cxnSp>
        <p:nvCxnSpPr>
          <p:cNvPr id="18" name="Straight Connector 17">
            <a:extLst>
              <a:ext uri="{FF2B5EF4-FFF2-40B4-BE49-F238E27FC236}">
                <a16:creationId xmlns:a16="http://schemas.microsoft.com/office/drawing/2014/main" id="{58A5A56A-6E6B-4277-A578-A4662AAB41B2}"/>
              </a:ext>
            </a:extLst>
          </p:cNvPr>
          <p:cNvCxnSpPr>
            <a:cxnSpLocks/>
          </p:cNvCxnSpPr>
          <p:nvPr/>
        </p:nvCxnSpPr>
        <p:spPr>
          <a:xfrm>
            <a:off x="11559157" y="6429382"/>
            <a:ext cx="0" cy="120879"/>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A23BEF5-9E63-4466-AFE0-78E6C176AF55}"/>
              </a:ext>
            </a:extLst>
          </p:cNvPr>
          <p:cNvGrpSpPr>
            <a:grpSpLocks noChangeAspect="1"/>
          </p:cNvGrpSpPr>
          <p:nvPr/>
        </p:nvGrpSpPr>
        <p:grpSpPr bwMode="auto">
          <a:xfrm>
            <a:off x="9131348" y="6186595"/>
            <a:ext cx="2296965" cy="456731"/>
            <a:chOff x="5816" y="3913"/>
            <a:chExt cx="1378" cy="274"/>
          </a:xfrm>
        </p:grpSpPr>
        <p:sp>
          <p:nvSpPr>
            <p:cNvPr id="9" name="AutoShape 3">
              <a:extLst>
                <a:ext uri="{FF2B5EF4-FFF2-40B4-BE49-F238E27FC236}">
                  <a16:creationId xmlns:a16="http://schemas.microsoft.com/office/drawing/2014/main" id="{F225D9D5-272F-42E9-B380-72E6DB7CBC94}"/>
                </a:ext>
              </a:extLst>
            </p:cNvPr>
            <p:cNvSpPr>
              <a:spLocks noChangeAspect="1" noChangeArrowheads="1" noTextEdit="1"/>
            </p:cNvSpPr>
            <p:nvPr userDrawn="1"/>
          </p:nvSpPr>
          <p:spPr bwMode="auto">
            <a:xfrm>
              <a:off x="5816" y="3913"/>
              <a:ext cx="1378"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5">
              <a:extLst>
                <a:ext uri="{FF2B5EF4-FFF2-40B4-BE49-F238E27FC236}">
                  <a16:creationId xmlns:a16="http://schemas.microsoft.com/office/drawing/2014/main" id="{06EA7048-02F4-4A62-9D9E-1763C0322DC3}"/>
                </a:ext>
              </a:extLst>
            </p:cNvPr>
            <p:cNvSpPr>
              <a:spLocks/>
            </p:cNvSpPr>
            <p:nvPr userDrawn="1"/>
          </p:nvSpPr>
          <p:spPr bwMode="auto">
            <a:xfrm>
              <a:off x="6918" y="4030"/>
              <a:ext cx="84" cy="151"/>
            </a:xfrm>
            <a:custGeom>
              <a:avLst/>
              <a:gdLst>
                <a:gd name="T0" fmla="*/ 95 w 251"/>
                <a:gd name="T1" fmla="*/ 0 h 452"/>
                <a:gd name="T2" fmla="*/ 95 w 251"/>
                <a:gd name="T3" fmla="*/ 0 h 452"/>
                <a:gd name="T4" fmla="*/ 101 w 251"/>
                <a:gd name="T5" fmla="*/ 13 h 452"/>
                <a:gd name="T6" fmla="*/ 108 w 251"/>
                <a:gd name="T7" fmla="*/ 27 h 452"/>
                <a:gd name="T8" fmla="*/ 117 w 251"/>
                <a:gd name="T9" fmla="*/ 46 h 452"/>
                <a:gd name="T10" fmla="*/ 125 w 251"/>
                <a:gd name="T11" fmla="*/ 69 h 452"/>
                <a:gd name="T12" fmla="*/ 133 w 251"/>
                <a:gd name="T13" fmla="*/ 96 h 452"/>
                <a:gd name="T14" fmla="*/ 139 w 251"/>
                <a:gd name="T15" fmla="*/ 126 h 452"/>
                <a:gd name="T16" fmla="*/ 142 w 251"/>
                <a:gd name="T17" fmla="*/ 143 h 452"/>
                <a:gd name="T18" fmla="*/ 144 w 251"/>
                <a:gd name="T19" fmla="*/ 160 h 452"/>
                <a:gd name="T20" fmla="*/ 145 w 251"/>
                <a:gd name="T21" fmla="*/ 177 h 452"/>
                <a:gd name="T22" fmla="*/ 145 w 251"/>
                <a:gd name="T23" fmla="*/ 195 h 452"/>
                <a:gd name="T24" fmla="*/ 145 w 251"/>
                <a:gd name="T25" fmla="*/ 213 h 452"/>
                <a:gd name="T26" fmla="*/ 143 w 251"/>
                <a:gd name="T27" fmla="*/ 231 h 452"/>
                <a:gd name="T28" fmla="*/ 140 w 251"/>
                <a:gd name="T29" fmla="*/ 250 h 452"/>
                <a:gd name="T30" fmla="*/ 136 w 251"/>
                <a:gd name="T31" fmla="*/ 269 h 452"/>
                <a:gd name="T32" fmla="*/ 131 w 251"/>
                <a:gd name="T33" fmla="*/ 288 h 452"/>
                <a:gd name="T34" fmla="*/ 124 w 251"/>
                <a:gd name="T35" fmla="*/ 307 h 452"/>
                <a:gd name="T36" fmla="*/ 114 w 251"/>
                <a:gd name="T37" fmla="*/ 326 h 452"/>
                <a:gd name="T38" fmla="*/ 103 w 251"/>
                <a:gd name="T39" fmla="*/ 344 h 452"/>
                <a:gd name="T40" fmla="*/ 92 w 251"/>
                <a:gd name="T41" fmla="*/ 363 h 452"/>
                <a:gd name="T42" fmla="*/ 77 w 251"/>
                <a:gd name="T43" fmla="*/ 382 h 452"/>
                <a:gd name="T44" fmla="*/ 62 w 251"/>
                <a:gd name="T45" fmla="*/ 400 h 452"/>
                <a:gd name="T46" fmla="*/ 43 w 251"/>
                <a:gd name="T47" fmla="*/ 418 h 452"/>
                <a:gd name="T48" fmla="*/ 22 w 251"/>
                <a:gd name="T49" fmla="*/ 435 h 452"/>
                <a:gd name="T50" fmla="*/ 0 w 251"/>
                <a:gd name="T51" fmla="*/ 452 h 452"/>
                <a:gd name="T52" fmla="*/ 0 w 251"/>
                <a:gd name="T53" fmla="*/ 452 h 452"/>
                <a:gd name="T54" fmla="*/ 16 w 251"/>
                <a:gd name="T55" fmla="*/ 452 h 452"/>
                <a:gd name="T56" fmla="*/ 39 w 251"/>
                <a:gd name="T57" fmla="*/ 448 h 452"/>
                <a:gd name="T58" fmla="*/ 65 w 251"/>
                <a:gd name="T59" fmla="*/ 442 h 452"/>
                <a:gd name="T60" fmla="*/ 95 w 251"/>
                <a:gd name="T61" fmla="*/ 435 h 452"/>
                <a:gd name="T62" fmla="*/ 112 w 251"/>
                <a:gd name="T63" fmla="*/ 429 h 452"/>
                <a:gd name="T64" fmla="*/ 127 w 251"/>
                <a:gd name="T65" fmla="*/ 423 h 452"/>
                <a:gd name="T66" fmla="*/ 143 w 251"/>
                <a:gd name="T67" fmla="*/ 416 h 452"/>
                <a:gd name="T68" fmla="*/ 158 w 251"/>
                <a:gd name="T69" fmla="*/ 409 h 452"/>
                <a:gd name="T70" fmla="*/ 173 w 251"/>
                <a:gd name="T71" fmla="*/ 400 h 452"/>
                <a:gd name="T72" fmla="*/ 187 w 251"/>
                <a:gd name="T73" fmla="*/ 391 h 452"/>
                <a:gd name="T74" fmla="*/ 200 w 251"/>
                <a:gd name="T75" fmla="*/ 380 h 452"/>
                <a:gd name="T76" fmla="*/ 212 w 251"/>
                <a:gd name="T77" fmla="*/ 368 h 452"/>
                <a:gd name="T78" fmla="*/ 224 w 251"/>
                <a:gd name="T79" fmla="*/ 355 h 452"/>
                <a:gd name="T80" fmla="*/ 232 w 251"/>
                <a:gd name="T81" fmla="*/ 342 h 452"/>
                <a:gd name="T82" fmla="*/ 240 w 251"/>
                <a:gd name="T83" fmla="*/ 326 h 452"/>
                <a:gd name="T84" fmla="*/ 246 w 251"/>
                <a:gd name="T85" fmla="*/ 309 h 452"/>
                <a:gd name="T86" fmla="*/ 250 w 251"/>
                <a:gd name="T87" fmla="*/ 292 h 452"/>
                <a:gd name="T88" fmla="*/ 251 w 251"/>
                <a:gd name="T89" fmla="*/ 272 h 452"/>
                <a:gd name="T90" fmla="*/ 250 w 251"/>
                <a:gd name="T91" fmla="*/ 252 h 452"/>
                <a:gd name="T92" fmla="*/ 246 w 251"/>
                <a:gd name="T93" fmla="*/ 231 h 452"/>
                <a:gd name="T94" fmla="*/ 239 w 251"/>
                <a:gd name="T95" fmla="*/ 208 h 452"/>
                <a:gd name="T96" fmla="*/ 230 w 251"/>
                <a:gd name="T97" fmla="*/ 183 h 452"/>
                <a:gd name="T98" fmla="*/ 217 w 251"/>
                <a:gd name="T99" fmla="*/ 156 h 452"/>
                <a:gd name="T100" fmla="*/ 200 w 251"/>
                <a:gd name="T101" fmla="*/ 129 h 452"/>
                <a:gd name="T102" fmla="*/ 180 w 251"/>
                <a:gd name="T103" fmla="*/ 99 h 452"/>
                <a:gd name="T104" fmla="*/ 156 w 251"/>
                <a:gd name="T105" fmla="*/ 68 h 452"/>
                <a:gd name="T106" fmla="*/ 127 w 251"/>
                <a:gd name="T107" fmla="*/ 34 h 452"/>
                <a:gd name="T108" fmla="*/ 95 w 251"/>
                <a:gd name="T109" fmla="*/ 0 h 452"/>
                <a:gd name="T110" fmla="*/ 95 w 251"/>
                <a:gd name="T111"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 h="452">
                  <a:moveTo>
                    <a:pt x="95" y="0"/>
                  </a:moveTo>
                  <a:lnTo>
                    <a:pt x="95" y="0"/>
                  </a:lnTo>
                  <a:lnTo>
                    <a:pt x="101" y="13"/>
                  </a:lnTo>
                  <a:lnTo>
                    <a:pt x="108" y="27"/>
                  </a:lnTo>
                  <a:lnTo>
                    <a:pt x="117" y="46"/>
                  </a:lnTo>
                  <a:lnTo>
                    <a:pt x="125" y="69"/>
                  </a:lnTo>
                  <a:lnTo>
                    <a:pt x="133" y="96"/>
                  </a:lnTo>
                  <a:lnTo>
                    <a:pt x="139" y="126"/>
                  </a:lnTo>
                  <a:lnTo>
                    <a:pt x="142" y="143"/>
                  </a:lnTo>
                  <a:lnTo>
                    <a:pt x="144" y="160"/>
                  </a:lnTo>
                  <a:lnTo>
                    <a:pt x="145" y="177"/>
                  </a:lnTo>
                  <a:lnTo>
                    <a:pt x="145" y="195"/>
                  </a:lnTo>
                  <a:lnTo>
                    <a:pt x="145" y="213"/>
                  </a:lnTo>
                  <a:lnTo>
                    <a:pt x="143" y="231"/>
                  </a:lnTo>
                  <a:lnTo>
                    <a:pt x="140" y="250"/>
                  </a:lnTo>
                  <a:lnTo>
                    <a:pt x="136" y="269"/>
                  </a:lnTo>
                  <a:lnTo>
                    <a:pt x="131" y="288"/>
                  </a:lnTo>
                  <a:lnTo>
                    <a:pt x="124" y="307"/>
                  </a:lnTo>
                  <a:lnTo>
                    <a:pt x="114" y="326"/>
                  </a:lnTo>
                  <a:lnTo>
                    <a:pt x="103" y="344"/>
                  </a:lnTo>
                  <a:lnTo>
                    <a:pt x="92" y="363"/>
                  </a:lnTo>
                  <a:lnTo>
                    <a:pt x="77" y="382"/>
                  </a:lnTo>
                  <a:lnTo>
                    <a:pt x="62" y="400"/>
                  </a:lnTo>
                  <a:lnTo>
                    <a:pt x="43" y="418"/>
                  </a:lnTo>
                  <a:lnTo>
                    <a:pt x="22" y="435"/>
                  </a:lnTo>
                  <a:lnTo>
                    <a:pt x="0" y="452"/>
                  </a:lnTo>
                  <a:lnTo>
                    <a:pt x="0" y="452"/>
                  </a:lnTo>
                  <a:lnTo>
                    <a:pt x="16" y="452"/>
                  </a:lnTo>
                  <a:lnTo>
                    <a:pt x="39" y="448"/>
                  </a:lnTo>
                  <a:lnTo>
                    <a:pt x="65" y="442"/>
                  </a:lnTo>
                  <a:lnTo>
                    <a:pt x="95" y="435"/>
                  </a:lnTo>
                  <a:lnTo>
                    <a:pt x="112" y="429"/>
                  </a:lnTo>
                  <a:lnTo>
                    <a:pt x="127" y="423"/>
                  </a:lnTo>
                  <a:lnTo>
                    <a:pt x="143" y="416"/>
                  </a:lnTo>
                  <a:lnTo>
                    <a:pt x="158" y="409"/>
                  </a:lnTo>
                  <a:lnTo>
                    <a:pt x="173" y="400"/>
                  </a:lnTo>
                  <a:lnTo>
                    <a:pt x="187" y="391"/>
                  </a:lnTo>
                  <a:lnTo>
                    <a:pt x="200" y="380"/>
                  </a:lnTo>
                  <a:lnTo>
                    <a:pt x="212" y="368"/>
                  </a:lnTo>
                  <a:lnTo>
                    <a:pt x="224" y="355"/>
                  </a:lnTo>
                  <a:lnTo>
                    <a:pt x="232" y="342"/>
                  </a:lnTo>
                  <a:lnTo>
                    <a:pt x="240" y="326"/>
                  </a:lnTo>
                  <a:lnTo>
                    <a:pt x="246" y="309"/>
                  </a:lnTo>
                  <a:lnTo>
                    <a:pt x="250" y="292"/>
                  </a:lnTo>
                  <a:lnTo>
                    <a:pt x="251" y="272"/>
                  </a:lnTo>
                  <a:lnTo>
                    <a:pt x="250" y="252"/>
                  </a:lnTo>
                  <a:lnTo>
                    <a:pt x="246" y="231"/>
                  </a:lnTo>
                  <a:lnTo>
                    <a:pt x="239" y="208"/>
                  </a:lnTo>
                  <a:lnTo>
                    <a:pt x="230" y="183"/>
                  </a:lnTo>
                  <a:lnTo>
                    <a:pt x="217" y="156"/>
                  </a:lnTo>
                  <a:lnTo>
                    <a:pt x="200" y="129"/>
                  </a:lnTo>
                  <a:lnTo>
                    <a:pt x="180" y="99"/>
                  </a:lnTo>
                  <a:lnTo>
                    <a:pt x="156" y="68"/>
                  </a:lnTo>
                  <a:lnTo>
                    <a:pt x="127" y="34"/>
                  </a:lnTo>
                  <a:lnTo>
                    <a:pt x="95" y="0"/>
                  </a:lnTo>
                  <a:lnTo>
                    <a:pt x="95" y="0"/>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D9D9469D-7D6F-40FD-95DC-D6A919D50309}"/>
                </a:ext>
              </a:extLst>
            </p:cNvPr>
            <p:cNvSpPr>
              <a:spLocks/>
            </p:cNvSpPr>
            <p:nvPr userDrawn="1"/>
          </p:nvSpPr>
          <p:spPr bwMode="auto">
            <a:xfrm>
              <a:off x="6997" y="3974"/>
              <a:ext cx="96" cy="190"/>
            </a:xfrm>
            <a:custGeom>
              <a:avLst/>
              <a:gdLst>
                <a:gd name="T0" fmla="*/ 51 w 287"/>
                <a:gd name="T1" fmla="*/ 0 h 571"/>
                <a:gd name="T2" fmla="*/ 71 w 287"/>
                <a:gd name="T3" fmla="*/ 30 h 571"/>
                <a:gd name="T4" fmla="*/ 98 w 287"/>
                <a:gd name="T5" fmla="*/ 80 h 571"/>
                <a:gd name="T6" fmla="*/ 119 w 287"/>
                <a:gd name="T7" fmla="*/ 130 h 571"/>
                <a:gd name="T8" fmla="*/ 131 w 287"/>
                <a:gd name="T9" fmla="*/ 167 h 571"/>
                <a:gd name="T10" fmla="*/ 139 w 287"/>
                <a:gd name="T11" fmla="*/ 209 h 571"/>
                <a:gd name="T12" fmla="*/ 144 w 287"/>
                <a:gd name="T13" fmla="*/ 254 h 571"/>
                <a:gd name="T14" fmla="*/ 144 w 287"/>
                <a:gd name="T15" fmla="*/ 300 h 571"/>
                <a:gd name="T16" fmla="*/ 138 w 287"/>
                <a:gd name="T17" fmla="*/ 348 h 571"/>
                <a:gd name="T18" fmla="*/ 124 w 287"/>
                <a:gd name="T19" fmla="*/ 397 h 571"/>
                <a:gd name="T20" fmla="*/ 101 w 287"/>
                <a:gd name="T21" fmla="*/ 446 h 571"/>
                <a:gd name="T22" fmla="*/ 69 w 287"/>
                <a:gd name="T23" fmla="*/ 496 h 571"/>
                <a:gd name="T24" fmla="*/ 25 w 287"/>
                <a:gd name="T25" fmla="*/ 545 h 571"/>
                <a:gd name="T26" fmla="*/ 0 w 287"/>
                <a:gd name="T27" fmla="*/ 571 h 571"/>
                <a:gd name="T28" fmla="*/ 48 w 287"/>
                <a:gd name="T29" fmla="*/ 559 h 571"/>
                <a:gd name="T30" fmla="*/ 98 w 287"/>
                <a:gd name="T31" fmla="*/ 541 h 571"/>
                <a:gd name="T32" fmla="*/ 135 w 287"/>
                <a:gd name="T33" fmla="*/ 525 h 571"/>
                <a:gd name="T34" fmla="*/ 172 w 287"/>
                <a:gd name="T35" fmla="*/ 505 h 571"/>
                <a:gd name="T36" fmla="*/ 207 w 287"/>
                <a:gd name="T37" fmla="*/ 480 h 571"/>
                <a:gd name="T38" fmla="*/ 238 w 287"/>
                <a:gd name="T39" fmla="*/ 450 h 571"/>
                <a:gd name="T40" fmla="*/ 263 w 287"/>
                <a:gd name="T41" fmla="*/ 416 h 571"/>
                <a:gd name="T42" fmla="*/ 280 w 287"/>
                <a:gd name="T43" fmla="*/ 378 h 571"/>
                <a:gd name="T44" fmla="*/ 285 w 287"/>
                <a:gd name="T45" fmla="*/ 358 h 571"/>
                <a:gd name="T46" fmla="*/ 287 w 287"/>
                <a:gd name="T47" fmla="*/ 335 h 571"/>
                <a:gd name="T48" fmla="*/ 286 w 287"/>
                <a:gd name="T49" fmla="*/ 311 h 571"/>
                <a:gd name="T50" fmla="*/ 281 w 287"/>
                <a:gd name="T51" fmla="*/ 286 h 571"/>
                <a:gd name="T52" fmla="*/ 273 w 287"/>
                <a:gd name="T53" fmla="*/ 260 h 571"/>
                <a:gd name="T54" fmla="*/ 262 w 287"/>
                <a:gd name="T55" fmla="*/ 232 h 571"/>
                <a:gd name="T56" fmla="*/ 245 w 287"/>
                <a:gd name="T57" fmla="*/ 203 h 571"/>
                <a:gd name="T58" fmla="*/ 225 w 287"/>
                <a:gd name="T59" fmla="*/ 173 h 571"/>
                <a:gd name="T60" fmla="*/ 201 w 287"/>
                <a:gd name="T61" fmla="*/ 141 h 571"/>
                <a:gd name="T62" fmla="*/ 137 w 287"/>
                <a:gd name="T63" fmla="*/ 74 h 571"/>
                <a:gd name="T64" fmla="*/ 51 w 287"/>
                <a:gd name="T65"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7" h="571">
                  <a:moveTo>
                    <a:pt x="51" y="0"/>
                  </a:moveTo>
                  <a:lnTo>
                    <a:pt x="51" y="0"/>
                  </a:lnTo>
                  <a:lnTo>
                    <a:pt x="61" y="14"/>
                  </a:lnTo>
                  <a:lnTo>
                    <a:pt x="71" y="30"/>
                  </a:lnTo>
                  <a:lnTo>
                    <a:pt x="85" y="53"/>
                  </a:lnTo>
                  <a:lnTo>
                    <a:pt x="98" y="80"/>
                  </a:lnTo>
                  <a:lnTo>
                    <a:pt x="112" y="112"/>
                  </a:lnTo>
                  <a:lnTo>
                    <a:pt x="119" y="130"/>
                  </a:lnTo>
                  <a:lnTo>
                    <a:pt x="125" y="148"/>
                  </a:lnTo>
                  <a:lnTo>
                    <a:pt x="131" y="167"/>
                  </a:lnTo>
                  <a:lnTo>
                    <a:pt x="136" y="188"/>
                  </a:lnTo>
                  <a:lnTo>
                    <a:pt x="139" y="209"/>
                  </a:lnTo>
                  <a:lnTo>
                    <a:pt x="143" y="231"/>
                  </a:lnTo>
                  <a:lnTo>
                    <a:pt x="144" y="254"/>
                  </a:lnTo>
                  <a:lnTo>
                    <a:pt x="145" y="276"/>
                  </a:lnTo>
                  <a:lnTo>
                    <a:pt x="144" y="300"/>
                  </a:lnTo>
                  <a:lnTo>
                    <a:pt x="142" y="323"/>
                  </a:lnTo>
                  <a:lnTo>
                    <a:pt x="138" y="348"/>
                  </a:lnTo>
                  <a:lnTo>
                    <a:pt x="132" y="372"/>
                  </a:lnTo>
                  <a:lnTo>
                    <a:pt x="124" y="397"/>
                  </a:lnTo>
                  <a:lnTo>
                    <a:pt x="113" y="422"/>
                  </a:lnTo>
                  <a:lnTo>
                    <a:pt x="101" y="446"/>
                  </a:lnTo>
                  <a:lnTo>
                    <a:pt x="86" y="471"/>
                  </a:lnTo>
                  <a:lnTo>
                    <a:pt x="69" y="496"/>
                  </a:lnTo>
                  <a:lnTo>
                    <a:pt x="49" y="522"/>
                  </a:lnTo>
                  <a:lnTo>
                    <a:pt x="25" y="545"/>
                  </a:lnTo>
                  <a:lnTo>
                    <a:pt x="0" y="571"/>
                  </a:lnTo>
                  <a:lnTo>
                    <a:pt x="0" y="571"/>
                  </a:lnTo>
                  <a:lnTo>
                    <a:pt x="20" y="566"/>
                  </a:lnTo>
                  <a:lnTo>
                    <a:pt x="48" y="559"/>
                  </a:lnTo>
                  <a:lnTo>
                    <a:pt x="81" y="548"/>
                  </a:lnTo>
                  <a:lnTo>
                    <a:pt x="98" y="541"/>
                  </a:lnTo>
                  <a:lnTo>
                    <a:pt x="117" y="534"/>
                  </a:lnTo>
                  <a:lnTo>
                    <a:pt x="135" y="525"/>
                  </a:lnTo>
                  <a:lnTo>
                    <a:pt x="154" y="516"/>
                  </a:lnTo>
                  <a:lnTo>
                    <a:pt x="172" y="505"/>
                  </a:lnTo>
                  <a:lnTo>
                    <a:pt x="189" y="493"/>
                  </a:lnTo>
                  <a:lnTo>
                    <a:pt x="207" y="480"/>
                  </a:lnTo>
                  <a:lnTo>
                    <a:pt x="223" y="465"/>
                  </a:lnTo>
                  <a:lnTo>
                    <a:pt x="238" y="450"/>
                  </a:lnTo>
                  <a:lnTo>
                    <a:pt x="251" y="434"/>
                  </a:lnTo>
                  <a:lnTo>
                    <a:pt x="263" y="416"/>
                  </a:lnTo>
                  <a:lnTo>
                    <a:pt x="273" y="398"/>
                  </a:lnTo>
                  <a:lnTo>
                    <a:pt x="280" y="378"/>
                  </a:lnTo>
                  <a:lnTo>
                    <a:pt x="282" y="367"/>
                  </a:lnTo>
                  <a:lnTo>
                    <a:pt x="285" y="358"/>
                  </a:lnTo>
                  <a:lnTo>
                    <a:pt x="286" y="346"/>
                  </a:lnTo>
                  <a:lnTo>
                    <a:pt x="287" y="335"/>
                  </a:lnTo>
                  <a:lnTo>
                    <a:pt x="287" y="323"/>
                  </a:lnTo>
                  <a:lnTo>
                    <a:pt x="286" y="311"/>
                  </a:lnTo>
                  <a:lnTo>
                    <a:pt x="284" y="299"/>
                  </a:lnTo>
                  <a:lnTo>
                    <a:pt x="281" y="286"/>
                  </a:lnTo>
                  <a:lnTo>
                    <a:pt x="278" y="274"/>
                  </a:lnTo>
                  <a:lnTo>
                    <a:pt x="273" y="260"/>
                  </a:lnTo>
                  <a:lnTo>
                    <a:pt x="268" y="246"/>
                  </a:lnTo>
                  <a:lnTo>
                    <a:pt x="262" y="232"/>
                  </a:lnTo>
                  <a:lnTo>
                    <a:pt x="254" y="218"/>
                  </a:lnTo>
                  <a:lnTo>
                    <a:pt x="245" y="203"/>
                  </a:lnTo>
                  <a:lnTo>
                    <a:pt x="236" y="189"/>
                  </a:lnTo>
                  <a:lnTo>
                    <a:pt x="225" y="173"/>
                  </a:lnTo>
                  <a:lnTo>
                    <a:pt x="213" y="158"/>
                  </a:lnTo>
                  <a:lnTo>
                    <a:pt x="201" y="141"/>
                  </a:lnTo>
                  <a:lnTo>
                    <a:pt x="172" y="109"/>
                  </a:lnTo>
                  <a:lnTo>
                    <a:pt x="137" y="74"/>
                  </a:lnTo>
                  <a:lnTo>
                    <a:pt x="96" y="37"/>
                  </a:lnTo>
                  <a:lnTo>
                    <a:pt x="51" y="0"/>
                  </a:lnTo>
                  <a:lnTo>
                    <a:pt x="51" y="0"/>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a:extLst>
                <a:ext uri="{FF2B5EF4-FFF2-40B4-BE49-F238E27FC236}">
                  <a16:creationId xmlns:a16="http://schemas.microsoft.com/office/drawing/2014/main" id="{65AEA792-AAE5-4207-8E30-AC74B6FA2F8B}"/>
                </a:ext>
              </a:extLst>
            </p:cNvPr>
            <p:cNvSpPr>
              <a:spLocks/>
            </p:cNvSpPr>
            <p:nvPr userDrawn="1"/>
          </p:nvSpPr>
          <p:spPr bwMode="auto">
            <a:xfrm>
              <a:off x="7068" y="3913"/>
              <a:ext cx="126" cy="251"/>
            </a:xfrm>
            <a:custGeom>
              <a:avLst/>
              <a:gdLst>
                <a:gd name="T0" fmla="*/ 67 w 379"/>
                <a:gd name="T1" fmla="*/ 0 h 753"/>
                <a:gd name="T2" fmla="*/ 94 w 379"/>
                <a:gd name="T3" fmla="*/ 41 h 753"/>
                <a:gd name="T4" fmla="*/ 130 w 379"/>
                <a:gd name="T5" fmla="*/ 106 h 753"/>
                <a:gd name="T6" fmla="*/ 148 w 379"/>
                <a:gd name="T7" fmla="*/ 148 h 753"/>
                <a:gd name="T8" fmla="*/ 166 w 379"/>
                <a:gd name="T9" fmla="*/ 196 h 753"/>
                <a:gd name="T10" fmla="*/ 179 w 379"/>
                <a:gd name="T11" fmla="*/ 249 h 753"/>
                <a:gd name="T12" fmla="*/ 188 w 379"/>
                <a:gd name="T13" fmla="*/ 305 h 753"/>
                <a:gd name="T14" fmla="*/ 192 w 379"/>
                <a:gd name="T15" fmla="*/ 365 h 753"/>
                <a:gd name="T16" fmla="*/ 187 w 379"/>
                <a:gd name="T17" fmla="*/ 427 h 753"/>
                <a:gd name="T18" fmla="*/ 174 w 379"/>
                <a:gd name="T19" fmla="*/ 492 h 753"/>
                <a:gd name="T20" fmla="*/ 150 w 379"/>
                <a:gd name="T21" fmla="*/ 558 h 753"/>
                <a:gd name="T22" fmla="*/ 124 w 379"/>
                <a:gd name="T23" fmla="*/ 607 h 753"/>
                <a:gd name="T24" fmla="*/ 103 w 379"/>
                <a:gd name="T25" fmla="*/ 639 h 753"/>
                <a:gd name="T26" fmla="*/ 79 w 379"/>
                <a:gd name="T27" fmla="*/ 672 h 753"/>
                <a:gd name="T28" fmla="*/ 50 w 379"/>
                <a:gd name="T29" fmla="*/ 705 h 753"/>
                <a:gd name="T30" fmla="*/ 17 w 379"/>
                <a:gd name="T31" fmla="*/ 737 h 753"/>
                <a:gd name="T32" fmla="*/ 0 w 379"/>
                <a:gd name="T33" fmla="*/ 753 h 753"/>
                <a:gd name="T34" fmla="*/ 63 w 379"/>
                <a:gd name="T35" fmla="*/ 738 h 753"/>
                <a:gd name="T36" fmla="*/ 106 w 379"/>
                <a:gd name="T37" fmla="*/ 724 h 753"/>
                <a:gd name="T38" fmla="*/ 154 w 379"/>
                <a:gd name="T39" fmla="*/ 705 h 753"/>
                <a:gd name="T40" fmla="*/ 203 w 379"/>
                <a:gd name="T41" fmla="*/ 681 h 753"/>
                <a:gd name="T42" fmla="*/ 251 w 379"/>
                <a:gd name="T43" fmla="*/ 651 h 753"/>
                <a:gd name="T44" fmla="*/ 296 w 379"/>
                <a:gd name="T45" fmla="*/ 615 h 753"/>
                <a:gd name="T46" fmla="*/ 333 w 379"/>
                <a:gd name="T47" fmla="*/ 573 h 753"/>
                <a:gd name="T48" fmla="*/ 348 w 379"/>
                <a:gd name="T49" fmla="*/ 550 h 753"/>
                <a:gd name="T50" fmla="*/ 360 w 379"/>
                <a:gd name="T51" fmla="*/ 526 h 753"/>
                <a:gd name="T52" fmla="*/ 369 w 379"/>
                <a:gd name="T53" fmla="*/ 500 h 753"/>
                <a:gd name="T54" fmla="*/ 377 w 379"/>
                <a:gd name="T55" fmla="*/ 471 h 753"/>
                <a:gd name="T56" fmla="*/ 379 w 379"/>
                <a:gd name="T57" fmla="*/ 443 h 753"/>
                <a:gd name="T58" fmla="*/ 378 w 379"/>
                <a:gd name="T59" fmla="*/ 412 h 753"/>
                <a:gd name="T60" fmla="*/ 372 w 379"/>
                <a:gd name="T61" fmla="*/ 378 h 753"/>
                <a:gd name="T62" fmla="*/ 361 w 379"/>
                <a:gd name="T63" fmla="*/ 343 h 753"/>
                <a:gd name="T64" fmla="*/ 346 w 379"/>
                <a:gd name="T65" fmla="*/ 308 h 753"/>
                <a:gd name="T66" fmla="*/ 324 w 379"/>
                <a:gd name="T67" fmla="*/ 269 h 753"/>
                <a:gd name="T68" fmla="*/ 298 w 379"/>
                <a:gd name="T69" fmla="*/ 230 h 753"/>
                <a:gd name="T70" fmla="*/ 266 w 379"/>
                <a:gd name="T71" fmla="*/ 188 h 753"/>
                <a:gd name="T72" fmla="*/ 226 w 379"/>
                <a:gd name="T73" fmla="*/ 144 h 753"/>
                <a:gd name="T74" fmla="*/ 180 w 379"/>
                <a:gd name="T75" fmla="*/ 98 h 753"/>
                <a:gd name="T76" fmla="*/ 128 w 379"/>
                <a:gd name="T77" fmla="*/ 50 h 753"/>
                <a:gd name="T78" fmla="*/ 67 w 379"/>
                <a:gd name="T79" fmla="*/ 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9" h="753">
                  <a:moveTo>
                    <a:pt x="67" y="0"/>
                  </a:moveTo>
                  <a:lnTo>
                    <a:pt x="67" y="0"/>
                  </a:lnTo>
                  <a:lnTo>
                    <a:pt x="80" y="19"/>
                  </a:lnTo>
                  <a:lnTo>
                    <a:pt x="94" y="41"/>
                  </a:lnTo>
                  <a:lnTo>
                    <a:pt x="111" y="71"/>
                  </a:lnTo>
                  <a:lnTo>
                    <a:pt x="130" y="106"/>
                  </a:lnTo>
                  <a:lnTo>
                    <a:pt x="139" y="127"/>
                  </a:lnTo>
                  <a:lnTo>
                    <a:pt x="148" y="148"/>
                  </a:lnTo>
                  <a:lnTo>
                    <a:pt x="157" y="172"/>
                  </a:lnTo>
                  <a:lnTo>
                    <a:pt x="166" y="196"/>
                  </a:lnTo>
                  <a:lnTo>
                    <a:pt x="173" y="223"/>
                  </a:lnTo>
                  <a:lnTo>
                    <a:pt x="179" y="249"/>
                  </a:lnTo>
                  <a:lnTo>
                    <a:pt x="185" y="276"/>
                  </a:lnTo>
                  <a:lnTo>
                    <a:pt x="188" y="305"/>
                  </a:lnTo>
                  <a:lnTo>
                    <a:pt x="191" y="335"/>
                  </a:lnTo>
                  <a:lnTo>
                    <a:pt x="192" y="365"/>
                  </a:lnTo>
                  <a:lnTo>
                    <a:pt x="191" y="396"/>
                  </a:lnTo>
                  <a:lnTo>
                    <a:pt x="187" y="427"/>
                  </a:lnTo>
                  <a:lnTo>
                    <a:pt x="182" y="459"/>
                  </a:lnTo>
                  <a:lnTo>
                    <a:pt x="174" y="492"/>
                  </a:lnTo>
                  <a:lnTo>
                    <a:pt x="163" y="524"/>
                  </a:lnTo>
                  <a:lnTo>
                    <a:pt x="150" y="558"/>
                  </a:lnTo>
                  <a:lnTo>
                    <a:pt x="134" y="590"/>
                  </a:lnTo>
                  <a:lnTo>
                    <a:pt x="124" y="607"/>
                  </a:lnTo>
                  <a:lnTo>
                    <a:pt x="114" y="623"/>
                  </a:lnTo>
                  <a:lnTo>
                    <a:pt x="103" y="639"/>
                  </a:lnTo>
                  <a:lnTo>
                    <a:pt x="91" y="656"/>
                  </a:lnTo>
                  <a:lnTo>
                    <a:pt x="79" y="672"/>
                  </a:lnTo>
                  <a:lnTo>
                    <a:pt x="64" y="688"/>
                  </a:lnTo>
                  <a:lnTo>
                    <a:pt x="50" y="705"/>
                  </a:lnTo>
                  <a:lnTo>
                    <a:pt x="33" y="721"/>
                  </a:lnTo>
                  <a:lnTo>
                    <a:pt x="17" y="737"/>
                  </a:lnTo>
                  <a:lnTo>
                    <a:pt x="0" y="753"/>
                  </a:lnTo>
                  <a:lnTo>
                    <a:pt x="0" y="753"/>
                  </a:lnTo>
                  <a:lnTo>
                    <a:pt x="26" y="748"/>
                  </a:lnTo>
                  <a:lnTo>
                    <a:pt x="63" y="738"/>
                  </a:lnTo>
                  <a:lnTo>
                    <a:pt x="83" y="732"/>
                  </a:lnTo>
                  <a:lnTo>
                    <a:pt x="106" y="724"/>
                  </a:lnTo>
                  <a:lnTo>
                    <a:pt x="130" y="716"/>
                  </a:lnTo>
                  <a:lnTo>
                    <a:pt x="154" y="705"/>
                  </a:lnTo>
                  <a:lnTo>
                    <a:pt x="179" y="693"/>
                  </a:lnTo>
                  <a:lnTo>
                    <a:pt x="203" y="681"/>
                  </a:lnTo>
                  <a:lnTo>
                    <a:pt x="228" y="666"/>
                  </a:lnTo>
                  <a:lnTo>
                    <a:pt x="251" y="651"/>
                  </a:lnTo>
                  <a:lnTo>
                    <a:pt x="274" y="633"/>
                  </a:lnTo>
                  <a:lnTo>
                    <a:pt x="296" y="615"/>
                  </a:lnTo>
                  <a:lnTo>
                    <a:pt x="315" y="595"/>
                  </a:lnTo>
                  <a:lnTo>
                    <a:pt x="333" y="573"/>
                  </a:lnTo>
                  <a:lnTo>
                    <a:pt x="341" y="562"/>
                  </a:lnTo>
                  <a:lnTo>
                    <a:pt x="348" y="550"/>
                  </a:lnTo>
                  <a:lnTo>
                    <a:pt x="354" y="538"/>
                  </a:lnTo>
                  <a:lnTo>
                    <a:pt x="360" y="526"/>
                  </a:lnTo>
                  <a:lnTo>
                    <a:pt x="366" y="513"/>
                  </a:lnTo>
                  <a:lnTo>
                    <a:pt x="369" y="500"/>
                  </a:lnTo>
                  <a:lnTo>
                    <a:pt x="373" y="486"/>
                  </a:lnTo>
                  <a:lnTo>
                    <a:pt x="377" y="471"/>
                  </a:lnTo>
                  <a:lnTo>
                    <a:pt x="378" y="457"/>
                  </a:lnTo>
                  <a:lnTo>
                    <a:pt x="379" y="443"/>
                  </a:lnTo>
                  <a:lnTo>
                    <a:pt x="379" y="427"/>
                  </a:lnTo>
                  <a:lnTo>
                    <a:pt x="378" y="412"/>
                  </a:lnTo>
                  <a:lnTo>
                    <a:pt x="375" y="395"/>
                  </a:lnTo>
                  <a:lnTo>
                    <a:pt x="372" y="378"/>
                  </a:lnTo>
                  <a:lnTo>
                    <a:pt x="367" y="361"/>
                  </a:lnTo>
                  <a:lnTo>
                    <a:pt x="361" y="343"/>
                  </a:lnTo>
                  <a:lnTo>
                    <a:pt x="354" y="325"/>
                  </a:lnTo>
                  <a:lnTo>
                    <a:pt x="346" y="308"/>
                  </a:lnTo>
                  <a:lnTo>
                    <a:pt x="336" y="288"/>
                  </a:lnTo>
                  <a:lnTo>
                    <a:pt x="324" y="269"/>
                  </a:lnTo>
                  <a:lnTo>
                    <a:pt x="312" y="249"/>
                  </a:lnTo>
                  <a:lnTo>
                    <a:pt x="298" y="230"/>
                  </a:lnTo>
                  <a:lnTo>
                    <a:pt x="282" y="208"/>
                  </a:lnTo>
                  <a:lnTo>
                    <a:pt x="266" y="188"/>
                  </a:lnTo>
                  <a:lnTo>
                    <a:pt x="247" y="165"/>
                  </a:lnTo>
                  <a:lnTo>
                    <a:pt x="226" y="144"/>
                  </a:lnTo>
                  <a:lnTo>
                    <a:pt x="204" y="121"/>
                  </a:lnTo>
                  <a:lnTo>
                    <a:pt x="180" y="98"/>
                  </a:lnTo>
                  <a:lnTo>
                    <a:pt x="155" y="74"/>
                  </a:lnTo>
                  <a:lnTo>
                    <a:pt x="128" y="50"/>
                  </a:lnTo>
                  <a:lnTo>
                    <a:pt x="98" y="25"/>
                  </a:lnTo>
                  <a:lnTo>
                    <a:pt x="67" y="0"/>
                  </a:lnTo>
                  <a:lnTo>
                    <a:pt x="67" y="0"/>
                  </a:lnTo>
                  <a:close/>
                </a:path>
              </a:pathLst>
            </a:custGeom>
            <a:solidFill>
              <a:srgbClr val="005E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a:extLst>
                <a:ext uri="{FF2B5EF4-FFF2-40B4-BE49-F238E27FC236}">
                  <a16:creationId xmlns:a16="http://schemas.microsoft.com/office/drawing/2014/main" id="{B1395AD9-D0DC-4940-B824-DF5E8C26A752}"/>
                </a:ext>
              </a:extLst>
            </p:cNvPr>
            <p:cNvSpPr>
              <a:spLocks/>
            </p:cNvSpPr>
            <p:nvPr userDrawn="1"/>
          </p:nvSpPr>
          <p:spPr bwMode="auto">
            <a:xfrm>
              <a:off x="5816" y="4135"/>
              <a:ext cx="35" cy="40"/>
            </a:xfrm>
            <a:custGeom>
              <a:avLst/>
              <a:gdLst>
                <a:gd name="T0" fmla="*/ 101 w 106"/>
                <a:gd name="T1" fmla="*/ 21 h 121"/>
                <a:gd name="T2" fmla="*/ 101 w 106"/>
                <a:gd name="T3" fmla="*/ 21 h 121"/>
                <a:gd name="T4" fmla="*/ 95 w 106"/>
                <a:gd name="T5" fmla="*/ 18 h 121"/>
                <a:gd name="T6" fmla="*/ 88 w 106"/>
                <a:gd name="T7" fmla="*/ 17 h 121"/>
                <a:gd name="T8" fmla="*/ 80 w 106"/>
                <a:gd name="T9" fmla="*/ 15 h 121"/>
                <a:gd name="T10" fmla="*/ 70 w 106"/>
                <a:gd name="T11" fmla="*/ 15 h 121"/>
                <a:gd name="T12" fmla="*/ 70 w 106"/>
                <a:gd name="T13" fmla="*/ 15 h 121"/>
                <a:gd name="T14" fmla="*/ 58 w 106"/>
                <a:gd name="T15" fmla="*/ 16 h 121"/>
                <a:gd name="T16" fmla="*/ 48 w 106"/>
                <a:gd name="T17" fmla="*/ 19 h 121"/>
                <a:gd name="T18" fmla="*/ 38 w 106"/>
                <a:gd name="T19" fmla="*/ 24 h 121"/>
                <a:gd name="T20" fmla="*/ 31 w 106"/>
                <a:gd name="T21" fmla="*/ 31 h 121"/>
                <a:gd name="T22" fmla="*/ 25 w 106"/>
                <a:gd name="T23" fmla="*/ 40 h 121"/>
                <a:gd name="T24" fmla="*/ 21 w 106"/>
                <a:gd name="T25" fmla="*/ 48 h 121"/>
                <a:gd name="T26" fmla="*/ 19 w 106"/>
                <a:gd name="T27" fmla="*/ 58 h 121"/>
                <a:gd name="T28" fmla="*/ 18 w 106"/>
                <a:gd name="T29" fmla="*/ 68 h 121"/>
                <a:gd name="T30" fmla="*/ 18 w 106"/>
                <a:gd name="T31" fmla="*/ 68 h 121"/>
                <a:gd name="T32" fmla="*/ 19 w 106"/>
                <a:gd name="T33" fmla="*/ 78 h 121"/>
                <a:gd name="T34" fmla="*/ 21 w 106"/>
                <a:gd name="T35" fmla="*/ 85 h 121"/>
                <a:gd name="T36" fmla="*/ 25 w 106"/>
                <a:gd name="T37" fmla="*/ 92 h 121"/>
                <a:gd name="T38" fmla="*/ 30 w 106"/>
                <a:gd name="T39" fmla="*/ 97 h 121"/>
                <a:gd name="T40" fmla="*/ 35 w 106"/>
                <a:gd name="T41" fmla="*/ 101 h 121"/>
                <a:gd name="T42" fmla="*/ 42 w 106"/>
                <a:gd name="T43" fmla="*/ 104 h 121"/>
                <a:gd name="T44" fmla="*/ 50 w 106"/>
                <a:gd name="T45" fmla="*/ 106 h 121"/>
                <a:gd name="T46" fmla="*/ 57 w 106"/>
                <a:gd name="T47" fmla="*/ 107 h 121"/>
                <a:gd name="T48" fmla="*/ 57 w 106"/>
                <a:gd name="T49" fmla="*/ 107 h 121"/>
                <a:gd name="T50" fmla="*/ 64 w 106"/>
                <a:gd name="T51" fmla="*/ 107 h 121"/>
                <a:gd name="T52" fmla="*/ 72 w 106"/>
                <a:gd name="T53" fmla="*/ 106 h 121"/>
                <a:gd name="T54" fmla="*/ 80 w 106"/>
                <a:gd name="T55" fmla="*/ 68 h 121"/>
                <a:gd name="T56" fmla="*/ 55 w 106"/>
                <a:gd name="T57" fmla="*/ 68 h 121"/>
                <a:gd name="T58" fmla="*/ 58 w 106"/>
                <a:gd name="T59" fmla="*/ 55 h 121"/>
                <a:gd name="T60" fmla="*/ 99 w 106"/>
                <a:gd name="T61" fmla="*/ 55 h 121"/>
                <a:gd name="T62" fmla="*/ 86 w 106"/>
                <a:gd name="T63" fmla="*/ 118 h 121"/>
                <a:gd name="T64" fmla="*/ 86 w 106"/>
                <a:gd name="T65" fmla="*/ 118 h 121"/>
                <a:gd name="T66" fmla="*/ 73 w 106"/>
                <a:gd name="T67" fmla="*/ 120 h 121"/>
                <a:gd name="T68" fmla="*/ 55 w 106"/>
                <a:gd name="T69" fmla="*/ 121 h 121"/>
                <a:gd name="T70" fmla="*/ 55 w 106"/>
                <a:gd name="T71" fmla="*/ 121 h 121"/>
                <a:gd name="T72" fmla="*/ 44 w 106"/>
                <a:gd name="T73" fmla="*/ 121 h 121"/>
                <a:gd name="T74" fmla="*/ 33 w 106"/>
                <a:gd name="T75" fmla="*/ 119 h 121"/>
                <a:gd name="T76" fmla="*/ 24 w 106"/>
                <a:gd name="T77" fmla="*/ 114 h 121"/>
                <a:gd name="T78" fmla="*/ 15 w 106"/>
                <a:gd name="T79" fmla="*/ 108 h 121"/>
                <a:gd name="T80" fmla="*/ 10 w 106"/>
                <a:gd name="T81" fmla="*/ 101 h 121"/>
                <a:gd name="T82" fmla="*/ 5 w 106"/>
                <a:gd name="T83" fmla="*/ 91 h 121"/>
                <a:gd name="T84" fmla="*/ 1 w 106"/>
                <a:gd name="T85" fmla="*/ 80 h 121"/>
                <a:gd name="T86" fmla="*/ 0 w 106"/>
                <a:gd name="T87" fmla="*/ 67 h 121"/>
                <a:gd name="T88" fmla="*/ 0 w 106"/>
                <a:gd name="T89" fmla="*/ 67 h 121"/>
                <a:gd name="T90" fmla="*/ 1 w 106"/>
                <a:gd name="T91" fmla="*/ 56 h 121"/>
                <a:gd name="T92" fmla="*/ 4 w 106"/>
                <a:gd name="T93" fmla="*/ 45 h 121"/>
                <a:gd name="T94" fmla="*/ 10 w 106"/>
                <a:gd name="T95" fmla="*/ 34 h 121"/>
                <a:gd name="T96" fmla="*/ 17 w 106"/>
                <a:gd name="T97" fmla="*/ 23 h 121"/>
                <a:gd name="T98" fmla="*/ 20 w 106"/>
                <a:gd name="T99" fmla="*/ 18 h 121"/>
                <a:gd name="T100" fmla="*/ 26 w 106"/>
                <a:gd name="T101" fmla="*/ 13 h 121"/>
                <a:gd name="T102" fmla="*/ 32 w 106"/>
                <a:gd name="T103" fmla="*/ 10 h 121"/>
                <a:gd name="T104" fmla="*/ 38 w 106"/>
                <a:gd name="T105" fmla="*/ 6 h 121"/>
                <a:gd name="T106" fmla="*/ 45 w 106"/>
                <a:gd name="T107" fmla="*/ 4 h 121"/>
                <a:gd name="T108" fmla="*/ 52 w 106"/>
                <a:gd name="T109" fmla="*/ 1 h 121"/>
                <a:gd name="T110" fmla="*/ 61 w 106"/>
                <a:gd name="T111" fmla="*/ 0 h 121"/>
                <a:gd name="T112" fmla="*/ 70 w 106"/>
                <a:gd name="T113" fmla="*/ 0 h 121"/>
                <a:gd name="T114" fmla="*/ 70 w 106"/>
                <a:gd name="T115" fmla="*/ 0 h 121"/>
                <a:gd name="T116" fmla="*/ 82 w 106"/>
                <a:gd name="T117" fmla="*/ 0 h 121"/>
                <a:gd name="T118" fmla="*/ 92 w 106"/>
                <a:gd name="T119" fmla="*/ 1 h 121"/>
                <a:gd name="T120" fmla="*/ 100 w 106"/>
                <a:gd name="T121" fmla="*/ 4 h 121"/>
                <a:gd name="T122" fmla="*/ 106 w 106"/>
                <a:gd name="T123" fmla="*/ 6 h 121"/>
                <a:gd name="T124" fmla="*/ 101 w 106"/>
                <a:gd name="T125" fmla="*/ 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 h="121">
                  <a:moveTo>
                    <a:pt x="101" y="21"/>
                  </a:moveTo>
                  <a:lnTo>
                    <a:pt x="101" y="21"/>
                  </a:lnTo>
                  <a:lnTo>
                    <a:pt x="95" y="18"/>
                  </a:lnTo>
                  <a:lnTo>
                    <a:pt x="88" y="17"/>
                  </a:lnTo>
                  <a:lnTo>
                    <a:pt x="80" y="15"/>
                  </a:lnTo>
                  <a:lnTo>
                    <a:pt x="70" y="15"/>
                  </a:lnTo>
                  <a:lnTo>
                    <a:pt x="70" y="15"/>
                  </a:lnTo>
                  <a:lnTo>
                    <a:pt x="58" y="16"/>
                  </a:lnTo>
                  <a:lnTo>
                    <a:pt x="48" y="19"/>
                  </a:lnTo>
                  <a:lnTo>
                    <a:pt x="38" y="24"/>
                  </a:lnTo>
                  <a:lnTo>
                    <a:pt x="31" y="31"/>
                  </a:lnTo>
                  <a:lnTo>
                    <a:pt x="25" y="40"/>
                  </a:lnTo>
                  <a:lnTo>
                    <a:pt x="21" y="48"/>
                  </a:lnTo>
                  <a:lnTo>
                    <a:pt x="19" y="58"/>
                  </a:lnTo>
                  <a:lnTo>
                    <a:pt x="18" y="68"/>
                  </a:lnTo>
                  <a:lnTo>
                    <a:pt x="18" y="68"/>
                  </a:lnTo>
                  <a:lnTo>
                    <a:pt x="19" y="78"/>
                  </a:lnTo>
                  <a:lnTo>
                    <a:pt x="21" y="85"/>
                  </a:lnTo>
                  <a:lnTo>
                    <a:pt x="25" y="92"/>
                  </a:lnTo>
                  <a:lnTo>
                    <a:pt x="30" y="97"/>
                  </a:lnTo>
                  <a:lnTo>
                    <a:pt x="35" y="101"/>
                  </a:lnTo>
                  <a:lnTo>
                    <a:pt x="42" y="104"/>
                  </a:lnTo>
                  <a:lnTo>
                    <a:pt x="50" y="106"/>
                  </a:lnTo>
                  <a:lnTo>
                    <a:pt x="57" y="107"/>
                  </a:lnTo>
                  <a:lnTo>
                    <a:pt x="57" y="107"/>
                  </a:lnTo>
                  <a:lnTo>
                    <a:pt x="64" y="107"/>
                  </a:lnTo>
                  <a:lnTo>
                    <a:pt x="72" y="106"/>
                  </a:lnTo>
                  <a:lnTo>
                    <a:pt x="80" y="68"/>
                  </a:lnTo>
                  <a:lnTo>
                    <a:pt x="55" y="68"/>
                  </a:lnTo>
                  <a:lnTo>
                    <a:pt x="58" y="55"/>
                  </a:lnTo>
                  <a:lnTo>
                    <a:pt x="99" y="55"/>
                  </a:lnTo>
                  <a:lnTo>
                    <a:pt x="86" y="118"/>
                  </a:lnTo>
                  <a:lnTo>
                    <a:pt x="86" y="118"/>
                  </a:lnTo>
                  <a:lnTo>
                    <a:pt x="73" y="120"/>
                  </a:lnTo>
                  <a:lnTo>
                    <a:pt x="55" y="121"/>
                  </a:lnTo>
                  <a:lnTo>
                    <a:pt x="55" y="121"/>
                  </a:lnTo>
                  <a:lnTo>
                    <a:pt x="44" y="121"/>
                  </a:lnTo>
                  <a:lnTo>
                    <a:pt x="33" y="119"/>
                  </a:lnTo>
                  <a:lnTo>
                    <a:pt x="24" y="114"/>
                  </a:lnTo>
                  <a:lnTo>
                    <a:pt x="15" y="108"/>
                  </a:lnTo>
                  <a:lnTo>
                    <a:pt x="10" y="101"/>
                  </a:lnTo>
                  <a:lnTo>
                    <a:pt x="5" y="91"/>
                  </a:lnTo>
                  <a:lnTo>
                    <a:pt x="1" y="80"/>
                  </a:lnTo>
                  <a:lnTo>
                    <a:pt x="0" y="67"/>
                  </a:lnTo>
                  <a:lnTo>
                    <a:pt x="0" y="67"/>
                  </a:lnTo>
                  <a:lnTo>
                    <a:pt x="1" y="56"/>
                  </a:lnTo>
                  <a:lnTo>
                    <a:pt x="4" y="45"/>
                  </a:lnTo>
                  <a:lnTo>
                    <a:pt x="10" y="34"/>
                  </a:lnTo>
                  <a:lnTo>
                    <a:pt x="17" y="23"/>
                  </a:lnTo>
                  <a:lnTo>
                    <a:pt x="20" y="18"/>
                  </a:lnTo>
                  <a:lnTo>
                    <a:pt x="26" y="13"/>
                  </a:lnTo>
                  <a:lnTo>
                    <a:pt x="32" y="10"/>
                  </a:lnTo>
                  <a:lnTo>
                    <a:pt x="38" y="6"/>
                  </a:lnTo>
                  <a:lnTo>
                    <a:pt x="45" y="4"/>
                  </a:lnTo>
                  <a:lnTo>
                    <a:pt x="52" y="1"/>
                  </a:lnTo>
                  <a:lnTo>
                    <a:pt x="61" y="0"/>
                  </a:lnTo>
                  <a:lnTo>
                    <a:pt x="70" y="0"/>
                  </a:lnTo>
                  <a:lnTo>
                    <a:pt x="70" y="0"/>
                  </a:lnTo>
                  <a:lnTo>
                    <a:pt x="82" y="0"/>
                  </a:lnTo>
                  <a:lnTo>
                    <a:pt x="92" y="1"/>
                  </a:lnTo>
                  <a:lnTo>
                    <a:pt x="100" y="4"/>
                  </a:lnTo>
                  <a:lnTo>
                    <a:pt x="106" y="6"/>
                  </a:lnTo>
                  <a:lnTo>
                    <a:pt x="101"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a:extLst>
                <a:ext uri="{FF2B5EF4-FFF2-40B4-BE49-F238E27FC236}">
                  <a16:creationId xmlns:a16="http://schemas.microsoft.com/office/drawing/2014/main" id="{CF35E2C5-B8F3-4D63-A1A2-B7159BFF71F2}"/>
                </a:ext>
              </a:extLst>
            </p:cNvPr>
            <p:cNvSpPr>
              <a:spLocks/>
            </p:cNvSpPr>
            <p:nvPr userDrawn="1"/>
          </p:nvSpPr>
          <p:spPr bwMode="auto">
            <a:xfrm>
              <a:off x="5854" y="4145"/>
              <a:ext cx="22" cy="29"/>
            </a:xfrm>
            <a:custGeom>
              <a:avLst/>
              <a:gdLst>
                <a:gd name="T0" fmla="*/ 16 w 67"/>
                <a:gd name="T1" fmla="*/ 16 h 88"/>
                <a:gd name="T2" fmla="*/ 16 w 67"/>
                <a:gd name="T3" fmla="*/ 16 h 88"/>
                <a:gd name="T4" fmla="*/ 18 w 67"/>
                <a:gd name="T5" fmla="*/ 3 h 88"/>
                <a:gd name="T6" fmla="*/ 33 w 67"/>
                <a:gd name="T7" fmla="*/ 3 h 88"/>
                <a:gd name="T8" fmla="*/ 30 w 67"/>
                <a:gd name="T9" fmla="*/ 16 h 88"/>
                <a:gd name="T10" fmla="*/ 30 w 67"/>
                <a:gd name="T11" fmla="*/ 16 h 88"/>
                <a:gd name="T12" fmla="*/ 30 w 67"/>
                <a:gd name="T13" fmla="*/ 16 h 88"/>
                <a:gd name="T14" fmla="*/ 35 w 67"/>
                <a:gd name="T15" fmla="*/ 10 h 88"/>
                <a:gd name="T16" fmla="*/ 41 w 67"/>
                <a:gd name="T17" fmla="*/ 5 h 88"/>
                <a:gd name="T18" fmla="*/ 49 w 67"/>
                <a:gd name="T19" fmla="*/ 2 h 88"/>
                <a:gd name="T20" fmla="*/ 60 w 67"/>
                <a:gd name="T21" fmla="*/ 0 h 88"/>
                <a:gd name="T22" fmla="*/ 60 w 67"/>
                <a:gd name="T23" fmla="*/ 0 h 88"/>
                <a:gd name="T24" fmla="*/ 62 w 67"/>
                <a:gd name="T25" fmla="*/ 0 h 88"/>
                <a:gd name="T26" fmla="*/ 67 w 67"/>
                <a:gd name="T27" fmla="*/ 2 h 88"/>
                <a:gd name="T28" fmla="*/ 64 w 67"/>
                <a:gd name="T29" fmla="*/ 16 h 88"/>
                <a:gd name="T30" fmla="*/ 64 w 67"/>
                <a:gd name="T31" fmla="*/ 16 h 88"/>
                <a:gd name="T32" fmla="*/ 56 w 67"/>
                <a:gd name="T33" fmla="*/ 15 h 88"/>
                <a:gd name="T34" fmla="*/ 56 w 67"/>
                <a:gd name="T35" fmla="*/ 15 h 88"/>
                <a:gd name="T36" fmla="*/ 49 w 67"/>
                <a:gd name="T37" fmla="*/ 15 h 88"/>
                <a:gd name="T38" fmla="*/ 43 w 67"/>
                <a:gd name="T39" fmla="*/ 17 h 88"/>
                <a:gd name="T40" fmla="*/ 39 w 67"/>
                <a:gd name="T41" fmla="*/ 22 h 88"/>
                <a:gd name="T42" fmla="*/ 34 w 67"/>
                <a:gd name="T43" fmla="*/ 27 h 88"/>
                <a:gd name="T44" fmla="*/ 31 w 67"/>
                <a:gd name="T45" fmla="*/ 31 h 88"/>
                <a:gd name="T46" fmla="*/ 28 w 67"/>
                <a:gd name="T47" fmla="*/ 36 h 88"/>
                <a:gd name="T48" fmla="*/ 25 w 67"/>
                <a:gd name="T49" fmla="*/ 46 h 88"/>
                <a:gd name="T50" fmla="*/ 16 w 67"/>
                <a:gd name="T51" fmla="*/ 88 h 88"/>
                <a:gd name="T52" fmla="*/ 0 w 67"/>
                <a:gd name="T53" fmla="*/ 88 h 88"/>
                <a:gd name="T54" fmla="*/ 16 w 67"/>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 h="88">
                  <a:moveTo>
                    <a:pt x="16" y="16"/>
                  </a:moveTo>
                  <a:lnTo>
                    <a:pt x="16" y="16"/>
                  </a:lnTo>
                  <a:lnTo>
                    <a:pt x="18" y="3"/>
                  </a:lnTo>
                  <a:lnTo>
                    <a:pt x="33" y="3"/>
                  </a:lnTo>
                  <a:lnTo>
                    <a:pt x="30" y="16"/>
                  </a:lnTo>
                  <a:lnTo>
                    <a:pt x="30" y="16"/>
                  </a:lnTo>
                  <a:lnTo>
                    <a:pt x="30" y="16"/>
                  </a:lnTo>
                  <a:lnTo>
                    <a:pt x="35" y="10"/>
                  </a:lnTo>
                  <a:lnTo>
                    <a:pt x="41" y="5"/>
                  </a:lnTo>
                  <a:lnTo>
                    <a:pt x="49" y="2"/>
                  </a:lnTo>
                  <a:lnTo>
                    <a:pt x="60" y="0"/>
                  </a:lnTo>
                  <a:lnTo>
                    <a:pt x="60" y="0"/>
                  </a:lnTo>
                  <a:lnTo>
                    <a:pt x="62" y="0"/>
                  </a:lnTo>
                  <a:lnTo>
                    <a:pt x="67" y="2"/>
                  </a:lnTo>
                  <a:lnTo>
                    <a:pt x="64" y="16"/>
                  </a:lnTo>
                  <a:lnTo>
                    <a:pt x="64" y="16"/>
                  </a:lnTo>
                  <a:lnTo>
                    <a:pt x="56" y="15"/>
                  </a:lnTo>
                  <a:lnTo>
                    <a:pt x="56" y="15"/>
                  </a:lnTo>
                  <a:lnTo>
                    <a:pt x="49" y="15"/>
                  </a:lnTo>
                  <a:lnTo>
                    <a:pt x="43" y="17"/>
                  </a:lnTo>
                  <a:lnTo>
                    <a:pt x="39" y="22"/>
                  </a:lnTo>
                  <a:lnTo>
                    <a:pt x="34" y="27"/>
                  </a:lnTo>
                  <a:lnTo>
                    <a:pt x="31" y="31"/>
                  </a:lnTo>
                  <a:lnTo>
                    <a:pt x="28" y="36"/>
                  </a:lnTo>
                  <a:lnTo>
                    <a:pt x="25" y="46"/>
                  </a:lnTo>
                  <a:lnTo>
                    <a:pt x="16" y="88"/>
                  </a:lnTo>
                  <a:lnTo>
                    <a:pt x="0" y="88"/>
                  </a:lnTo>
                  <a:lnTo>
                    <a:pt x="16"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3D538FE5-2704-49D5-85FF-02A061C6D6D5}"/>
                </a:ext>
              </a:extLst>
            </p:cNvPr>
            <p:cNvSpPr>
              <a:spLocks noEditPoints="1"/>
            </p:cNvSpPr>
            <p:nvPr userDrawn="1"/>
          </p:nvSpPr>
          <p:spPr bwMode="auto">
            <a:xfrm>
              <a:off x="5877" y="4145"/>
              <a:ext cx="26" cy="30"/>
            </a:xfrm>
            <a:custGeom>
              <a:avLst/>
              <a:gdLst>
                <a:gd name="T0" fmla="*/ 65 w 79"/>
                <a:gd name="T1" fmla="*/ 87 h 90"/>
                <a:gd name="T2" fmla="*/ 40 w 79"/>
                <a:gd name="T3" fmla="*/ 90 h 90"/>
                <a:gd name="T4" fmla="*/ 31 w 79"/>
                <a:gd name="T5" fmla="*/ 90 h 90"/>
                <a:gd name="T6" fmla="*/ 18 w 79"/>
                <a:gd name="T7" fmla="*/ 87 h 90"/>
                <a:gd name="T8" fmla="*/ 6 w 79"/>
                <a:gd name="T9" fmla="*/ 77 h 90"/>
                <a:gd name="T10" fmla="*/ 0 w 79"/>
                <a:gd name="T11" fmla="*/ 61 h 90"/>
                <a:gd name="T12" fmla="*/ 0 w 79"/>
                <a:gd name="T13" fmla="*/ 52 h 90"/>
                <a:gd name="T14" fmla="*/ 3 w 79"/>
                <a:gd name="T15" fmla="*/ 34 h 90"/>
                <a:gd name="T16" fmla="*/ 12 w 79"/>
                <a:gd name="T17" fmla="*/ 17 h 90"/>
                <a:gd name="T18" fmla="*/ 27 w 79"/>
                <a:gd name="T19" fmla="*/ 5 h 90"/>
                <a:gd name="T20" fmla="*/ 47 w 79"/>
                <a:gd name="T21" fmla="*/ 0 h 90"/>
                <a:gd name="T22" fmla="*/ 54 w 79"/>
                <a:gd name="T23" fmla="*/ 2 h 90"/>
                <a:gd name="T24" fmla="*/ 66 w 79"/>
                <a:gd name="T25" fmla="*/ 5 h 90"/>
                <a:gd name="T26" fmla="*/ 74 w 79"/>
                <a:gd name="T27" fmla="*/ 14 h 90"/>
                <a:gd name="T28" fmla="*/ 78 w 79"/>
                <a:gd name="T29" fmla="*/ 25 h 90"/>
                <a:gd name="T30" fmla="*/ 79 w 79"/>
                <a:gd name="T31" fmla="*/ 33 h 90"/>
                <a:gd name="T32" fmla="*/ 78 w 79"/>
                <a:gd name="T33" fmla="*/ 49 h 90"/>
                <a:gd name="T34" fmla="*/ 17 w 79"/>
                <a:gd name="T35" fmla="*/ 49 h 90"/>
                <a:gd name="T36" fmla="*/ 17 w 79"/>
                <a:gd name="T37" fmla="*/ 54 h 90"/>
                <a:gd name="T38" fmla="*/ 18 w 79"/>
                <a:gd name="T39" fmla="*/ 65 h 90"/>
                <a:gd name="T40" fmla="*/ 24 w 79"/>
                <a:gd name="T41" fmla="*/ 72 h 90"/>
                <a:gd name="T42" fmla="*/ 33 w 79"/>
                <a:gd name="T43" fmla="*/ 77 h 90"/>
                <a:gd name="T44" fmla="*/ 43 w 79"/>
                <a:gd name="T45" fmla="*/ 77 h 90"/>
                <a:gd name="T46" fmla="*/ 67 w 79"/>
                <a:gd name="T47" fmla="*/ 72 h 90"/>
                <a:gd name="T48" fmla="*/ 62 w 79"/>
                <a:gd name="T49" fmla="*/ 37 h 90"/>
                <a:gd name="T50" fmla="*/ 63 w 79"/>
                <a:gd name="T51" fmla="*/ 30 h 90"/>
                <a:gd name="T52" fmla="*/ 62 w 79"/>
                <a:gd name="T53" fmla="*/ 23 h 90"/>
                <a:gd name="T54" fmla="*/ 56 w 79"/>
                <a:gd name="T55" fmla="*/ 16 h 90"/>
                <a:gd name="T56" fmla="*/ 49 w 79"/>
                <a:gd name="T57" fmla="*/ 14 h 90"/>
                <a:gd name="T58" fmla="*/ 44 w 79"/>
                <a:gd name="T59" fmla="*/ 14 h 90"/>
                <a:gd name="T60" fmla="*/ 36 w 79"/>
                <a:gd name="T61" fmla="*/ 15 h 90"/>
                <a:gd name="T62" fmla="*/ 28 w 79"/>
                <a:gd name="T63" fmla="*/ 21 h 90"/>
                <a:gd name="T64" fmla="*/ 18 w 79"/>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90">
                  <a:moveTo>
                    <a:pt x="65" y="87"/>
                  </a:moveTo>
                  <a:lnTo>
                    <a:pt x="65" y="87"/>
                  </a:lnTo>
                  <a:lnTo>
                    <a:pt x="52" y="89"/>
                  </a:lnTo>
                  <a:lnTo>
                    <a:pt x="40" y="90"/>
                  </a:lnTo>
                  <a:lnTo>
                    <a:pt x="40" y="90"/>
                  </a:lnTo>
                  <a:lnTo>
                    <a:pt x="31" y="90"/>
                  </a:lnTo>
                  <a:lnTo>
                    <a:pt x="24" y="89"/>
                  </a:lnTo>
                  <a:lnTo>
                    <a:pt x="18" y="87"/>
                  </a:lnTo>
                  <a:lnTo>
                    <a:pt x="12" y="82"/>
                  </a:lnTo>
                  <a:lnTo>
                    <a:pt x="6" y="77"/>
                  </a:lnTo>
                  <a:lnTo>
                    <a:pt x="3" y="71"/>
                  </a:lnTo>
                  <a:lnTo>
                    <a:pt x="0" y="61"/>
                  </a:lnTo>
                  <a:lnTo>
                    <a:pt x="0" y="52"/>
                  </a:lnTo>
                  <a:lnTo>
                    <a:pt x="0" y="52"/>
                  </a:lnTo>
                  <a:lnTo>
                    <a:pt x="0" y="42"/>
                  </a:lnTo>
                  <a:lnTo>
                    <a:pt x="3" y="34"/>
                  </a:lnTo>
                  <a:lnTo>
                    <a:pt x="6" y="25"/>
                  </a:lnTo>
                  <a:lnTo>
                    <a:pt x="12" y="17"/>
                  </a:lnTo>
                  <a:lnTo>
                    <a:pt x="18" y="10"/>
                  </a:lnTo>
                  <a:lnTo>
                    <a:pt x="27" y="5"/>
                  </a:lnTo>
                  <a:lnTo>
                    <a:pt x="36" y="2"/>
                  </a:lnTo>
                  <a:lnTo>
                    <a:pt x="47" y="0"/>
                  </a:lnTo>
                  <a:lnTo>
                    <a:pt x="47" y="0"/>
                  </a:lnTo>
                  <a:lnTo>
                    <a:pt x="54" y="2"/>
                  </a:lnTo>
                  <a:lnTo>
                    <a:pt x="60" y="3"/>
                  </a:lnTo>
                  <a:lnTo>
                    <a:pt x="66" y="5"/>
                  </a:lnTo>
                  <a:lnTo>
                    <a:pt x="71" y="9"/>
                  </a:lnTo>
                  <a:lnTo>
                    <a:pt x="74" y="14"/>
                  </a:lnTo>
                  <a:lnTo>
                    <a:pt x="77" y="20"/>
                  </a:lnTo>
                  <a:lnTo>
                    <a:pt x="78" y="25"/>
                  </a:lnTo>
                  <a:lnTo>
                    <a:pt x="79" y="33"/>
                  </a:lnTo>
                  <a:lnTo>
                    <a:pt x="79" y="33"/>
                  </a:lnTo>
                  <a:lnTo>
                    <a:pt x="78" y="41"/>
                  </a:lnTo>
                  <a:lnTo>
                    <a:pt x="78" y="49"/>
                  </a:lnTo>
                  <a:lnTo>
                    <a:pt x="17" y="49"/>
                  </a:lnTo>
                  <a:lnTo>
                    <a:pt x="17" y="49"/>
                  </a:lnTo>
                  <a:lnTo>
                    <a:pt x="17" y="54"/>
                  </a:lnTo>
                  <a:lnTo>
                    <a:pt x="17" y="54"/>
                  </a:lnTo>
                  <a:lnTo>
                    <a:pt x="17" y="60"/>
                  </a:lnTo>
                  <a:lnTo>
                    <a:pt x="18" y="65"/>
                  </a:lnTo>
                  <a:lnTo>
                    <a:pt x="21" y="70"/>
                  </a:lnTo>
                  <a:lnTo>
                    <a:pt x="24" y="72"/>
                  </a:lnTo>
                  <a:lnTo>
                    <a:pt x="28" y="75"/>
                  </a:lnTo>
                  <a:lnTo>
                    <a:pt x="33" y="77"/>
                  </a:lnTo>
                  <a:lnTo>
                    <a:pt x="43" y="77"/>
                  </a:lnTo>
                  <a:lnTo>
                    <a:pt x="43" y="77"/>
                  </a:lnTo>
                  <a:lnTo>
                    <a:pt x="55" y="76"/>
                  </a:lnTo>
                  <a:lnTo>
                    <a:pt x="67" y="72"/>
                  </a:lnTo>
                  <a:lnTo>
                    <a:pt x="65" y="87"/>
                  </a:lnTo>
                  <a:close/>
                  <a:moveTo>
                    <a:pt x="62" y="37"/>
                  </a:moveTo>
                  <a:lnTo>
                    <a:pt x="62" y="37"/>
                  </a:lnTo>
                  <a:lnTo>
                    <a:pt x="63" y="30"/>
                  </a:lnTo>
                  <a:lnTo>
                    <a:pt x="63" y="30"/>
                  </a:lnTo>
                  <a:lnTo>
                    <a:pt x="62" y="23"/>
                  </a:lnTo>
                  <a:lnTo>
                    <a:pt x="59" y="18"/>
                  </a:lnTo>
                  <a:lnTo>
                    <a:pt x="56" y="16"/>
                  </a:lnTo>
                  <a:lnTo>
                    <a:pt x="53" y="15"/>
                  </a:lnTo>
                  <a:lnTo>
                    <a:pt x="49" y="14"/>
                  </a:lnTo>
                  <a:lnTo>
                    <a:pt x="44" y="14"/>
                  </a:lnTo>
                  <a:lnTo>
                    <a:pt x="44" y="14"/>
                  </a:lnTo>
                  <a:lnTo>
                    <a:pt x="40" y="14"/>
                  </a:lnTo>
                  <a:lnTo>
                    <a:pt x="36" y="15"/>
                  </a:lnTo>
                  <a:lnTo>
                    <a:pt x="31" y="17"/>
                  </a:lnTo>
                  <a:lnTo>
                    <a:pt x="28" y="21"/>
                  </a:lnTo>
                  <a:lnTo>
                    <a:pt x="23" y="28"/>
                  </a:lnTo>
                  <a:lnTo>
                    <a:pt x="18" y="37"/>
                  </a:lnTo>
                  <a:lnTo>
                    <a:pt x="62"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1">
              <a:extLst>
                <a:ext uri="{FF2B5EF4-FFF2-40B4-BE49-F238E27FC236}">
                  <a16:creationId xmlns:a16="http://schemas.microsoft.com/office/drawing/2014/main" id="{AEBC94E3-CB35-428C-B968-050FDDAD7AE6}"/>
                </a:ext>
              </a:extLst>
            </p:cNvPr>
            <p:cNvSpPr>
              <a:spLocks noEditPoints="1"/>
            </p:cNvSpPr>
            <p:nvPr userDrawn="1"/>
          </p:nvSpPr>
          <p:spPr bwMode="auto">
            <a:xfrm>
              <a:off x="5907" y="4145"/>
              <a:ext cx="25" cy="30"/>
            </a:xfrm>
            <a:custGeom>
              <a:avLst/>
              <a:gdLst>
                <a:gd name="T0" fmla="*/ 20 w 77"/>
                <a:gd name="T1" fmla="*/ 5 h 90"/>
                <a:gd name="T2" fmla="*/ 44 w 77"/>
                <a:gd name="T3" fmla="*/ 0 h 90"/>
                <a:gd name="T4" fmla="*/ 50 w 77"/>
                <a:gd name="T5" fmla="*/ 0 h 90"/>
                <a:gd name="T6" fmla="*/ 62 w 77"/>
                <a:gd name="T7" fmla="*/ 4 h 90"/>
                <a:gd name="T8" fmla="*/ 71 w 77"/>
                <a:gd name="T9" fmla="*/ 10 h 90"/>
                <a:gd name="T10" fmla="*/ 76 w 77"/>
                <a:gd name="T11" fmla="*/ 21 h 90"/>
                <a:gd name="T12" fmla="*/ 77 w 77"/>
                <a:gd name="T13" fmla="*/ 28 h 90"/>
                <a:gd name="T14" fmla="*/ 76 w 77"/>
                <a:gd name="T15" fmla="*/ 41 h 90"/>
                <a:gd name="T16" fmla="*/ 66 w 77"/>
                <a:gd name="T17" fmla="*/ 88 h 90"/>
                <a:gd name="T18" fmla="*/ 52 w 77"/>
                <a:gd name="T19" fmla="*/ 88 h 90"/>
                <a:gd name="T20" fmla="*/ 55 w 77"/>
                <a:gd name="T21" fmla="*/ 75 h 90"/>
                <a:gd name="T22" fmla="*/ 50 w 77"/>
                <a:gd name="T23" fmla="*/ 81 h 90"/>
                <a:gd name="T24" fmla="*/ 35 w 77"/>
                <a:gd name="T25" fmla="*/ 89 h 90"/>
                <a:gd name="T26" fmla="*/ 27 w 77"/>
                <a:gd name="T27" fmla="*/ 90 h 90"/>
                <a:gd name="T28" fmla="*/ 16 w 77"/>
                <a:gd name="T29" fmla="*/ 89 h 90"/>
                <a:gd name="T30" fmla="*/ 8 w 77"/>
                <a:gd name="T31" fmla="*/ 84 h 90"/>
                <a:gd name="T32" fmla="*/ 2 w 77"/>
                <a:gd name="T33" fmla="*/ 77 h 90"/>
                <a:gd name="T34" fmla="*/ 0 w 77"/>
                <a:gd name="T35" fmla="*/ 66 h 90"/>
                <a:gd name="T36" fmla="*/ 1 w 77"/>
                <a:gd name="T37" fmla="*/ 58 h 90"/>
                <a:gd name="T38" fmla="*/ 8 w 77"/>
                <a:gd name="T39" fmla="*/ 46 h 90"/>
                <a:gd name="T40" fmla="*/ 21 w 77"/>
                <a:gd name="T41" fmla="*/ 39 h 90"/>
                <a:gd name="T42" fmla="*/ 40 w 77"/>
                <a:gd name="T43" fmla="*/ 35 h 90"/>
                <a:gd name="T44" fmla="*/ 50 w 77"/>
                <a:gd name="T45" fmla="*/ 35 h 90"/>
                <a:gd name="T46" fmla="*/ 62 w 77"/>
                <a:gd name="T47" fmla="*/ 36 h 90"/>
                <a:gd name="T48" fmla="*/ 63 w 77"/>
                <a:gd name="T49" fmla="*/ 30 h 90"/>
                <a:gd name="T50" fmla="*/ 60 w 77"/>
                <a:gd name="T51" fmla="*/ 22 h 90"/>
                <a:gd name="T52" fmla="*/ 57 w 77"/>
                <a:gd name="T53" fmla="*/ 17 h 90"/>
                <a:gd name="T54" fmla="*/ 51 w 77"/>
                <a:gd name="T55" fmla="*/ 15 h 90"/>
                <a:gd name="T56" fmla="*/ 43 w 77"/>
                <a:gd name="T57" fmla="*/ 14 h 90"/>
                <a:gd name="T58" fmla="*/ 28 w 77"/>
                <a:gd name="T59" fmla="*/ 15 h 90"/>
                <a:gd name="T60" fmla="*/ 16 w 77"/>
                <a:gd name="T61" fmla="*/ 21 h 90"/>
                <a:gd name="T62" fmla="*/ 58 w 77"/>
                <a:gd name="T63" fmla="*/ 47 h 90"/>
                <a:gd name="T64" fmla="*/ 46 w 77"/>
                <a:gd name="T65" fmla="*/ 47 h 90"/>
                <a:gd name="T66" fmla="*/ 32 w 77"/>
                <a:gd name="T67" fmla="*/ 49 h 90"/>
                <a:gd name="T68" fmla="*/ 22 w 77"/>
                <a:gd name="T69" fmla="*/ 53 h 90"/>
                <a:gd name="T70" fmla="*/ 18 w 77"/>
                <a:gd name="T71" fmla="*/ 60 h 90"/>
                <a:gd name="T72" fmla="*/ 16 w 77"/>
                <a:gd name="T73" fmla="*/ 66 h 90"/>
                <a:gd name="T74" fmla="*/ 20 w 77"/>
                <a:gd name="T75" fmla="*/ 75 h 90"/>
                <a:gd name="T76" fmla="*/ 31 w 77"/>
                <a:gd name="T77" fmla="*/ 77 h 90"/>
                <a:gd name="T78" fmla="*/ 35 w 77"/>
                <a:gd name="T79" fmla="*/ 77 h 90"/>
                <a:gd name="T80" fmla="*/ 46 w 77"/>
                <a:gd name="T81" fmla="*/ 72 h 90"/>
                <a:gd name="T82" fmla="*/ 53 w 77"/>
                <a:gd name="T83" fmla="*/ 63 h 90"/>
                <a:gd name="T84" fmla="*/ 57 w 77"/>
                <a:gd name="T85" fmla="*/ 53 h 90"/>
                <a:gd name="T86" fmla="*/ 58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20" y="5"/>
                  </a:moveTo>
                  <a:lnTo>
                    <a:pt x="20" y="5"/>
                  </a:lnTo>
                  <a:lnTo>
                    <a:pt x="32" y="2"/>
                  </a:lnTo>
                  <a:lnTo>
                    <a:pt x="44" y="0"/>
                  </a:lnTo>
                  <a:lnTo>
                    <a:pt x="44" y="0"/>
                  </a:lnTo>
                  <a:lnTo>
                    <a:pt x="50" y="0"/>
                  </a:lnTo>
                  <a:lnTo>
                    <a:pt x="56" y="2"/>
                  </a:lnTo>
                  <a:lnTo>
                    <a:pt x="62" y="4"/>
                  </a:lnTo>
                  <a:lnTo>
                    <a:pt x="66" y="6"/>
                  </a:lnTo>
                  <a:lnTo>
                    <a:pt x="71" y="10"/>
                  </a:lnTo>
                  <a:lnTo>
                    <a:pt x="75" y="15"/>
                  </a:lnTo>
                  <a:lnTo>
                    <a:pt x="76" y="21"/>
                  </a:lnTo>
                  <a:lnTo>
                    <a:pt x="77" y="28"/>
                  </a:lnTo>
                  <a:lnTo>
                    <a:pt x="77" y="28"/>
                  </a:lnTo>
                  <a:lnTo>
                    <a:pt x="76" y="41"/>
                  </a:lnTo>
                  <a:lnTo>
                    <a:pt x="76" y="41"/>
                  </a:lnTo>
                  <a:lnTo>
                    <a:pt x="71" y="65"/>
                  </a:lnTo>
                  <a:lnTo>
                    <a:pt x="66" y="88"/>
                  </a:lnTo>
                  <a:lnTo>
                    <a:pt x="52" y="88"/>
                  </a:lnTo>
                  <a:lnTo>
                    <a:pt x="52" y="88"/>
                  </a:lnTo>
                  <a:lnTo>
                    <a:pt x="55" y="75"/>
                  </a:lnTo>
                  <a:lnTo>
                    <a:pt x="55" y="75"/>
                  </a:lnTo>
                  <a:lnTo>
                    <a:pt x="55" y="75"/>
                  </a:lnTo>
                  <a:lnTo>
                    <a:pt x="50" y="81"/>
                  </a:lnTo>
                  <a:lnTo>
                    <a:pt x="43" y="87"/>
                  </a:lnTo>
                  <a:lnTo>
                    <a:pt x="35" y="89"/>
                  </a:lnTo>
                  <a:lnTo>
                    <a:pt x="27" y="90"/>
                  </a:lnTo>
                  <a:lnTo>
                    <a:pt x="27" y="90"/>
                  </a:lnTo>
                  <a:lnTo>
                    <a:pt x="21" y="90"/>
                  </a:lnTo>
                  <a:lnTo>
                    <a:pt x="16" y="89"/>
                  </a:lnTo>
                  <a:lnTo>
                    <a:pt x="12" y="87"/>
                  </a:lnTo>
                  <a:lnTo>
                    <a:pt x="8" y="84"/>
                  </a:lnTo>
                  <a:lnTo>
                    <a:pt x="4" y="82"/>
                  </a:lnTo>
                  <a:lnTo>
                    <a:pt x="2" y="77"/>
                  </a:lnTo>
                  <a:lnTo>
                    <a:pt x="0" y="72"/>
                  </a:lnTo>
                  <a:lnTo>
                    <a:pt x="0" y="66"/>
                  </a:lnTo>
                  <a:lnTo>
                    <a:pt x="0" y="66"/>
                  </a:lnTo>
                  <a:lnTo>
                    <a:pt x="1" y="58"/>
                  </a:lnTo>
                  <a:lnTo>
                    <a:pt x="3" y="52"/>
                  </a:lnTo>
                  <a:lnTo>
                    <a:pt x="8" y="46"/>
                  </a:lnTo>
                  <a:lnTo>
                    <a:pt x="14" y="42"/>
                  </a:lnTo>
                  <a:lnTo>
                    <a:pt x="21" y="39"/>
                  </a:lnTo>
                  <a:lnTo>
                    <a:pt x="31" y="36"/>
                  </a:lnTo>
                  <a:lnTo>
                    <a:pt x="40" y="35"/>
                  </a:lnTo>
                  <a:lnTo>
                    <a:pt x="50" y="35"/>
                  </a:lnTo>
                  <a:lnTo>
                    <a:pt x="50" y="35"/>
                  </a:lnTo>
                  <a:lnTo>
                    <a:pt x="62" y="36"/>
                  </a:lnTo>
                  <a:lnTo>
                    <a:pt x="62" y="36"/>
                  </a:lnTo>
                  <a:lnTo>
                    <a:pt x="63" y="30"/>
                  </a:lnTo>
                  <a:lnTo>
                    <a:pt x="63" y="30"/>
                  </a:lnTo>
                  <a:lnTo>
                    <a:pt x="62" y="25"/>
                  </a:lnTo>
                  <a:lnTo>
                    <a:pt x="60" y="22"/>
                  </a:lnTo>
                  <a:lnTo>
                    <a:pt x="59" y="20"/>
                  </a:lnTo>
                  <a:lnTo>
                    <a:pt x="57" y="17"/>
                  </a:lnTo>
                  <a:lnTo>
                    <a:pt x="55" y="16"/>
                  </a:lnTo>
                  <a:lnTo>
                    <a:pt x="51" y="15"/>
                  </a:lnTo>
                  <a:lnTo>
                    <a:pt x="43" y="14"/>
                  </a:lnTo>
                  <a:lnTo>
                    <a:pt x="43" y="14"/>
                  </a:lnTo>
                  <a:lnTo>
                    <a:pt x="35" y="14"/>
                  </a:lnTo>
                  <a:lnTo>
                    <a:pt x="28" y="15"/>
                  </a:lnTo>
                  <a:lnTo>
                    <a:pt x="22" y="17"/>
                  </a:lnTo>
                  <a:lnTo>
                    <a:pt x="16" y="21"/>
                  </a:lnTo>
                  <a:lnTo>
                    <a:pt x="20" y="5"/>
                  </a:lnTo>
                  <a:close/>
                  <a:moveTo>
                    <a:pt x="58" y="47"/>
                  </a:moveTo>
                  <a:lnTo>
                    <a:pt x="46" y="47"/>
                  </a:lnTo>
                  <a:lnTo>
                    <a:pt x="46" y="47"/>
                  </a:lnTo>
                  <a:lnTo>
                    <a:pt x="37" y="48"/>
                  </a:lnTo>
                  <a:lnTo>
                    <a:pt x="32" y="49"/>
                  </a:lnTo>
                  <a:lnTo>
                    <a:pt x="27" y="51"/>
                  </a:lnTo>
                  <a:lnTo>
                    <a:pt x="22" y="53"/>
                  </a:lnTo>
                  <a:lnTo>
                    <a:pt x="19" y="57"/>
                  </a:lnTo>
                  <a:lnTo>
                    <a:pt x="18" y="60"/>
                  </a:lnTo>
                  <a:lnTo>
                    <a:pt x="16" y="66"/>
                  </a:lnTo>
                  <a:lnTo>
                    <a:pt x="16" y="66"/>
                  </a:lnTo>
                  <a:lnTo>
                    <a:pt x="18" y="71"/>
                  </a:lnTo>
                  <a:lnTo>
                    <a:pt x="20" y="75"/>
                  </a:lnTo>
                  <a:lnTo>
                    <a:pt x="25" y="77"/>
                  </a:lnTo>
                  <a:lnTo>
                    <a:pt x="31" y="77"/>
                  </a:lnTo>
                  <a:lnTo>
                    <a:pt x="31" y="77"/>
                  </a:lnTo>
                  <a:lnTo>
                    <a:pt x="35" y="77"/>
                  </a:lnTo>
                  <a:lnTo>
                    <a:pt x="41" y="75"/>
                  </a:lnTo>
                  <a:lnTo>
                    <a:pt x="46" y="72"/>
                  </a:lnTo>
                  <a:lnTo>
                    <a:pt x="50" y="67"/>
                  </a:lnTo>
                  <a:lnTo>
                    <a:pt x="53" y="63"/>
                  </a:lnTo>
                  <a:lnTo>
                    <a:pt x="56" y="58"/>
                  </a:lnTo>
                  <a:lnTo>
                    <a:pt x="57" y="53"/>
                  </a:lnTo>
                  <a:lnTo>
                    <a:pt x="58" y="47"/>
                  </a:lnTo>
                  <a:lnTo>
                    <a:pt x="5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2">
              <a:extLst>
                <a:ext uri="{FF2B5EF4-FFF2-40B4-BE49-F238E27FC236}">
                  <a16:creationId xmlns:a16="http://schemas.microsoft.com/office/drawing/2014/main" id="{E009E90B-613E-4294-8108-AA32AF68F3EA}"/>
                </a:ext>
              </a:extLst>
            </p:cNvPr>
            <p:cNvSpPr>
              <a:spLocks/>
            </p:cNvSpPr>
            <p:nvPr userDrawn="1"/>
          </p:nvSpPr>
          <p:spPr bwMode="auto">
            <a:xfrm>
              <a:off x="5940" y="4137"/>
              <a:ext cx="20" cy="38"/>
            </a:xfrm>
            <a:custGeom>
              <a:avLst/>
              <a:gdLst>
                <a:gd name="T0" fmla="*/ 2 w 60"/>
                <a:gd name="T1" fmla="*/ 27 h 114"/>
                <a:gd name="T2" fmla="*/ 21 w 60"/>
                <a:gd name="T3" fmla="*/ 27 h 114"/>
                <a:gd name="T4" fmla="*/ 25 w 60"/>
                <a:gd name="T5" fmla="*/ 6 h 114"/>
                <a:gd name="T6" fmla="*/ 43 w 60"/>
                <a:gd name="T7" fmla="*/ 0 h 114"/>
                <a:gd name="T8" fmla="*/ 37 w 60"/>
                <a:gd name="T9" fmla="*/ 27 h 114"/>
                <a:gd name="T10" fmla="*/ 60 w 60"/>
                <a:gd name="T11" fmla="*/ 27 h 114"/>
                <a:gd name="T12" fmla="*/ 58 w 60"/>
                <a:gd name="T13" fmla="*/ 39 h 114"/>
                <a:gd name="T14" fmla="*/ 34 w 60"/>
                <a:gd name="T15" fmla="*/ 39 h 114"/>
                <a:gd name="T16" fmla="*/ 26 w 60"/>
                <a:gd name="T17" fmla="*/ 76 h 114"/>
                <a:gd name="T18" fmla="*/ 26 w 60"/>
                <a:gd name="T19" fmla="*/ 76 h 114"/>
                <a:gd name="T20" fmla="*/ 23 w 60"/>
                <a:gd name="T21" fmla="*/ 93 h 114"/>
                <a:gd name="T22" fmla="*/ 23 w 60"/>
                <a:gd name="T23" fmla="*/ 93 h 114"/>
                <a:gd name="T24" fmla="*/ 25 w 60"/>
                <a:gd name="T25" fmla="*/ 96 h 114"/>
                <a:gd name="T26" fmla="*/ 26 w 60"/>
                <a:gd name="T27" fmla="*/ 100 h 114"/>
                <a:gd name="T28" fmla="*/ 29 w 60"/>
                <a:gd name="T29" fmla="*/ 101 h 114"/>
                <a:gd name="T30" fmla="*/ 35 w 60"/>
                <a:gd name="T31" fmla="*/ 101 h 114"/>
                <a:gd name="T32" fmla="*/ 35 w 60"/>
                <a:gd name="T33" fmla="*/ 101 h 114"/>
                <a:gd name="T34" fmla="*/ 40 w 60"/>
                <a:gd name="T35" fmla="*/ 101 h 114"/>
                <a:gd name="T36" fmla="*/ 46 w 60"/>
                <a:gd name="T37" fmla="*/ 100 h 114"/>
                <a:gd name="T38" fmla="*/ 44 w 60"/>
                <a:gd name="T39" fmla="*/ 113 h 114"/>
                <a:gd name="T40" fmla="*/ 44 w 60"/>
                <a:gd name="T41" fmla="*/ 113 h 114"/>
                <a:gd name="T42" fmla="*/ 37 w 60"/>
                <a:gd name="T43" fmla="*/ 114 h 114"/>
                <a:gd name="T44" fmla="*/ 28 w 60"/>
                <a:gd name="T45" fmla="*/ 114 h 114"/>
                <a:gd name="T46" fmla="*/ 28 w 60"/>
                <a:gd name="T47" fmla="*/ 114 h 114"/>
                <a:gd name="T48" fmla="*/ 23 w 60"/>
                <a:gd name="T49" fmla="*/ 114 h 114"/>
                <a:gd name="T50" fmla="*/ 19 w 60"/>
                <a:gd name="T51" fmla="*/ 113 h 114"/>
                <a:gd name="T52" fmla="*/ 15 w 60"/>
                <a:gd name="T53" fmla="*/ 111 h 114"/>
                <a:gd name="T54" fmla="*/ 13 w 60"/>
                <a:gd name="T55" fmla="*/ 108 h 114"/>
                <a:gd name="T56" fmla="*/ 10 w 60"/>
                <a:gd name="T57" fmla="*/ 106 h 114"/>
                <a:gd name="T58" fmla="*/ 9 w 60"/>
                <a:gd name="T59" fmla="*/ 102 h 114"/>
                <a:gd name="T60" fmla="*/ 8 w 60"/>
                <a:gd name="T61" fmla="*/ 95 h 114"/>
                <a:gd name="T62" fmla="*/ 8 w 60"/>
                <a:gd name="T63" fmla="*/ 95 h 114"/>
                <a:gd name="T64" fmla="*/ 9 w 60"/>
                <a:gd name="T65" fmla="*/ 85 h 114"/>
                <a:gd name="T66" fmla="*/ 10 w 60"/>
                <a:gd name="T67" fmla="*/ 75 h 114"/>
                <a:gd name="T68" fmla="*/ 19 w 60"/>
                <a:gd name="T69" fmla="*/ 39 h 114"/>
                <a:gd name="T70" fmla="*/ 0 w 60"/>
                <a:gd name="T71" fmla="*/ 39 h 114"/>
                <a:gd name="T72" fmla="*/ 2 w 60"/>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4">
                  <a:moveTo>
                    <a:pt x="2" y="27"/>
                  </a:moveTo>
                  <a:lnTo>
                    <a:pt x="21" y="27"/>
                  </a:lnTo>
                  <a:lnTo>
                    <a:pt x="25" y="6"/>
                  </a:lnTo>
                  <a:lnTo>
                    <a:pt x="43" y="0"/>
                  </a:lnTo>
                  <a:lnTo>
                    <a:pt x="37" y="27"/>
                  </a:lnTo>
                  <a:lnTo>
                    <a:pt x="60" y="27"/>
                  </a:lnTo>
                  <a:lnTo>
                    <a:pt x="58" y="39"/>
                  </a:lnTo>
                  <a:lnTo>
                    <a:pt x="34" y="39"/>
                  </a:lnTo>
                  <a:lnTo>
                    <a:pt x="26" y="76"/>
                  </a:lnTo>
                  <a:lnTo>
                    <a:pt x="26" y="76"/>
                  </a:lnTo>
                  <a:lnTo>
                    <a:pt x="23" y="93"/>
                  </a:lnTo>
                  <a:lnTo>
                    <a:pt x="23" y="93"/>
                  </a:lnTo>
                  <a:lnTo>
                    <a:pt x="25" y="96"/>
                  </a:lnTo>
                  <a:lnTo>
                    <a:pt x="26" y="100"/>
                  </a:lnTo>
                  <a:lnTo>
                    <a:pt x="29" y="101"/>
                  </a:lnTo>
                  <a:lnTo>
                    <a:pt x="35" y="101"/>
                  </a:lnTo>
                  <a:lnTo>
                    <a:pt x="35" y="101"/>
                  </a:lnTo>
                  <a:lnTo>
                    <a:pt x="40" y="101"/>
                  </a:lnTo>
                  <a:lnTo>
                    <a:pt x="46" y="100"/>
                  </a:lnTo>
                  <a:lnTo>
                    <a:pt x="44" y="113"/>
                  </a:lnTo>
                  <a:lnTo>
                    <a:pt x="44" y="113"/>
                  </a:lnTo>
                  <a:lnTo>
                    <a:pt x="37" y="114"/>
                  </a:lnTo>
                  <a:lnTo>
                    <a:pt x="28" y="114"/>
                  </a:lnTo>
                  <a:lnTo>
                    <a:pt x="28" y="114"/>
                  </a:lnTo>
                  <a:lnTo>
                    <a:pt x="23" y="114"/>
                  </a:lnTo>
                  <a:lnTo>
                    <a:pt x="19" y="113"/>
                  </a:lnTo>
                  <a:lnTo>
                    <a:pt x="15" y="111"/>
                  </a:lnTo>
                  <a:lnTo>
                    <a:pt x="13" y="108"/>
                  </a:lnTo>
                  <a:lnTo>
                    <a:pt x="10" y="106"/>
                  </a:lnTo>
                  <a:lnTo>
                    <a:pt x="9" y="102"/>
                  </a:lnTo>
                  <a:lnTo>
                    <a:pt x="8" y="95"/>
                  </a:lnTo>
                  <a:lnTo>
                    <a:pt x="8" y="95"/>
                  </a:lnTo>
                  <a:lnTo>
                    <a:pt x="9" y="85"/>
                  </a:lnTo>
                  <a:lnTo>
                    <a:pt x="10" y="75"/>
                  </a:lnTo>
                  <a:lnTo>
                    <a:pt x="19" y="39"/>
                  </a:lnTo>
                  <a:lnTo>
                    <a:pt x="0" y="39"/>
                  </a:lnTo>
                  <a:lnTo>
                    <a:pt x="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3">
              <a:extLst>
                <a:ext uri="{FF2B5EF4-FFF2-40B4-BE49-F238E27FC236}">
                  <a16:creationId xmlns:a16="http://schemas.microsoft.com/office/drawing/2014/main" id="{DC9E0F58-E293-437E-8F14-1BDDD1820F09}"/>
                </a:ext>
              </a:extLst>
            </p:cNvPr>
            <p:cNvSpPr>
              <a:spLocks/>
            </p:cNvSpPr>
            <p:nvPr userDrawn="1"/>
          </p:nvSpPr>
          <p:spPr bwMode="auto">
            <a:xfrm>
              <a:off x="5976" y="4145"/>
              <a:ext cx="23" cy="30"/>
            </a:xfrm>
            <a:custGeom>
              <a:avLst/>
              <a:gdLst>
                <a:gd name="T0" fmla="*/ 65 w 69"/>
                <a:gd name="T1" fmla="*/ 17 h 90"/>
                <a:gd name="T2" fmla="*/ 65 w 69"/>
                <a:gd name="T3" fmla="*/ 17 h 90"/>
                <a:gd name="T4" fmla="*/ 57 w 69"/>
                <a:gd name="T5" fmla="*/ 15 h 90"/>
                <a:gd name="T6" fmla="*/ 49 w 69"/>
                <a:gd name="T7" fmla="*/ 14 h 90"/>
                <a:gd name="T8" fmla="*/ 49 w 69"/>
                <a:gd name="T9" fmla="*/ 14 h 90"/>
                <a:gd name="T10" fmla="*/ 42 w 69"/>
                <a:gd name="T11" fmla="*/ 14 h 90"/>
                <a:gd name="T12" fmla="*/ 36 w 69"/>
                <a:gd name="T13" fmla="*/ 16 h 90"/>
                <a:gd name="T14" fmla="*/ 30 w 69"/>
                <a:gd name="T15" fmla="*/ 20 h 90"/>
                <a:gd name="T16" fmla="*/ 25 w 69"/>
                <a:gd name="T17" fmla="*/ 24 h 90"/>
                <a:gd name="T18" fmla="*/ 22 w 69"/>
                <a:gd name="T19" fmla="*/ 30 h 90"/>
                <a:gd name="T20" fmla="*/ 19 w 69"/>
                <a:gd name="T21" fmla="*/ 37 h 90"/>
                <a:gd name="T22" fmla="*/ 17 w 69"/>
                <a:gd name="T23" fmla="*/ 45 h 90"/>
                <a:gd name="T24" fmla="*/ 17 w 69"/>
                <a:gd name="T25" fmla="*/ 52 h 90"/>
                <a:gd name="T26" fmla="*/ 17 w 69"/>
                <a:gd name="T27" fmla="*/ 52 h 90"/>
                <a:gd name="T28" fmla="*/ 17 w 69"/>
                <a:gd name="T29" fmla="*/ 58 h 90"/>
                <a:gd name="T30" fmla="*/ 18 w 69"/>
                <a:gd name="T31" fmla="*/ 63 h 90"/>
                <a:gd name="T32" fmla="*/ 21 w 69"/>
                <a:gd name="T33" fmla="*/ 67 h 90"/>
                <a:gd name="T34" fmla="*/ 23 w 69"/>
                <a:gd name="T35" fmla="*/ 71 h 90"/>
                <a:gd name="T36" fmla="*/ 26 w 69"/>
                <a:gd name="T37" fmla="*/ 73 h 90"/>
                <a:gd name="T38" fmla="*/ 30 w 69"/>
                <a:gd name="T39" fmla="*/ 76 h 90"/>
                <a:gd name="T40" fmla="*/ 35 w 69"/>
                <a:gd name="T41" fmla="*/ 77 h 90"/>
                <a:gd name="T42" fmla="*/ 40 w 69"/>
                <a:gd name="T43" fmla="*/ 77 h 90"/>
                <a:gd name="T44" fmla="*/ 40 w 69"/>
                <a:gd name="T45" fmla="*/ 77 h 90"/>
                <a:gd name="T46" fmla="*/ 49 w 69"/>
                <a:gd name="T47" fmla="*/ 77 h 90"/>
                <a:gd name="T48" fmla="*/ 57 w 69"/>
                <a:gd name="T49" fmla="*/ 73 h 90"/>
                <a:gd name="T50" fmla="*/ 54 w 69"/>
                <a:gd name="T51" fmla="*/ 88 h 90"/>
                <a:gd name="T52" fmla="*/ 54 w 69"/>
                <a:gd name="T53" fmla="*/ 88 h 90"/>
                <a:gd name="T54" fmla="*/ 47 w 69"/>
                <a:gd name="T55" fmla="*/ 90 h 90"/>
                <a:gd name="T56" fmla="*/ 38 w 69"/>
                <a:gd name="T57" fmla="*/ 90 h 90"/>
                <a:gd name="T58" fmla="*/ 38 w 69"/>
                <a:gd name="T59" fmla="*/ 90 h 90"/>
                <a:gd name="T60" fmla="*/ 30 w 69"/>
                <a:gd name="T61" fmla="*/ 90 h 90"/>
                <a:gd name="T62" fmla="*/ 23 w 69"/>
                <a:gd name="T63" fmla="*/ 88 h 90"/>
                <a:gd name="T64" fmla="*/ 16 w 69"/>
                <a:gd name="T65" fmla="*/ 85 h 90"/>
                <a:gd name="T66" fmla="*/ 11 w 69"/>
                <a:gd name="T67" fmla="*/ 82 h 90"/>
                <a:gd name="T68" fmla="*/ 6 w 69"/>
                <a:gd name="T69" fmla="*/ 76 h 90"/>
                <a:gd name="T70" fmla="*/ 3 w 69"/>
                <a:gd name="T71" fmla="*/ 70 h 90"/>
                <a:gd name="T72" fmla="*/ 0 w 69"/>
                <a:gd name="T73" fmla="*/ 63 h 90"/>
                <a:gd name="T74" fmla="*/ 0 w 69"/>
                <a:gd name="T75" fmla="*/ 54 h 90"/>
                <a:gd name="T76" fmla="*/ 0 w 69"/>
                <a:gd name="T77" fmla="*/ 54 h 90"/>
                <a:gd name="T78" fmla="*/ 0 w 69"/>
                <a:gd name="T79" fmla="*/ 43 h 90"/>
                <a:gd name="T80" fmla="*/ 3 w 69"/>
                <a:gd name="T81" fmla="*/ 34 h 90"/>
                <a:gd name="T82" fmla="*/ 7 w 69"/>
                <a:gd name="T83" fmla="*/ 24 h 90"/>
                <a:gd name="T84" fmla="*/ 12 w 69"/>
                <a:gd name="T85" fmla="*/ 17 h 90"/>
                <a:gd name="T86" fmla="*/ 19 w 69"/>
                <a:gd name="T87" fmla="*/ 10 h 90"/>
                <a:gd name="T88" fmla="*/ 26 w 69"/>
                <a:gd name="T89" fmla="*/ 5 h 90"/>
                <a:gd name="T90" fmla="*/ 36 w 69"/>
                <a:gd name="T91" fmla="*/ 2 h 90"/>
                <a:gd name="T92" fmla="*/ 47 w 69"/>
                <a:gd name="T93" fmla="*/ 0 h 90"/>
                <a:gd name="T94" fmla="*/ 47 w 69"/>
                <a:gd name="T95" fmla="*/ 0 h 90"/>
                <a:gd name="T96" fmla="*/ 59 w 69"/>
                <a:gd name="T97" fmla="*/ 2 h 90"/>
                <a:gd name="T98" fmla="*/ 69 w 69"/>
                <a:gd name="T99" fmla="*/ 4 h 90"/>
                <a:gd name="T100" fmla="*/ 65 w 69"/>
                <a:gd name="T101"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90">
                  <a:moveTo>
                    <a:pt x="65" y="17"/>
                  </a:moveTo>
                  <a:lnTo>
                    <a:pt x="65" y="17"/>
                  </a:lnTo>
                  <a:lnTo>
                    <a:pt x="57" y="15"/>
                  </a:lnTo>
                  <a:lnTo>
                    <a:pt x="49" y="14"/>
                  </a:lnTo>
                  <a:lnTo>
                    <a:pt x="49" y="14"/>
                  </a:lnTo>
                  <a:lnTo>
                    <a:pt x="42" y="14"/>
                  </a:lnTo>
                  <a:lnTo>
                    <a:pt x="36" y="16"/>
                  </a:lnTo>
                  <a:lnTo>
                    <a:pt x="30" y="20"/>
                  </a:lnTo>
                  <a:lnTo>
                    <a:pt x="25" y="24"/>
                  </a:lnTo>
                  <a:lnTo>
                    <a:pt x="22" y="30"/>
                  </a:lnTo>
                  <a:lnTo>
                    <a:pt x="19" y="37"/>
                  </a:lnTo>
                  <a:lnTo>
                    <a:pt x="17" y="45"/>
                  </a:lnTo>
                  <a:lnTo>
                    <a:pt x="17" y="52"/>
                  </a:lnTo>
                  <a:lnTo>
                    <a:pt x="17" y="52"/>
                  </a:lnTo>
                  <a:lnTo>
                    <a:pt x="17" y="58"/>
                  </a:lnTo>
                  <a:lnTo>
                    <a:pt x="18" y="63"/>
                  </a:lnTo>
                  <a:lnTo>
                    <a:pt x="21" y="67"/>
                  </a:lnTo>
                  <a:lnTo>
                    <a:pt x="23" y="71"/>
                  </a:lnTo>
                  <a:lnTo>
                    <a:pt x="26" y="73"/>
                  </a:lnTo>
                  <a:lnTo>
                    <a:pt x="30" y="76"/>
                  </a:lnTo>
                  <a:lnTo>
                    <a:pt x="35" y="77"/>
                  </a:lnTo>
                  <a:lnTo>
                    <a:pt x="40" y="77"/>
                  </a:lnTo>
                  <a:lnTo>
                    <a:pt x="40" y="77"/>
                  </a:lnTo>
                  <a:lnTo>
                    <a:pt x="49" y="77"/>
                  </a:lnTo>
                  <a:lnTo>
                    <a:pt x="57" y="73"/>
                  </a:lnTo>
                  <a:lnTo>
                    <a:pt x="54" y="88"/>
                  </a:lnTo>
                  <a:lnTo>
                    <a:pt x="54" y="88"/>
                  </a:lnTo>
                  <a:lnTo>
                    <a:pt x="47" y="90"/>
                  </a:lnTo>
                  <a:lnTo>
                    <a:pt x="38" y="90"/>
                  </a:lnTo>
                  <a:lnTo>
                    <a:pt x="38" y="90"/>
                  </a:lnTo>
                  <a:lnTo>
                    <a:pt x="30" y="90"/>
                  </a:lnTo>
                  <a:lnTo>
                    <a:pt x="23" y="88"/>
                  </a:lnTo>
                  <a:lnTo>
                    <a:pt x="16" y="85"/>
                  </a:lnTo>
                  <a:lnTo>
                    <a:pt x="11" y="82"/>
                  </a:lnTo>
                  <a:lnTo>
                    <a:pt x="6" y="76"/>
                  </a:lnTo>
                  <a:lnTo>
                    <a:pt x="3" y="70"/>
                  </a:lnTo>
                  <a:lnTo>
                    <a:pt x="0" y="63"/>
                  </a:lnTo>
                  <a:lnTo>
                    <a:pt x="0" y="54"/>
                  </a:lnTo>
                  <a:lnTo>
                    <a:pt x="0" y="54"/>
                  </a:lnTo>
                  <a:lnTo>
                    <a:pt x="0" y="43"/>
                  </a:lnTo>
                  <a:lnTo>
                    <a:pt x="3" y="34"/>
                  </a:lnTo>
                  <a:lnTo>
                    <a:pt x="7" y="24"/>
                  </a:lnTo>
                  <a:lnTo>
                    <a:pt x="12" y="17"/>
                  </a:lnTo>
                  <a:lnTo>
                    <a:pt x="19" y="10"/>
                  </a:lnTo>
                  <a:lnTo>
                    <a:pt x="26" y="5"/>
                  </a:lnTo>
                  <a:lnTo>
                    <a:pt x="36" y="2"/>
                  </a:lnTo>
                  <a:lnTo>
                    <a:pt x="47" y="0"/>
                  </a:lnTo>
                  <a:lnTo>
                    <a:pt x="47" y="0"/>
                  </a:lnTo>
                  <a:lnTo>
                    <a:pt x="59" y="2"/>
                  </a:lnTo>
                  <a:lnTo>
                    <a:pt x="69" y="4"/>
                  </a:lnTo>
                  <a:lnTo>
                    <a:pt x="6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4">
              <a:extLst>
                <a:ext uri="{FF2B5EF4-FFF2-40B4-BE49-F238E27FC236}">
                  <a16:creationId xmlns:a16="http://schemas.microsoft.com/office/drawing/2014/main" id="{5C749BB0-37E8-49E5-9C94-0B7AD3938299}"/>
                </a:ext>
              </a:extLst>
            </p:cNvPr>
            <p:cNvSpPr>
              <a:spLocks noEditPoints="1"/>
            </p:cNvSpPr>
            <p:nvPr userDrawn="1"/>
          </p:nvSpPr>
          <p:spPr bwMode="auto">
            <a:xfrm>
              <a:off x="6000" y="4145"/>
              <a:ext cx="25" cy="30"/>
            </a:xfrm>
            <a:custGeom>
              <a:avLst/>
              <a:gdLst>
                <a:gd name="T0" fmla="*/ 20 w 77"/>
                <a:gd name="T1" fmla="*/ 5 h 90"/>
                <a:gd name="T2" fmla="*/ 44 w 77"/>
                <a:gd name="T3" fmla="*/ 0 h 90"/>
                <a:gd name="T4" fmla="*/ 50 w 77"/>
                <a:gd name="T5" fmla="*/ 0 h 90"/>
                <a:gd name="T6" fmla="*/ 62 w 77"/>
                <a:gd name="T7" fmla="*/ 4 h 90"/>
                <a:gd name="T8" fmla="*/ 71 w 77"/>
                <a:gd name="T9" fmla="*/ 10 h 90"/>
                <a:gd name="T10" fmla="*/ 77 w 77"/>
                <a:gd name="T11" fmla="*/ 21 h 90"/>
                <a:gd name="T12" fmla="*/ 77 w 77"/>
                <a:gd name="T13" fmla="*/ 28 h 90"/>
                <a:gd name="T14" fmla="*/ 76 w 77"/>
                <a:gd name="T15" fmla="*/ 41 h 90"/>
                <a:gd name="T16" fmla="*/ 67 w 77"/>
                <a:gd name="T17" fmla="*/ 88 h 90"/>
                <a:gd name="T18" fmla="*/ 53 w 77"/>
                <a:gd name="T19" fmla="*/ 88 h 90"/>
                <a:gd name="T20" fmla="*/ 56 w 77"/>
                <a:gd name="T21" fmla="*/ 75 h 90"/>
                <a:gd name="T22" fmla="*/ 50 w 77"/>
                <a:gd name="T23" fmla="*/ 81 h 90"/>
                <a:gd name="T24" fmla="*/ 35 w 77"/>
                <a:gd name="T25" fmla="*/ 89 h 90"/>
                <a:gd name="T26" fmla="*/ 27 w 77"/>
                <a:gd name="T27" fmla="*/ 90 h 90"/>
                <a:gd name="T28" fmla="*/ 17 w 77"/>
                <a:gd name="T29" fmla="*/ 89 h 90"/>
                <a:gd name="T30" fmla="*/ 8 w 77"/>
                <a:gd name="T31" fmla="*/ 84 h 90"/>
                <a:gd name="T32" fmla="*/ 2 w 77"/>
                <a:gd name="T33" fmla="*/ 77 h 90"/>
                <a:gd name="T34" fmla="*/ 0 w 77"/>
                <a:gd name="T35" fmla="*/ 66 h 90"/>
                <a:gd name="T36" fmla="*/ 1 w 77"/>
                <a:gd name="T37" fmla="*/ 58 h 90"/>
                <a:gd name="T38" fmla="*/ 8 w 77"/>
                <a:gd name="T39" fmla="*/ 46 h 90"/>
                <a:gd name="T40" fmla="*/ 22 w 77"/>
                <a:gd name="T41" fmla="*/ 39 h 90"/>
                <a:gd name="T42" fmla="*/ 40 w 77"/>
                <a:gd name="T43" fmla="*/ 35 h 90"/>
                <a:gd name="T44" fmla="*/ 51 w 77"/>
                <a:gd name="T45" fmla="*/ 35 h 90"/>
                <a:gd name="T46" fmla="*/ 62 w 77"/>
                <a:gd name="T47" fmla="*/ 36 h 90"/>
                <a:gd name="T48" fmla="*/ 63 w 77"/>
                <a:gd name="T49" fmla="*/ 30 h 90"/>
                <a:gd name="T50" fmla="*/ 62 w 77"/>
                <a:gd name="T51" fmla="*/ 22 h 90"/>
                <a:gd name="T52" fmla="*/ 57 w 77"/>
                <a:gd name="T53" fmla="*/ 17 h 90"/>
                <a:gd name="T54" fmla="*/ 51 w 77"/>
                <a:gd name="T55" fmla="*/ 15 h 90"/>
                <a:gd name="T56" fmla="*/ 44 w 77"/>
                <a:gd name="T57" fmla="*/ 14 h 90"/>
                <a:gd name="T58" fmla="*/ 29 w 77"/>
                <a:gd name="T59" fmla="*/ 15 h 90"/>
                <a:gd name="T60" fmla="*/ 17 w 77"/>
                <a:gd name="T61" fmla="*/ 21 h 90"/>
                <a:gd name="T62" fmla="*/ 59 w 77"/>
                <a:gd name="T63" fmla="*/ 47 h 90"/>
                <a:gd name="T64" fmla="*/ 46 w 77"/>
                <a:gd name="T65" fmla="*/ 47 h 90"/>
                <a:gd name="T66" fmla="*/ 32 w 77"/>
                <a:gd name="T67" fmla="*/ 49 h 90"/>
                <a:gd name="T68" fmla="*/ 23 w 77"/>
                <a:gd name="T69" fmla="*/ 53 h 90"/>
                <a:gd name="T70" fmla="*/ 17 w 77"/>
                <a:gd name="T71" fmla="*/ 60 h 90"/>
                <a:gd name="T72" fmla="*/ 16 w 77"/>
                <a:gd name="T73" fmla="*/ 66 h 90"/>
                <a:gd name="T74" fmla="*/ 21 w 77"/>
                <a:gd name="T75" fmla="*/ 75 h 90"/>
                <a:gd name="T76" fmla="*/ 31 w 77"/>
                <a:gd name="T77" fmla="*/ 77 h 90"/>
                <a:gd name="T78" fmla="*/ 37 w 77"/>
                <a:gd name="T79" fmla="*/ 77 h 90"/>
                <a:gd name="T80" fmla="*/ 46 w 77"/>
                <a:gd name="T81" fmla="*/ 72 h 90"/>
                <a:gd name="T82" fmla="*/ 53 w 77"/>
                <a:gd name="T83" fmla="*/ 63 h 90"/>
                <a:gd name="T84" fmla="*/ 58 w 77"/>
                <a:gd name="T85" fmla="*/ 53 h 90"/>
                <a:gd name="T86" fmla="*/ 59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20" y="5"/>
                  </a:moveTo>
                  <a:lnTo>
                    <a:pt x="20" y="5"/>
                  </a:lnTo>
                  <a:lnTo>
                    <a:pt x="32" y="2"/>
                  </a:lnTo>
                  <a:lnTo>
                    <a:pt x="44" y="0"/>
                  </a:lnTo>
                  <a:lnTo>
                    <a:pt x="44" y="0"/>
                  </a:lnTo>
                  <a:lnTo>
                    <a:pt x="50" y="0"/>
                  </a:lnTo>
                  <a:lnTo>
                    <a:pt x="57" y="2"/>
                  </a:lnTo>
                  <a:lnTo>
                    <a:pt x="62" y="4"/>
                  </a:lnTo>
                  <a:lnTo>
                    <a:pt x="67" y="6"/>
                  </a:lnTo>
                  <a:lnTo>
                    <a:pt x="71" y="10"/>
                  </a:lnTo>
                  <a:lnTo>
                    <a:pt x="75" y="15"/>
                  </a:lnTo>
                  <a:lnTo>
                    <a:pt x="77" y="21"/>
                  </a:lnTo>
                  <a:lnTo>
                    <a:pt x="77" y="28"/>
                  </a:lnTo>
                  <a:lnTo>
                    <a:pt x="77" y="28"/>
                  </a:lnTo>
                  <a:lnTo>
                    <a:pt x="76" y="41"/>
                  </a:lnTo>
                  <a:lnTo>
                    <a:pt x="76" y="41"/>
                  </a:lnTo>
                  <a:lnTo>
                    <a:pt x="71" y="65"/>
                  </a:lnTo>
                  <a:lnTo>
                    <a:pt x="67" y="88"/>
                  </a:lnTo>
                  <a:lnTo>
                    <a:pt x="53" y="88"/>
                  </a:lnTo>
                  <a:lnTo>
                    <a:pt x="53" y="88"/>
                  </a:lnTo>
                  <a:lnTo>
                    <a:pt x="56" y="75"/>
                  </a:lnTo>
                  <a:lnTo>
                    <a:pt x="56" y="75"/>
                  </a:lnTo>
                  <a:lnTo>
                    <a:pt x="56" y="75"/>
                  </a:lnTo>
                  <a:lnTo>
                    <a:pt x="50" y="81"/>
                  </a:lnTo>
                  <a:lnTo>
                    <a:pt x="44" y="87"/>
                  </a:lnTo>
                  <a:lnTo>
                    <a:pt x="35" y="89"/>
                  </a:lnTo>
                  <a:lnTo>
                    <a:pt x="27" y="90"/>
                  </a:lnTo>
                  <a:lnTo>
                    <a:pt x="27" y="90"/>
                  </a:lnTo>
                  <a:lnTo>
                    <a:pt x="22" y="90"/>
                  </a:lnTo>
                  <a:lnTo>
                    <a:pt x="17" y="89"/>
                  </a:lnTo>
                  <a:lnTo>
                    <a:pt x="13" y="87"/>
                  </a:lnTo>
                  <a:lnTo>
                    <a:pt x="8" y="84"/>
                  </a:lnTo>
                  <a:lnTo>
                    <a:pt x="4" y="82"/>
                  </a:lnTo>
                  <a:lnTo>
                    <a:pt x="2" y="77"/>
                  </a:lnTo>
                  <a:lnTo>
                    <a:pt x="1" y="72"/>
                  </a:lnTo>
                  <a:lnTo>
                    <a:pt x="0" y="66"/>
                  </a:lnTo>
                  <a:lnTo>
                    <a:pt x="0" y="66"/>
                  </a:lnTo>
                  <a:lnTo>
                    <a:pt x="1" y="58"/>
                  </a:lnTo>
                  <a:lnTo>
                    <a:pt x="4" y="52"/>
                  </a:lnTo>
                  <a:lnTo>
                    <a:pt x="8" y="46"/>
                  </a:lnTo>
                  <a:lnTo>
                    <a:pt x="15" y="42"/>
                  </a:lnTo>
                  <a:lnTo>
                    <a:pt x="22" y="39"/>
                  </a:lnTo>
                  <a:lnTo>
                    <a:pt x="31" y="36"/>
                  </a:lnTo>
                  <a:lnTo>
                    <a:pt x="40" y="35"/>
                  </a:lnTo>
                  <a:lnTo>
                    <a:pt x="51" y="35"/>
                  </a:lnTo>
                  <a:lnTo>
                    <a:pt x="51" y="35"/>
                  </a:lnTo>
                  <a:lnTo>
                    <a:pt x="62" y="36"/>
                  </a:lnTo>
                  <a:lnTo>
                    <a:pt x="62" y="36"/>
                  </a:lnTo>
                  <a:lnTo>
                    <a:pt x="63" y="30"/>
                  </a:lnTo>
                  <a:lnTo>
                    <a:pt x="63" y="30"/>
                  </a:lnTo>
                  <a:lnTo>
                    <a:pt x="63" y="25"/>
                  </a:lnTo>
                  <a:lnTo>
                    <a:pt x="62" y="22"/>
                  </a:lnTo>
                  <a:lnTo>
                    <a:pt x="59" y="20"/>
                  </a:lnTo>
                  <a:lnTo>
                    <a:pt x="57" y="17"/>
                  </a:lnTo>
                  <a:lnTo>
                    <a:pt x="54" y="16"/>
                  </a:lnTo>
                  <a:lnTo>
                    <a:pt x="51" y="15"/>
                  </a:lnTo>
                  <a:lnTo>
                    <a:pt x="44" y="14"/>
                  </a:lnTo>
                  <a:lnTo>
                    <a:pt x="44" y="14"/>
                  </a:lnTo>
                  <a:lnTo>
                    <a:pt x="37" y="14"/>
                  </a:lnTo>
                  <a:lnTo>
                    <a:pt x="29" y="15"/>
                  </a:lnTo>
                  <a:lnTo>
                    <a:pt x="23" y="17"/>
                  </a:lnTo>
                  <a:lnTo>
                    <a:pt x="17" y="21"/>
                  </a:lnTo>
                  <a:lnTo>
                    <a:pt x="20" y="5"/>
                  </a:lnTo>
                  <a:close/>
                  <a:moveTo>
                    <a:pt x="59" y="47"/>
                  </a:moveTo>
                  <a:lnTo>
                    <a:pt x="46" y="47"/>
                  </a:lnTo>
                  <a:lnTo>
                    <a:pt x="46" y="47"/>
                  </a:lnTo>
                  <a:lnTo>
                    <a:pt x="37" y="48"/>
                  </a:lnTo>
                  <a:lnTo>
                    <a:pt x="32" y="49"/>
                  </a:lnTo>
                  <a:lnTo>
                    <a:pt x="27" y="51"/>
                  </a:lnTo>
                  <a:lnTo>
                    <a:pt x="23" y="53"/>
                  </a:lnTo>
                  <a:lnTo>
                    <a:pt x="20" y="57"/>
                  </a:lnTo>
                  <a:lnTo>
                    <a:pt x="17" y="60"/>
                  </a:lnTo>
                  <a:lnTo>
                    <a:pt x="16" y="66"/>
                  </a:lnTo>
                  <a:lnTo>
                    <a:pt x="16" y="66"/>
                  </a:lnTo>
                  <a:lnTo>
                    <a:pt x="17" y="71"/>
                  </a:lnTo>
                  <a:lnTo>
                    <a:pt x="21" y="75"/>
                  </a:lnTo>
                  <a:lnTo>
                    <a:pt x="26" y="77"/>
                  </a:lnTo>
                  <a:lnTo>
                    <a:pt x="31" y="77"/>
                  </a:lnTo>
                  <a:lnTo>
                    <a:pt x="31" y="77"/>
                  </a:lnTo>
                  <a:lnTo>
                    <a:pt x="37" y="77"/>
                  </a:lnTo>
                  <a:lnTo>
                    <a:pt x="41" y="75"/>
                  </a:lnTo>
                  <a:lnTo>
                    <a:pt x="46" y="72"/>
                  </a:lnTo>
                  <a:lnTo>
                    <a:pt x="50" y="67"/>
                  </a:lnTo>
                  <a:lnTo>
                    <a:pt x="53" y="63"/>
                  </a:lnTo>
                  <a:lnTo>
                    <a:pt x="56" y="58"/>
                  </a:lnTo>
                  <a:lnTo>
                    <a:pt x="58" y="53"/>
                  </a:lnTo>
                  <a:lnTo>
                    <a:pt x="59" y="47"/>
                  </a:lnTo>
                  <a:lnTo>
                    <a:pt x="5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5">
              <a:extLst>
                <a:ext uri="{FF2B5EF4-FFF2-40B4-BE49-F238E27FC236}">
                  <a16:creationId xmlns:a16="http://schemas.microsoft.com/office/drawing/2014/main" id="{DC975C13-FF0B-4949-95A4-4A744F59D5DC}"/>
                </a:ext>
              </a:extLst>
            </p:cNvPr>
            <p:cNvSpPr>
              <a:spLocks/>
            </p:cNvSpPr>
            <p:nvPr userDrawn="1"/>
          </p:nvSpPr>
          <p:spPr bwMode="auto">
            <a:xfrm>
              <a:off x="6031" y="4145"/>
              <a:ext cx="22" cy="29"/>
            </a:xfrm>
            <a:custGeom>
              <a:avLst/>
              <a:gdLst>
                <a:gd name="T0" fmla="*/ 14 w 65"/>
                <a:gd name="T1" fmla="*/ 16 h 88"/>
                <a:gd name="T2" fmla="*/ 14 w 65"/>
                <a:gd name="T3" fmla="*/ 16 h 88"/>
                <a:gd name="T4" fmla="*/ 17 w 65"/>
                <a:gd name="T5" fmla="*/ 3 h 88"/>
                <a:gd name="T6" fmla="*/ 32 w 65"/>
                <a:gd name="T7" fmla="*/ 3 h 88"/>
                <a:gd name="T8" fmla="*/ 29 w 65"/>
                <a:gd name="T9" fmla="*/ 16 h 88"/>
                <a:gd name="T10" fmla="*/ 30 w 65"/>
                <a:gd name="T11" fmla="*/ 16 h 88"/>
                <a:gd name="T12" fmla="*/ 30 w 65"/>
                <a:gd name="T13" fmla="*/ 16 h 88"/>
                <a:gd name="T14" fmla="*/ 34 w 65"/>
                <a:gd name="T15" fmla="*/ 10 h 88"/>
                <a:gd name="T16" fmla="*/ 40 w 65"/>
                <a:gd name="T17" fmla="*/ 5 h 88"/>
                <a:gd name="T18" fmla="*/ 49 w 65"/>
                <a:gd name="T19" fmla="*/ 2 h 88"/>
                <a:gd name="T20" fmla="*/ 58 w 65"/>
                <a:gd name="T21" fmla="*/ 0 h 88"/>
                <a:gd name="T22" fmla="*/ 58 w 65"/>
                <a:gd name="T23" fmla="*/ 0 h 88"/>
                <a:gd name="T24" fmla="*/ 62 w 65"/>
                <a:gd name="T25" fmla="*/ 0 h 88"/>
                <a:gd name="T26" fmla="*/ 65 w 65"/>
                <a:gd name="T27" fmla="*/ 2 h 88"/>
                <a:gd name="T28" fmla="*/ 62 w 65"/>
                <a:gd name="T29" fmla="*/ 16 h 88"/>
                <a:gd name="T30" fmla="*/ 62 w 65"/>
                <a:gd name="T31" fmla="*/ 16 h 88"/>
                <a:gd name="T32" fmla="*/ 56 w 65"/>
                <a:gd name="T33" fmla="*/ 15 h 88"/>
                <a:gd name="T34" fmla="*/ 56 w 65"/>
                <a:gd name="T35" fmla="*/ 15 h 88"/>
                <a:gd name="T36" fmla="*/ 49 w 65"/>
                <a:gd name="T37" fmla="*/ 15 h 88"/>
                <a:gd name="T38" fmla="*/ 43 w 65"/>
                <a:gd name="T39" fmla="*/ 17 h 88"/>
                <a:gd name="T40" fmla="*/ 38 w 65"/>
                <a:gd name="T41" fmla="*/ 22 h 88"/>
                <a:gd name="T42" fmla="*/ 33 w 65"/>
                <a:gd name="T43" fmla="*/ 27 h 88"/>
                <a:gd name="T44" fmla="*/ 30 w 65"/>
                <a:gd name="T45" fmla="*/ 31 h 88"/>
                <a:gd name="T46" fmla="*/ 27 w 65"/>
                <a:gd name="T47" fmla="*/ 36 h 88"/>
                <a:gd name="T48" fmla="*/ 24 w 65"/>
                <a:gd name="T49" fmla="*/ 46 h 88"/>
                <a:gd name="T50" fmla="*/ 15 w 65"/>
                <a:gd name="T51" fmla="*/ 88 h 88"/>
                <a:gd name="T52" fmla="*/ 0 w 65"/>
                <a:gd name="T53" fmla="*/ 88 h 88"/>
                <a:gd name="T54" fmla="*/ 14 w 65"/>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88">
                  <a:moveTo>
                    <a:pt x="14" y="16"/>
                  </a:moveTo>
                  <a:lnTo>
                    <a:pt x="14" y="16"/>
                  </a:lnTo>
                  <a:lnTo>
                    <a:pt x="17" y="3"/>
                  </a:lnTo>
                  <a:lnTo>
                    <a:pt x="32" y="3"/>
                  </a:lnTo>
                  <a:lnTo>
                    <a:pt x="29" y="16"/>
                  </a:lnTo>
                  <a:lnTo>
                    <a:pt x="30" y="16"/>
                  </a:lnTo>
                  <a:lnTo>
                    <a:pt x="30" y="16"/>
                  </a:lnTo>
                  <a:lnTo>
                    <a:pt x="34" y="10"/>
                  </a:lnTo>
                  <a:lnTo>
                    <a:pt x="40" y="5"/>
                  </a:lnTo>
                  <a:lnTo>
                    <a:pt x="49" y="2"/>
                  </a:lnTo>
                  <a:lnTo>
                    <a:pt x="58" y="0"/>
                  </a:lnTo>
                  <a:lnTo>
                    <a:pt x="58" y="0"/>
                  </a:lnTo>
                  <a:lnTo>
                    <a:pt x="62" y="0"/>
                  </a:lnTo>
                  <a:lnTo>
                    <a:pt x="65" y="2"/>
                  </a:lnTo>
                  <a:lnTo>
                    <a:pt x="62" y="16"/>
                  </a:lnTo>
                  <a:lnTo>
                    <a:pt x="62" y="16"/>
                  </a:lnTo>
                  <a:lnTo>
                    <a:pt x="56" y="15"/>
                  </a:lnTo>
                  <a:lnTo>
                    <a:pt x="56" y="15"/>
                  </a:lnTo>
                  <a:lnTo>
                    <a:pt x="49" y="15"/>
                  </a:lnTo>
                  <a:lnTo>
                    <a:pt x="43" y="17"/>
                  </a:lnTo>
                  <a:lnTo>
                    <a:pt x="38" y="22"/>
                  </a:lnTo>
                  <a:lnTo>
                    <a:pt x="33" y="27"/>
                  </a:lnTo>
                  <a:lnTo>
                    <a:pt x="30" y="31"/>
                  </a:lnTo>
                  <a:lnTo>
                    <a:pt x="27" y="36"/>
                  </a:lnTo>
                  <a:lnTo>
                    <a:pt x="24" y="46"/>
                  </a:lnTo>
                  <a:lnTo>
                    <a:pt x="15" y="88"/>
                  </a:lnTo>
                  <a:lnTo>
                    <a:pt x="0" y="88"/>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6">
              <a:extLst>
                <a:ext uri="{FF2B5EF4-FFF2-40B4-BE49-F238E27FC236}">
                  <a16:creationId xmlns:a16="http://schemas.microsoft.com/office/drawing/2014/main" id="{C2DC04AA-5C5A-45F6-B6AB-1B1F9D97FF65}"/>
                </a:ext>
              </a:extLst>
            </p:cNvPr>
            <p:cNvSpPr>
              <a:spLocks noEditPoints="1"/>
            </p:cNvSpPr>
            <p:nvPr userDrawn="1"/>
          </p:nvSpPr>
          <p:spPr bwMode="auto">
            <a:xfrm>
              <a:off x="6054" y="4145"/>
              <a:ext cx="26" cy="30"/>
            </a:xfrm>
            <a:custGeom>
              <a:avLst/>
              <a:gdLst>
                <a:gd name="T0" fmla="*/ 65 w 78"/>
                <a:gd name="T1" fmla="*/ 87 h 90"/>
                <a:gd name="T2" fmla="*/ 39 w 78"/>
                <a:gd name="T3" fmla="*/ 90 h 90"/>
                <a:gd name="T4" fmla="*/ 32 w 78"/>
                <a:gd name="T5" fmla="*/ 90 h 90"/>
                <a:gd name="T6" fmla="*/ 18 w 78"/>
                <a:gd name="T7" fmla="*/ 87 h 90"/>
                <a:gd name="T8" fmla="*/ 7 w 78"/>
                <a:gd name="T9" fmla="*/ 77 h 90"/>
                <a:gd name="T10" fmla="*/ 1 w 78"/>
                <a:gd name="T11" fmla="*/ 61 h 90"/>
                <a:gd name="T12" fmla="*/ 0 w 78"/>
                <a:gd name="T13" fmla="*/ 52 h 90"/>
                <a:gd name="T14" fmla="*/ 3 w 78"/>
                <a:gd name="T15" fmla="*/ 34 h 90"/>
                <a:gd name="T16" fmla="*/ 12 w 78"/>
                <a:gd name="T17" fmla="*/ 17 h 90"/>
                <a:gd name="T18" fmla="*/ 27 w 78"/>
                <a:gd name="T19" fmla="*/ 5 h 90"/>
                <a:gd name="T20" fmla="*/ 46 w 78"/>
                <a:gd name="T21" fmla="*/ 0 h 90"/>
                <a:gd name="T22" fmla="*/ 54 w 78"/>
                <a:gd name="T23" fmla="*/ 2 h 90"/>
                <a:gd name="T24" fmla="*/ 66 w 78"/>
                <a:gd name="T25" fmla="*/ 5 h 90"/>
                <a:gd name="T26" fmla="*/ 75 w 78"/>
                <a:gd name="T27" fmla="*/ 14 h 90"/>
                <a:gd name="T28" fmla="*/ 78 w 78"/>
                <a:gd name="T29" fmla="*/ 25 h 90"/>
                <a:gd name="T30" fmla="*/ 78 w 78"/>
                <a:gd name="T31" fmla="*/ 33 h 90"/>
                <a:gd name="T32" fmla="*/ 77 w 78"/>
                <a:gd name="T33" fmla="*/ 49 h 90"/>
                <a:gd name="T34" fmla="*/ 18 w 78"/>
                <a:gd name="T35" fmla="*/ 49 h 90"/>
                <a:gd name="T36" fmla="*/ 16 w 78"/>
                <a:gd name="T37" fmla="*/ 54 h 90"/>
                <a:gd name="T38" fmla="*/ 19 w 78"/>
                <a:gd name="T39" fmla="*/ 65 h 90"/>
                <a:gd name="T40" fmla="*/ 25 w 78"/>
                <a:gd name="T41" fmla="*/ 72 h 90"/>
                <a:gd name="T42" fmla="*/ 33 w 78"/>
                <a:gd name="T43" fmla="*/ 77 h 90"/>
                <a:gd name="T44" fmla="*/ 43 w 78"/>
                <a:gd name="T45" fmla="*/ 77 h 90"/>
                <a:gd name="T46" fmla="*/ 68 w 78"/>
                <a:gd name="T47" fmla="*/ 72 h 90"/>
                <a:gd name="T48" fmla="*/ 63 w 78"/>
                <a:gd name="T49" fmla="*/ 37 h 90"/>
                <a:gd name="T50" fmla="*/ 63 w 78"/>
                <a:gd name="T51" fmla="*/ 30 h 90"/>
                <a:gd name="T52" fmla="*/ 62 w 78"/>
                <a:gd name="T53" fmla="*/ 23 h 90"/>
                <a:gd name="T54" fmla="*/ 56 w 78"/>
                <a:gd name="T55" fmla="*/ 16 h 90"/>
                <a:gd name="T56" fmla="*/ 50 w 78"/>
                <a:gd name="T57" fmla="*/ 14 h 90"/>
                <a:gd name="T58" fmla="*/ 45 w 78"/>
                <a:gd name="T59" fmla="*/ 14 h 90"/>
                <a:gd name="T60" fmla="*/ 35 w 78"/>
                <a:gd name="T61" fmla="*/ 15 h 90"/>
                <a:gd name="T62" fmla="*/ 28 w 78"/>
                <a:gd name="T63" fmla="*/ 21 h 90"/>
                <a:gd name="T64" fmla="*/ 19 w 78"/>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 h="90">
                  <a:moveTo>
                    <a:pt x="65" y="87"/>
                  </a:moveTo>
                  <a:lnTo>
                    <a:pt x="65" y="87"/>
                  </a:lnTo>
                  <a:lnTo>
                    <a:pt x="52" y="89"/>
                  </a:lnTo>
                  <a:lnTo>
                    <a:pt x="39" y="90"/>
                  </a:lnTo>
                  <a:lnTo>
                    <a:pt x="39" y="90"/>
                  </a:lnTo>
                  <a:lnTo>
                    <a:pt x="32" y="90"/>
                  </a:lnTo>
                  <a:lnTo>
                    <a:pt x="25" y="89"/>
                  </a:lnTo>
                  <a:lnTo>
                    <a:pt x="18" y="87"/>
                  </a:lnTo>
                  <a:lnTo>
                    <a:pt x="12" y="82"/>
                  </a:lnTo>
                  <a:lnTo>
                    <a:pt x="7" y="77"/>
                  </a:lnTo>
                  <a:lnTo>
                    <a:pt x="3" y="71"/>
                  </a:lnTo>
                  <a:lnTo>
                    <a:pt x="1" y="61"/>
                  </a:lnTo>
                  <a:lnTo>
                    <a:pt x="0" y="52"/>
                  </a:lnTo>
                  <a:lnTo>
                    <a:pt x="0" y="52"/>
                  </a:lnTo>
                  <a:lnTo>
                    <a:pt x="1" y="42"/>
                  </a:lnTo>
                  <a:lnTo>
                    <a:pt x="3" y="34"/>
                  </a:lnTo>
                  <a:lnTo>
                    <a:pt x="7" y="25"/>
                  </a:lnTo>
                  <a:lnTo>
                    <a:pt x="12" y="17"/>
                  </a:lnTo>
                  <a:lnTo>
                    <a:pt x="19" y="10"/>
                  </a:lnTo>
                  <a:lnTo>
                    <a:pt x="27" y="5"/>
                  </a:lnTo>
                  <a:lnTo>
                    <a:pt x="37" y="2"/>
                  </a:lnTo>
                  <a:lnTo>
                    <a:pt x="46" y="0"/>
                  </a:lnTo>
                  <a:lnTo>
                    <a:pt x="46" y="0"/>
                  </a:lnTo>
                  <a:lnTo>
                    <a:pt x="54" y="2"/>
                  </a:lnTo>
                  <a:lnTo>
                    <a:pt x="60" y="3"/>
                  </a:lnTo>
                  <a:lnTo>
                    <a:pt x="66" y="5"/>
                  </a:lnTo>
                  <a:lnTo>
                    <a:pt x="70" y="9"/>
                  </a:lnTo>
                  <a:lnTo>
                    <a:pt x="75" y="14"/>
                  </a:lnTo>
                  <a:lnTo>
                    <a:pt x="77" y="20"/>
                  </a:lnTo>
                  <a:lnTo>
                    <a:pt x="78" y="25"/>
                  </a:lnTo>
                  <a:lnTo>
                    <a:pt x="78" y="33"/>
                  </a:lnTo>
                  <a:lnTo>
                    <a:pt x="78" y="33"/>
                  </a:lnTo>
                  <a:lnTo>
                    <a:pt x="78" y="41"/>
                  </a:lnTo>
                  <a:lnTo>
                    <a:pt x="77" y="49"/>
                  </a:lnTo>
                  <a:lnTo>
                    <a:pt x="18" y="49"/>
                  </a:lnTo>
                  <a:lnTo>
                    <a:pt x="18" y="49"/>
                  </a:lnTo>
                  <a:lnTo>
                    <a:pt x="16" y="54"/>
                  </a:lnTo>
                  <a:lnTo>
                    <a:pt x="16" y="54"/>
                  </a:lnTo>
                  <a:lnTo>
                    <a:pt x="18" y="60"/>
                  </a:lnTo>
                  <a:lnTo>
                    <a:pt x="19" y="65"/>
                  </a:lnTo>
                  <a:lnTo>
                    <a:pt x="21" y="70"/>
                  </a:lnTo>
                  <a:lnTo>
                    <a:pt x="25" y="72"/>
                  </a:lnTo>
                  <a:lnTo>
                    <a:pt x="28" y="75"/>
                  </a:lnTo>
                  <a:lnTo>
                    <a:pt x="33" y="77"/>
                  </a:lnTo>
                  <a:lnTo>
                    <a:pt x="43" y="77"/>
                  </a:lnTo>
                  <a:lnTo>
                    <a:pt x="43" y="77"/>
                  </a:lnTo>
                  <a:lnTo>
                    <a:pt x="56" y="76"/>
                  </a:lnTo>
                  <a:lnTo>
                    <a:pt x="68" y="72"/>
                  </a:lnTo>
                  <a:lnTo>
                    <a:pt x="65" y="87"/>
                  </a:lnTo>
                  <a:close/>
                  <a:moveTo>
                    <a:pt x="63" y="37"/>
                  </a:moveTo>
                  <a:lnTo>
                    <a:pt x="63" y="37"/>
                  </a:lnTo>
                  <a:lnTo>
                    <a:pt x="63" y="30"/>
                  </a:lnTo>
                  <a:lnTo>
                    <a:pt x="63" y="30"/>
                  </a:lnTo>
                  <a:lnTo>
                    <a:pt x="62" y="23"/>
                  </a:lnTo>
                  <a:lnTo>
                    <a:pt x="58" y="18"/>
                  </a:lnTo>
                  <a:lnTo>
                    <a:pt x="56" y="16"/>
                  </a:lnTo>
                  <a:lnTo>
                    <a:pt x="53" y="15"/>
                  </a:lnTo>
                  <a:lnTo>
                    <a:pt x="50" y="14"/>
                  </a:lnTo>
                  <a:lnTo>
                    <a:pt x="45" y="14"/>
                  </a:lnTo>
                  <a:lnTo>
                    <a:pt x="45" y="14"/>
                  </a:lnTo>
                  <a:lnTo>
                    <a:pt x="40" y="14"/>
                  </a:lnTo>
                  <a:lnTo>
                    <a:pt x="35" y="15"/>
                  </a:lnTo>
                  <a:lnTo>
                    <a:pt x="32" y="17"/>
                  </a:lnTo>
                  <a:lnTo>
                    <a:pt x="28" y="21"/>
                  </a:lnTo>
                  <a:lnTo>
                    <a:pt x="22" y="28"/>
                  </a:lnTo>
                  <a:lnTo>
                    <a:pt x="19" y="37"/>
                  </a:lnTo>
                  <a:lnTo>
                    <a:pt x="6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7">
              <a:extLst>
                <a:ext uri="{FF2B5EF4-FFF2-40B4-BE49-F238E27FC236}">
                  <a16:creationId xmlns:a16="http://schemas.microsoft.com/office/drawing/2014/main" id="{32416ED0-C737-46B1-BB19-1E8CFC7D5FDF}"/>
                </a:ext>
              </a:extLst>
            </p:cNvPr>
            <p:cNvSpPr>
              <a:spLocks noEditPoints="1"/>
            </p:cNvSpPr>
            <p:nvPr userDrawn="1"/>
          </p:nvSpPr>
          <p:spPr bwMode="auto">
            <a:xfrm>
              <a:off x="6099" y="4145"/>
              <a:ext cx="26" cy="30"/>
            </a:xfrm>
            <a:custGeom>
              <a:avLst/>
              <a:gdLst>
                <a:gd name="T0" fmla="*/ 19 w 77"/>
                <a:gd name="T1" fmla="*/ 5 h 90"/>
                <a:gd name="T2" fmla="*/ 43 w 77"/>
                <a:gd name="T3" fmla="*/ 0 h 90"/>
                <a:gd name="T4" fmla="*/ 50 w 77"/>
                <a:gd name="T5" fmla="*/ 0 h 90"/>
                <a:gd name="T6" fmla="*/ 62 w 77"/>
                <a:gd name="T7" fmla="*/ 4 h 90"/>
                <a:gd name="T8" fmla="*/ 71 w 77"/>
                <a:gd name="T9" fmla="*/ 10 h 90"/>
                <a:gd name="T10" fmla="*/ 76 w 77"/>
                <a:gd name="T11" fmla="*/ 21 h 90"/>
                <a:gd name="T12" fmla="*/ 77 w 77"/>
                <a:gd name="T13" fmla="*/ 28 h 90"/>
                <a:gd name="T14" fmla="*/ 75 w 77"/>
                <a:gd name="T15" fmla="*/ 41 h 90"/>
                <a:gd name="T16" fmla="*/ 66 w 77"/>
                <a:gd name="T17" fmla="*/ 88 h 90"/>
                <a:gd name="T18" fmla="*/ 52 w 77"/>
                <a:gd name="T19" fmla="*/ 88 h 90"/>
                <a:gd name="T20" fmla="*/ 54 w 77"/>
                <a:gd name="T21" fmla="*/ 75 h 90"/>
                <a:gd name="T22" fmla="*/ 50 w 77"/>
                <a:gd name="T23" fmla="*/ 81 h 90"/>
                <a:gd name="T24" fmla="*/ 35 w 77"/>
                <a:gd name="T25" fmla="*/ 89 h 90"/>
                <a:gd name="T26" fmla="*/ 27 w 77"/>
                <a:gd name="T27" fmla="*/ 90 h 90"/>
                <a:gd name="T28" fmla="*/ 16 w 77"/>
                <a:gd name="T29" fmla="*/ 89 h 90"/>
                <a:gd name="T30" fmla="*/ 8 w 77"/>
                <a:gd name="T31" fmla="*/ 84 h 90"/>
                <a:gd name="T32" fmla="*/ 1 w 77"/>
                <a:gd name="T33" fmla="*/ 77 h 90"/>
                <a:gd name="T34" fmla="*/ 0 w 77"/>
                <a:gd name="T35" fmla="*/ 66 h 90"/>
                <a:gd name="T36" fmla="*/ 0 w 77"/>
                <a:gd name="T37" fmla="*/ 58 h 90"/>
                <a:gd name="T38" fmla="*/ 8 w 77"/>
                <a:gd name="T39" fmla="*/ 46 h 90"/>
                <a:gd name="T40" fmla="*/ 21 w 77"/>
                <a:gd name="T41" fmla="*/ 39 h 90"/>
                <a:gd name="T42" fmla="*/ 39 w 77"/>
                <a:gd name="T43" fmla="*/ 35 h 90"/>
                <a:gd name="T44" fmla="*/ 50 w 77"/>
                <a:gd name="T45" fmla="*/ 35 h 90"/>
                <a:gd name="T46" fmla="*/ 62 w 77"/>
                <a:gd name="T47" fmla="*/ 36 h 90"/>
                <a:gd name="T48" fmla="*/ 62 w 77"/>
                <a:gd name="T49" fmla="*/ 30 h 90"/>
                <a:gd name="T50" fmla="*/ 60 w 77"/>
                <a:gd name="T51" fmla="*/ 22 h 90"/>
                <a:gd name="T52" fmla="*/ 57 w 77"/>
                <a:gd name="T53" fmla="*/ 17 h 90"/>
                <a:gd name="T54" fmla="*/ 51 w 77"/>
                <a:gd name="T55" fmla="*/ 15 h 90"/>
                <a:gd name="T56" fmla="*/ 43 w 77"/>
                <a:gd name="T57" fmla="*/ 14 h 90"/>
                <a:gd name="T58" fmla="*/ 28 w 77"/>
                <a:gd name="T59" fmla="*/ 15 h 90"/>
                <a:gd name="T60" fmla="*/ 16 w 77"/>
                <a:gd name="T61" fmla="*/ 21 h 90"/>
                <a:gd name="T62" fmla="*/ 58 w 77"/>
                <a:gd name="T63" fmla="*/ 47 h 90"/>
                <a:gd name="T64" fmla="*/ 46 w 77"/>
                <a:gd name="T65" fmla="*/ 47 h 90"/>
                <a:gd name="T66" fmla="*/ 31 w 77"/>
                <a:gd name="T67" fmla="*/ 49 h 90"/>
                <a:gd name="T68" fmla="*/ 22 w 77"/>
                <a:gd name="T69" fmla="*/ 53 h 90"/>
                <a:gd name="T70" fmla="*/ 16 w 77"/>
                <a:gd name="T71" fmla="*/ 60 h 90"/>
                <a:gd name="T72" fmla="*/ 16 w 77"/>
                <a:gd name="T73" fmla="*/ 66 h 90"/>
                <a:gd name="T74" fmla="*/ 20 w 77"/>
                <a:gd name="T75" fmla="*/ 75 h 90"/>
                <a:gd name="T76" fmla="*/ 29 w 77"/>
                <a:gd name="T77" fmla="*/ 77 h 90"/>
                <a:gd name="T78" fmla="*/ 35 w 77"/>
                <a:gd name="T79" fmla="*/ 77 h 90"/>
                <a:gd name="T80" fmla="*/ 45 w 77"/>
                <a:gd name="T81" fmla="*/ 72 h 90"/>
                <a:gd name="T82" fmla="*/ 52 w 77"/>
                <a:gd name="T83" fmla="*/ 63 h 90"/>
                <a:gd name="T84" fmla="*/ 57 w 77"/>
                <a:gd name="T85" fmla="*/ 53 h 90"/>
                <a:gd name="T86" fmla="*/ 58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19" y="5"/>
                  </a:moveTo>
                  <a:lnTo>
                    <a:pt x="19" y="5"/>
                  </a:lnTo>
                  <a:lnTo>
                    <a:pt x="32" y="2"/>
                  </a:lnTo>
                  <a:lnTo>
                    <a:pt x="43" y="0"/>
                  </a:lnTo>
                  <a:lnTo>
                    <a:pt x="43" y="0"/>
                  </a:lnTo>
                  <a:lnTo>
                    <a:pt x="50" y="0"/>
                  </a:lnTo>
                  <a:lnTo>
                    <a:pt x="56" y="2"/>
                  </a:lnTo>
                  <a:lnTo>
                    <a:pt x="62" y="4"/>
                  </a:lnTo>
                  <a:lnTo>
                    <a:pt x="66" y="6"/>
                  </a:lnTo>
                  <a:lnTo>
                    <a:pt x="71" y="10"/>
                  </a:lnTo>
                  <a:lnTo>
                    <a:pt x="74" y="15"/>
                  </a:lnTo>
                  <a:lnTo>
                    <a:pt x="76" y="21"/>
                  </a:lnTo>
                  <a:lnTo>
                    <a:pt x="77" y="28"/>
                  </a:lnTo>
                  <a:lnTo>
                    <a:pt x="77" y="28"/>
                  </a:lnTo>
                  <a:lnTo>
                    <a:pt x="75" y="41"/>
                  </a:lnTo>
                  <a:lnTo>
                    <a:pt x="75" y="41"/>
                  </a:lnTo>
                  <a:lnTo>
                    <a:pt x="70" y="65"/>
                  </a:lnTo>
                  <a:lnTo>
                    <a:pt x="66" y="88"/>
                  </a:lnTo>
                  <a:lnTo>
                    <a:pt x="52" y="88"/>
                  </a:lnTo>
                  <a:lnTo>
                    <a:pt x="52" y="88"/>
                  </a:lnTo>
                  <a:lnTo>
                    <a:pt x="54" y="75"/>
                  </a:lnTo>
                  <a:lnTo>
                    <a:pt x="54" y="75"/>
                  </a:lnTo>
                  <a:lnTo>
                    <a:pt x="54" y="75"/>
                  </a:lnTo>
                  <a:lnTo>
                    <a:pt x="50" y="81"/>
                  </a:lnTo>
                  <a:lnTo>
                    <a:pt x="43" y="87"/>
                  </a:lnTo>
                  <a:lnTo>
                    <a:pt x="35" y="89"/>
                  </a:lnTo>
                  <a:lnTo>
                    <a:pt x="27" y="90"/>
                  </a:lnTo>
                  <a:lnTo>
                    <a:pt x="27" y="90"/>
                  </a:lnTo>
                  <a:lnTo>
                    <a:pt x="21" y="90"/>
                  </a:lnTo>
                  <a:lnTo>
                    <a:pt x="16" y="89"/>
                  </a:lnTo>
                  <a:lnTo>
                    <a:pt x="12" y="87"/>
                  </a:lnTo>
                  <a:lnTo>
                    <a:pt x="8" y="84"/>
                  </a:lnTo>
                  <a:lnTo>
                    <a:pt x="4" y="82"/>
                  </a:lnTo>
                  <a:lnTo>
                    <a:pt x="1" y="77"/>
                  </a:lnTo>
                  <a:lnTo>
                    <a:pt x="0" y="72"/>
                  </a:lnTo>
                  <a:lnTo>
                    <a:pt x="0" y="66"/>
                  </a:lnTo>
                  <a:lnTo>
                    <a:pt x="0" y="66"/>
                  </a:lnTo>
                  <a:lnTo>
                    <a:pt x="0" y="58"/>
                  </a:lnTo>
                  <a:lnTo>
                    <a:pt x="3" y="52"/>
                  </a:lnTo>
                  <a:lnTo>
                    <a:pt x="8" y="46"/>
                  </a:lnTo>
                  <a:lnTo>
                    <a:pt x="14" y="42"/>
                  </a:lnTo>
                  <a:lnTo>
                    <a:pt x="21" y="39"/>
                  </a:lnTo>
                  <a:lnTo>
                    <a:pt x="29" y="36"/>
                  </a:lnTo>
                  <a:lnTo>
                    <a:pt x="39" y="35"/>
                  </a:lnTo>
                  <a:lnTo>
                    <a:pt x="50" y="35"/>
                  </a:lnTo>
                  <a:lnTo>
                    <a:pt x="50" y="35"/>
                  </a:lnTo>
                  <a:lnTo>
                    <a:pt x="62" y="36"/>
                  </a:lnTo>
                  <a:lnTo>
                    <a:pt x="62" y="36"/>
                  </a:lnTo>
                  <a:lnTo>
                    <a:pt x="62" y="30"/>
                  </a:lnTo>
                  <a:lnTo>
                    <a:pt x="62" y="30"/>
                  </a:lnTo>
                  <a:lnTo>
                    <a:pt x="62" y="25"/>
                  </a:lnTo>
                  <a:lnTo>
                    <a:pt x="60" y="22"/>
                  </a:lnTo>
                  <a:lnTo>
                    <a:pt x="59" y="20"/>
                  </a:lnTo>
                  <a:lnTo>
                    <a:pt x="57" y="17"/>
                  </a:lnTo>
                  <a:lnTo>
                    <a:pt x="53" y="16"/>
                  </a:lnTo>
                  <a:lnTo>
                    <a:pt x="51" y="15"/>
                  </a:lnTo>
                  <a:lnTo>
                    <a:pt x="43" y="14"/>
                  </a:lnTo>
                  <a:lnTo>
                    <a:pt x="43" y="14"/>
                  </a:lnTo>
                  <a:lnTo>
                    <a:pt x="35" y="14"/>
                  </a:lnTo>
                  <a:lnTo>
                    <a:pt x="28" y="15"/>
                  </a:lnTo>
                  <a:lnTo>
                    <a:pt x="22" y="17"/>
                  </a:lnTo>
                  <a:lnTo>
                    <a:pt x="16" y="21"/>
                  </a:lnTo>
                  <a:lnTo>
                    <a:pt x="19" y="5"/>
                  </a:lnTo>
                  <a:close/>
                  <a:moveTo>
                    <a:pt x="58" y="47"/>
                  </a:moveTo>
                  <a:lnTo>
                    <a:pt x="46" y="47"/>
                  </a:lnTo>
                  <a:lnTo>
                    <a:pt x="46" y="47"/>
                  </a:lnTo>
                  <a:lnTo>
                    <a:pt x="37" y="48"/>
                  </a:lnTo>
                  <a:lnTo>
                    <a:pt x="31" y="49"/>
                  </a:lnTo>
                  <a:lnTo>
                    <a:pt x="26" y="51"/>
                  </a:lnTo>
                  <a:lnTo>
                    <a:pt x="22" y="53"/>
                  </a:lnTo>
                  <a:lnTo>
                    <a:pt x="19" y="57"/>
                  </a:lnTo>
                  <a:lnTo>
                    <a:pt x="16" y="60"/>
                  </a:lnTo>
                  <a:lnTo>
                    <a:pt x="16" y="66"/>
                  </a:lnTo>
                  <a:lnTo>
                    <a:pt x="16" y="66"/>
                  </a:lnTo>
                  <a:lnTo>
                    <a:pt x="18" y="71"/>
                  </a:lnTo>
                  <a:lnTo>
                    <a:pt x="20" y="75"/>
                  </a:lnTo>
                  <a:lnTo>
                    <a:pt x="25" y="77"/>
                  </a:lnTo>
                  <a:lnTo>
                    <a:pt x="29" y="77"/>
                  </a:lnTo>
                  <a:lnTo>
                    <a:pt x="29" y="77"/>
                  </a:lnTo>
                  <a:lnTo>
                    <a:pt x="35" y="77"/>
                  </a:lnTo>
                  <a:lnTo>
                    <a:pt x="41" y="75"/>
                  </a:lnTo>
                  <a:lnTo>
                    <a:pt x="45" y="72"/>
                  </a:lnTo>
                  <a:lnTo>
                    <a:pt x="50" y="67"/>
                  </a:lnTo>
                  <a:lnTo>
                    <a:pt x="52" y="63"/>
                  </a:lnTo>
                  <a:lnTo>
                    <a:pt x="54" y="58"/>
                  </a:lnTo>
                  <a:lnTo>
                    <a:pt x="57" y="53"/>
                  </a:lnTo>
                  <a:lnTo>
                    <a:pt x="58" y="47"/>
                  </a:lnTo>
                  <a:lnTo>
                    <a:pt x="5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8">
              <a:extLst>
                <a:ext uri="{FF2B5EF4-FFF2-40B4-BE49-F238E27FC236}">
                  <a16:creationId xmlns:a16="http://schemas.microsoft.com/office/drawing/2014/main" id="{960E548E-D15F-4744-B643-0028F89D6435}"/>
                </a:ext>
              </a:extLst>
            </p:cNvPr>
            <p:cNvSpPr>
              <a:spLocks/>
            </p:cNvSpPr>
            <p:nvPr userDrawn="1"/>
          </p:nvSpPr>
          <p:spPr bwMode="auto">
            <a:xfrm>
              <a:off x="6132" y="4137"/>
              <a:ext cx="20" cy="38"/>
            </a:xfrm>
            <a:custGeom>
              <a:avLst/>
              <a:gdLst>
                <a:gd name="T0" fmla="*/ 2 w 60"/>
                <a:gd name="T1" fmla="*/ 27 h 114"/>
                <a:gd name="T2" fmla="*/ 21 w 60"/>
                <a:gd name="T3" fmla="*/ 27 h 114"/>
                <a:gd name="T4" fmla="*/ 25 w 60"/>
                <a:gd name="T5" fmla="*/ 6 h 114"/>
                <a:gd name="T6" fmla="*/ 41 w 60"/>
                <a:gd name="T7" fmla="*/ 0 h 114"/>
                <a:gd name="T8" fmla="*/ 37 w 60"/>
                <a:gd name="T9" fmla="*/ 27 h 114"/>
                <a:gd name="T10" fmla="*/ 60 w 60"/>
                <a:gd name="T11" fmla="*/ 27 h 114"/>
                <a:gd name="T12" fmla="*/ 57 w 60"/>
                <a:gd name="T13" fmla="*/ 39 h 114"/>
                <a:gd name="T14" fmla="*/ 34 w 60"/>
                <a:gd name="T15" fmla="*/ 39 h 114"/>
                <a:gd name="T16" fmla="*/ 26 w 60"/>
                <a:gd name="T17" fmla="*/ 76 h 114"/>
                <a:gd name="T18" fmla="*/ 26 w 60"/>
                <a:gd name="T19" fmla="*/ 76 h 114"/>
                <a:gd name="T20" fmla="*/ 23 w 60"/>
                <a:gd name="T21" fmla="*/ 93 h 114"/>
                <a:gd name="T22" fmla="*/ 23 w 60"/>
                <a:gd name="T23" fmla="*/ 93 h 114"/>
                <a:gd name="T24" fmla="*/ 23 w 60"/>
                <a:gd name="T25" fmla="*/ 96 h 114"/>
                <a:gd name="T26" fmla="*/ 26 w 60"/>
                <a:gd name="T27" fmla="*/ 100 h 114"/>
                <a:gd name="T28" fmla="*/ 29 w 60"/>
                <a:gd name="T29" fmla="*/ 101 h 114"/>
                <a:gd name="T30" fmla="*/ 34 w 60"/>
                <a:gd name="T31" fmla="*/ 101 h 114"/>
                <a:gd name="T32" fmla="*/ 34 w 60"/>
                <a:gd name="T33" fmla="*/ 101 h 114"/>
                <a:gd name="T34" fmla="*/ 40 w 60"/>
                <a:gd name="T35" fmla="*/ 101 h 114"/>
                <a:gd name="T36" fmla="*/ 46 w 60"/>
                <a:gd name="T37" fmla="*/ 100 h 114"/>
                <a:gd name="T38" fmla="*/ 44 w 60"/>
                <a:gd name="T39" fmla="*/ 113 h 114"/>
                <a:gd name="T40" fmla="*/ 44 w 60"/>
                <a:gd name="T41" fmla="*/ 113 h 114"/>
                <a:gd name="T42" fmla="*/ 37 w 60"/>
                <a:gd name="T43" fmla="*/ 114 h 114"/>
                <a:gd name="T44" fmla="*/ 28 w 60"/>
                <a:gd name="T45" fmla="*/ 114 h 114"/>
                <a:gd name="T46" fmla="*/ 28 w 60"/>
                <a:gd name="T47" fmla="*/ 114 h 114"/>
                <a:gd name="T48" fmla="*/ 22 w 60"/>
                <a:gd name="T49" fmla="*/ 114 h 114"/>
                <a:gd name="T50" fmla="*/ 19 w 60"/>
                <a:gd name="T51" fmla="*/ 113 h 114"/>
                <a:gd name="T52" fmla="*/ 15 w 60"/>
                <a:gd name="T53" fmla="*/ 111 h 114"/>
                <a:gd name="T54" fmla="*/ 13 w 60"/>
                <a:gd name="T55" fmla="*/ 108 h 114"/>
                <a:gd name="T56" fmla="*/ 10 w 60"/>
                <a:gd name="T57" fmla="*/ 106 h 114"/>
                <a:gd name="T58" fmla="*/ 9 w 60"/>
                <a:gd name="T59" fmla="*/ 102 h 114"/>
                <a:gd name="T60" fmla="*/ 8 w 60"/>
                <a:gd name="T61" fmla="*/ 95 h 114"/>
                <a:gd name="T62" fmla="*/ 8 w 60"/>
                <a:gd name="T63" fmla="*/ 95 h 114"/>
                <a:gd name="T64" fmla="*/ 9 w 60"/>
                <a:gd name="T65" fmla="*/ 85 h 114"/>
                <a:gd name="T66" fmla="*/ 10 w 60"/>
                <a:gd name="T67" fmla="*/ 75 h 114"/>
                <a:gd name="T68" fmla="*/ 17 w 60"/>
                <a:gd name="T69" fmla="*/ 39 h 114"/>
                <a:gd name="T70" fmla="*/ 0 w 60"/>
                <a:gd name="T71" fmla="*/ 39 h 114"/>
                <a:gd name="T72" fmla="*/ 2 w 60"/>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4">
                  <a:moveTo>
                    <a:pt x="2" y="27"/>
                  </a:moveTo>
                  <a:lnTo>
                    <a:pt x="21" y="27"/>
                  </a:lnTo>
                  <a:lnTo>
                    <a:pt x="25" y="6"/>
                  </a:lnTo>
                  <a:lnTo>
                    <a:pt x="41" y="0"/>
                  </a:lnTo>
                  <a:lnTo>
                    <a:pt x="37" y="27"/>
                  </a:lnTo>
                  <a:lnTo>
                    <a:pt x="60" y="27"/>
                  </a:lnTo>
                  <a:lnTo>
                    <a:pt x="57" y="39"/>
                  </a:lnTo>
                  <a:lnTo>
                    <a:pt x="34" y="39"/>
                  </a:lnTo>
                  <a:lnTo>
                    <a:pt x="26" y="76"/>
                  </a:lnTo>
                  <a:lnTo>
                    <a:pt x="26" y="76"/>
                  </a:lnTo>
                  <a:lnTo>
                    <a:pt x="23" y="93"/>
                  </a:lnTo>
                  <a:lnTo>
                    <a:pt x="23" y="93"/>
                  </a:lnTo>
                  <a:lnTo>
                    <a:pt x="23" y="96"/>
                  </a:lnTo>
                  <a:lnTo>
                    <a:pt x="26" y="100"/>
                  </a:lnTo>
                  <a:lnTo>
                    <a:pt x="29" y="101"/>
                  </a:lnTo>
                  <a:lnTo>
                    <a:pt x="34" y="101"/>
                  </a:lnTo>
                  <a:lnTo>
                    <a:pt x="34" y="101"/>
                  </a:lnTo>
                  <a:lnTo>
                    <a:pt x="40" y="101"/>
                  </a:lnTo>
                  <a:lnTo>
                    <a:pt x="46" y="100"/>
                  </a:lnTo>
                  <a:lnTo>
                    <a:pt x="44" y="113"/>
                  </a:lnTo>
                  <a:lnTo>
                    <a:pt x="44" y="113"/>
                  </a:lnTo>
                  <a:lnTo>
                    <a:pt x="37" y="114"/>
                  </a:lnTo>
                  <a:lnTo>
                    <a:pt x="28" y="114"/>
                  </a:lnTo>
                  <a:lnTo>
                    <a:pt x="28" y="114"/>
                  </a:lnTo>
                  <a:lnTo>
                    <a:pt x="22" y="114"/>
                  </a:lnTo>
                  <a:lnTo>
                    <a:pt x="19" y="113"/>
                  </a:lnTo>
                  <a:lnTo>
                    <a:pt x="15" y="111"/>
                  </a:lnTo>
                  <a:lnTo>
                    <a:pt x="13" y="108"/>
                  </a:lnTo>
                  <a:lnTo>
                    <a:pt x="10" y="106"/>
                  </a:lnTo>
                  <a:lnTo>
                    <a:pt x="9" y="102"/>
                  </a:lnTo>
                  <a:lnTo>
                    <a:pt x="8" y="95"/>
                  </a:lnTo>
                  <a:lnTo>
                    <a:pt x="8" y="95"/>
                  </a:lnTo>
                  <a:lnTo>
                    <a:pt x="9" y="85"/>
                  </a:lnTo>
                  <a:lnTo>
                    <a:pt x="10" y="75"/>
                  </a:lnTo>
                  <a:lnTo>
                    <a:pt x="17" y="39"/>
                  </a:lnTo>
                  <a:lnTo>
                    <a:pt x="0" y="39"/>
                  </a:lnTo>
                  <a:lnTo>
                    <a:pt x="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9">
              <a:extLst>
                <a:ext uri="{FF2B5EF4-FFF2-40B4-BE49-F238E27FC236}">
                  <a16:creationId xmlns:a16="http://schemas.microsoft.com/office/drawing/2014/main" id="{6505F2B4-A2E1-45AF-8968-3FC63F67C646}"/>
                </a:ext>
              </a:extLst>
            </p:cNvPr>
            <p:cNvSpPr>
              <a:spLocks/>
            </p:cNvSpPr>
            <p:nvPr userDrawn="1"/>
          </p:nvSpPr>
          <p:spPr bwMode="auto">
            <a:xfrm>
              <a:off x="6169" y="4137"/>
              <a:ext cx="20" cy="38"/>
            </a:xfrm>
            <a:custGeom>
              <a:avLst/>
              <a:gdLst>
                <a:gd name="T0" fmla="*/ 3 w 61"/>
                <a:gd name="T1" fmla="*/ 27 h 114"/>
                <a:gd name="T2" fmla="*/ 22 w 61"/>
                <a:gd name="T3" fmla="*/ 27 h 114"/>
                <a:gd name="T4" fmla="*/ 27 w 61"/>
                <a:gd name="T5" fmla="*/ 6 h 114"/>
                <a:gd name="T6" fmla="*/ 43 w 61"/>
                <a:gd name="T7" fmla="*/ 0 h 114"/>
                <a:gd name="T8" fmla="*/ 39 w 61"/>
                <a:gd name="T9" fmla="*/ 27 h 114"/>
                <a:gd name="T10" fmla="*/ 61 w 61"/>
                <a:gd name="T11" fmla="*/ 27 h 114"/>
                <a:gd name="T12" fmla="*/ 59 w 61"/>
                <a:gd name="T13" fmla="*/ 39 h 114"/>
                <a:gd name="T14" fmla="*/ 35 w 61"/>
                <a:gd name="T15" fmla="*/ 39 h 114"/>
                <a:gd name="T16" fmla="*/ 28 w 61"/>
                <a:gd name="T17" fmla="*/ 76 h 114"/>
                <a:gd name="T18" fmla="*/ 28 w 61"/>
                <a:gd name="T19" fmla="*/ 76 h 114"/>
                <a:gd name="T20" fmla="*/ 25 w 61"/>
                <a:gd name="T21" fmla="*/ 93 h 114"/>
                <a:gd name="T22" fmla="*/ 25 w 61"/>
                <a:gd name="T23" fmla="*/ 93 h 114"/>
                <a:gd name="T24" fmla="*/ 25 w 61"/>
                <a:gd name="T25" fmla="*/ 96 h 114"/>
                <a:gd name="T26" fmla="*/ 28 w 61"/>
                <a:gd name="T27" fmla="*/ 100 h 114"/>
                <a:gd name="T28" fmla="*/ 31 w 61"/>
                <a:gd name="T29" fmla="*/ 101 h 114"/>
                <a:gd name="T30" fmla="*/ 36 w 61"/>
                <a:gd name="T31" fmla="*/ 101 h 114"/>
                <a:gd name="T32" fmla="*/ 36 w 61"/>
                <a:gd name="T33" fmla="*/ 101 h 114"/>
                <a:gd name="T34" fmla="*/ 42 w 61"/>
                <a:gd name="T35" fmla="*/ 101 h 114"/>
                <a:gd name="T36" fmla="*/ 48 w 61"/>
                <a:gd name="T37" fmla="*/ 100 h 114"/>
                <a:gd name="T38" fmla="*/ 46 w 61"/>
                <a:gd name="T39" fmla="*/ 113 h 114"/>
                <a:gd name="T40" fmla="*/ 46 w 61"/>
                <a:gd name="T41" fmla="*/ 113 h 114"/>
                <a:gd name="T42" fmla="*/ 37 w 61"/>
                <a:gd name="T43" fmla="*/ 114 h 114"/>
                <a:gd name="T44" fmla="*/ 30 w 61"/>
                <a:gd name="T45" fmla="*/ 114 h 114"/>
                <a:gd name="T46" fmla="*/ 30 w 61"/>
                <a:gd name="T47" fmla="*/ 114 h 114"/>
                <a:gd name="T48" fmla="*/ 24 w 61"/>
                <a:gd name="T49" fmla="*/ 114 h 114"/>
                <a:gd name="T50" fmla="*/ 21 w 61"/>
                <a:gd name="T51" fmla="*/ 113 h 114"/>
                <a:gd name="T52" fmla="*/ 17 w 61"/>
                <a:gd name="T53" fmla="*/ 111 h 114"/>
                <a:gd name="T54" fmla="*/ 14 w 61"/>
                <a:gd name="T55" fmla="*/ 108 h 114"/>
                <a:gd name="T56" fmla="*/ 12 w 61"/>
                <a:gd name="T57" fmla="*/ 106 h 114"/>
                <a:gd name="T58" fmla="*/ 10 w 61"/>
                <a:gd name="T59" fmla="*/ 102 h 114"/>
                <a:gd name="T60" fmla="*/ 9 w 61"/>
                <a:gd name="T61" fmla="*/ 95 h 114"/>
                <a:gd name="T62" fmla="*/ 9 w 61"/>
                <a:gd name="T63" fmla="*/ 95 h 114"/>
                <a:gd name="T64" fmla="*/ 10 w 61"/>
                <a:gd name="T65" fmla="*/ 85 h 114"/>
                <a:gd name="T66" fmla="*/ 12 w 61"/>
                <a:gd name="T67" fmla="*/ 75 h 114"/>
                <a:gd name="T68" fmla="*/ 19 w 61"/>
                <a:gd name="T69" fmla="*/ 39 h 114"/>
                <a:gd name="T70" fmla="*/ 0 w 61"/>
                <a:gd name="T71" fmla="*/ 39 h 114"/>
                <a:gd name="T72" fmla="*/ 3 w 61"/>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114">
                  <a:moveTo>
                    <a:pt x="3" y="27"/>
                  </a:moveTo>
                  <a:lnTo>
                    <a:pt x="22" y="27"/>
                  </a:lnTo>
                  <a:lnTo>
                    <a:pt x="27" y="6"/>
                  </a:lnTo>
                  <a:lnTo>
                    <a:pt x="43" y="0"/>
                  </a:lnTo>
                  <a:lnTo>
                    <a:pt x="39" y="27"/>
                  </a:lnTo>
                  <a:lnTo>
                    <a:pt x="61" y="27"/>
                  </a:lnTo>
                  <a:lnTo>
                    <a:pt x="59" y="39"/>
                  </a:lnTo>
                  <a:lnTo>
                    <a:pt x="35" y="39"/>
                  </a:lnTo>
                  <a:lnTo>
                    <a:pt x="28" y="76"/>
                  </a:lnTo>
                  <a:lnTo>
                    <a:pt x="28" y="76"/>
                  </a:lnTo>
                  <a:lnTo>
                    <a:pt x="25" y="93"/>
                  </a:lnTo>
                  <a:lnTo>
                    <a:pt x="25" y="93"/>
                  </a:lnTo>
                  <a:lnTo>
                    <a:pt x="25" y="96"/>
                  </a:lnTo>
                  <a:lnTo>
                    <a:pt x="28" y="100"/>
                  </a:lnTo>
                  <a:lnTo>
                    <a:pt x="31" y="101"/>
                  </a:lnTo>
                  <a:lnTo>
                    <a:pt x="36" y="101"/>
                  </a:lnTo>
                  <a:lnTo>
                    <a:pt x="36" y="101"/>
                  </a:lnTo>
                  <a:lnTo>
                    <a:pt x="42" y="101"/>
                  </a:lnTo>
                  <a:lnTo>
                    <a:pt x="48" y="100"/>
                  </a:lnTo>
                  <a:lnTo>
                    <a:pt x="46" y="113"/>
                  </a:lnTo>
                  <a:lnTo>
                    <a:pt x="46" y="113"/>
                  </a:lnTo>
                  <a:lnTo>
                    <a:pt x="37" y="114"/>
                  </a:lnTo>
                  <a:lnTo>
                    <a:pt x="30" y="114"/>
                  </a:lnTo>
                  <a:lnTo>
                    <a:pt x="30" y="114"/>
                  </a:lnTo>
                  <a:lnTo>
                    <a:pt x="24" y="114"/>
                  </a:lnTo>
                  <a:lnTo>
                    <a:pt x="21" y="113"/>
                  </a:lnTo>
                  <a:lnTo>
                    <a:pt x="17" y="111"/>
                  </a:lnTo>
                  <a:lnTo>
                    <a:pt x="14" y="108"/>
                  </a:lnTo>
                  <a:lnTo>
                    <a:pt x="12" y="106"/>
                  </a:lnTo>
                  <a:lnTo>
                    <a:pt x="10" y="102"/>
                  </a:lnTo>
                  <a:lnTo>
                    <a:pt x="9" y="95"/>
                  </a:lnTo>
                  <a:lnTo>
                    <a:pt x="9" y="95"/>
                  </a:lnTo>
                  <a:lnTo>
                    <a:pt x="10" y="85"/>
                  </a:lnTo>
                  <a:lnTo>
                    <a:pt x="12" y="75"/>
                  </a:lnTo>
                  <a:lnTo>
                    <a:pt x="19" y="39"/>
                  </a:lnTo>
                  <a:lnTo>
                    <a:pt x="0" y="39"/>
                  </a:lnTo>
                  <a:lnTo>
                    <a:pt x="3"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0">
              <a:extLst>
                <a:ext uri="{FF2B5EF4-FFF2-40B4-BE49-F238E27FC236}">
                  <a16:creationId xmlns:a16="http://schemas.microsoft.com/office/drawing/2014/main" id="{66853197-14BC-45BE-A967-CC050146DC03}"/>
                </a:ext>
              </a:extLst>
            </p:cNvPr>
            <p:cNvSpPr>
              <a:spLocks/>
            </p:cNvSpPr>
            <p:nvPr userDrawn="1"/>
          </p:nvSpPr>
          <p:spPr bwMode="auto">
            <a:xfrm>
              <a:off x="6190" y="4132"/>
              <a:ext cx="29" cy="42"/>
            </a:xfrm>
            <a:custGeom>
              <a:avLst/>
              <a:gdLst>
                <a:gd name="T0" fmla="*/ 27 w 87"/>
                <a:gd name="T1" fmla="*/ 0 h 126"/>
                <a:gd name="T2" fmla="*/ 42 w 87"/>
                <a:gd name="T3" fmla="*/ 0 h 126"/>
                <a:gd name="T4" fmla="*/ 31 w 87"/>
                <a:gd name="T5" fmla="*/ 52 h 126"/>
                <a:gd name="T6" fmla="*/ 31 w 87"/>
                <a:gd name="T7" fmla="*/ 52 h 126"/>
                <a:gd name="T8" fmla="*/ 31 w 87"/>
                <a:gd name="T9" fmla="*/ 52 h 126"/>
                <a:gd name="T10" fmla="*/ 37 w 87"/>
                <a:gd name="T11" fmla="*/ 46 h 126"/>
                <a:gd name="T12" fmla="*/ 43 w 87"/>
                <a:gd name="T13" fmla="*/ 42 h 126"/>
                <a:gd name="T14" fmla="*/ 50 w 87"/>
                <a:gd name="T15" fmla="*/ 40 h 126"/>
                <a:gd name="T16" fmla="*/ 59 w 87"/>
                <a:gd name="T17" fmla="*/ 38 h 126"/>
                <a:gd name="T18" fmla="*/ 59 w 87"/>
                <a:gd name="T19" fmla="*/ 38 h 126"/>
                <a:gd name="T20" fmla="*/ 65 w 87"/>
                <a:gd name="T21" fmla="*/ 38 h 126"/>
                <a:gd name="T22" fmla="*/ 71 w 87"/>
                <a:gd name="T23" fmla="*/ 40 h 126"/>
                <a:gd name="T24" fmla="*/ 75 w 87"/>
                <a:gd name="T25" fmla="*/ 42 h 126"/>
                <a:gd name="T26" fmla="*/ 79 w 87"/>
                <a:gd name="T27" fmla="*/ 46 h 126"/>
                <a:gd name="T28" fmla="*/ 83 w 87"/>
                <a:gd name="T29" fmla="*/ 49 h 126"/>
                <a:gd name="T30" fmla="*/ 85 w 87"/>
                <a:gd name="T31" fmla="*/ 54 h 126"/>
                <a:gd name="T32" fmla="*/ 86 w 87"/>
                <a:gd name="T33" fmla="*/ 59 h 126"/>
                <a:gd name="T34" fmla="*/ 87 w 87"/>
                <a:gd name="T35" fmla="*/ 66 h 126"/>
                <a:gd name="T36" fmla="*/ 87 w 87"/>
                <a:gd name="T37" fmla="*/ 66 h 126"/>
                <a:gd name="T38" fmla="*/ 86 w 87"/>
                <a:gd name="T39" fmla="*/ 73 h 126"/>
                <a:gd name="T40" fmla="*/ 85 w 87"/>
                <a:gd name="T41" fmla="*/ 81 h 126"/>
                <a:gd name="T42" fmla="*/ 75 w 87"/>
                <a:gd name="T43" fmla="*/ 126 h 126"/>
                <a:gd name="T44" fmla="*/ 60 w 87"/>
                <a:gd name="T45" fmla="*/ 126 h 126"/>
                <a:gd name="T46" fmla="*/ 71 w 87"/>
                <a:gd name="T47" fmla="*/ 75 h 126"/>
                <a:gd name="T48" fmla="*/ 71 w 87"/>
                <a:gd name="T49" fmla="*/ 75 h 126"/>
                <a:gd name="T50" fmla="*/ 72 w 87"/>
                <a:gd name="T51" fmla="*/ 67 h 126"/>
                <a:gd name="T52" fmla="*/ 72 w 87"/>
                <a:gd name="T53" fmla="*/ 67 h 126"/>
                <a:gd name="T54" fmla="*/ 71 w 87"/>
                <a:gd name="T55" fmla="*/ 61 h 126"/>
                <a:gd name="T56" fmla="*/ 67 w 87"/>
                <a:gd name="T57" fmla="*/ 55 h 126"/>
                <a:gd name="T58" fmla="*/ 62 w 87"/>
                <a:gd name="T59" fmla="*/ 53 h 126"/>
                <a:gd name="T60" fmla="*/ 56 w 87"/>
                <a:gd name="T61" fmla="*/ 52 h 126"/>
                <a:gd name="T62" fmla="*/ 56 w 87"/>
                <a:gd name="T63" fmla="*/ 52 h 126"/>
                <a:gd name="T64" fmla="*/ 49 w 87"/>
                <a:gd name="T65" fmla="*/ 53 h 126"/>
                <a:gd name="T66" fmla="*/ 43 w 87"/>
                <a:gd name="T67" fmla="*/ 55 h 126"/>
                <a:gd name="T68" fmla="*/ 39 w 87"/>
                <a:gd name="T69" fmla="*/ 59 h 126"/>
                <a:gd name="T70" fmla="*/ 34 w 87"/>
                <a:gd name="T71" fmla="*/ 63 h 126"/>
                <a:gd name="T72" fmla="*/ 30 w 87"/>
                <a:gd name="T73" fmla="*/ 68 h 126"/>
                <a:gd name="T74" fmla="*/ 28 w 87"/>
                <a:gd name="T75" fmla="*/ 73 h 126"/>
                <a:gd name="T76" fmla="*/ 24 w 87"/>
                <a:gd name="T77" fmla="*/ 83 h 126"/>
                <a:gd name="T78" fmla="*/ 16 w 87"/>
                <a:gd name="T79" fmla="*/ 126 h 126"/>
                <a:gd name="T80" fmla="*/ 0 w 87"/>
                <a:gd name="T81" fmla="*/ 126 h 126"/>
                <a:gd name="T82" fmla="*/ 27 w 87"/>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 h="126">
                  <a:moveTo>
                    <a:pt x="27" y="0"/>
                  </a:moveTo>
                  <a:lnTo>
                    <a:pt x="42" y="0"/>
                  </a:lnTo>
                  <a:lnTo>
                    <a:pt x="31" y="52"/>
                  </a:lnTo>
                  <a:lnTo>
                    <a:pt x="31" y="52"/>
                  </a:lnTo>
                  <a:lnTo>
                    <a:pt x="31" y="52"/>
                  </a:lnTo>
                  <a:lnTo>
                    <a:pt x="37" y="46"/>
                  </a:lnTo>
                  <a:lnTo>
                    <a:pt x="43" y="42"/>
                  </a:lnTo>
                  <a:lnTo>
                    <a:pt x="50" y="40"/>
                  </a:lnTo>
                  <a:lnTo>
                    <a:pt x="59" y="38"/>
                  </a:lnTo>
                  <a:lnTo>
                    <a:pt x="59" y="38"/>
                  </a:lnTo>
                  <a:lnTo>
                    <a:pt x="65" y="38"/>
                  </a:lnTo>
                  <a:lnTo>
                    <a:pt x="71" y="40"/>
                  </a:lnTo>
                  <a:lnTo>
                    <a:pt x="75" y="42"/>
                  </a:lnTo>
                  <a:lnTo>
                    <a:pt x="79" y="46"/>
                  </a:lnTo>
                  <a:lnTo>
                    <a:pt x="83" y="49"/>
                  </a:lnTo>
                  <a:lnTo>
                    <a:pt x="85" y="54"/>
                  </a:lnTo>
                  <a:lnTo>
                    <a:pt x="86" y="59"/>
                  </a:lnTo>
                  <a:lnTo>
                    <a:pt x="87" y="66"/>
                  </a:lnTo>
                  <a:lnTo>
                    <a:pt x="87" y="66"/>
                  </a:lnTo>
                  <a:lnTo>
                    <a:pt x="86" y="73"/>
                  </a:lnTo>
                  <a:lnTo>
                    <a:pt x="85" y="81"/>
                  </a:lnTo>
                  <a:lnTo>
                    <a:pt x="75" y="126"/>
                  </a:lnTo>
                  <a:lnTo>
                    <a:pt x="60" y="126"/>
                  </a:lnTo>
                  <a:lnTo>
                    <a:pt x="71" y="75"/>
                  </a:lnTo>
                  <a:lnTo>
                    <a:pt x="71" y="75"/>
                  </a:lnTo>
                  <a:lnTo>
                    <a:pt x="72" y="67"/>
                  </a:lnTo>
                  <a:lnTo>
                    <a:pt x="72" y="67"/>
                  </a:lnTo>
                  <a:lnTo>
                    <a:pt x="71" y="61"/>
                  </a:lnTo>
                  <a:lnTo>
                    <a:pt x="67" y="55"/>
                  </a:lnTo>
                  <a:lnTo>
                    <a:pt x="62" y="53"/>
                  </a:lnTo>
                  <a:lnTo>
                    <a:pt x="56" y="52"/>
                  </a:lnTo>
                  <a:lnTo>
                    <a:pt x="56" y="52"/>
                  </a:lnTo>
                  <a:lnTo>
                    <a:pt x="49" y="53"/>
                  </a:lnTo>
                  <a:lnTo>
                    <a:pt x="43" y="55"/>
                  </a:lnTo>
                  <a:lnTo>
                    <a:pt x="39" y="59"/>
                  </a:lnTo>
                  <a:lnTo>
                    <a:pt x="34" y="63"/>
                  </a:lnTo>
                  <a:lnTo>
                    <a:pt x="30" y="68"/>
                  </a:lnTo>
                  <a:lnTo>
                    <a:pt x="28" y="73"/>
                  </a:lnTo>
                  <a:lnTo>
                    <a:pt x="24" y="83"/>
                  </a:lnTo>
                  <a:lnTo>
                    <a:pt x="16" y="126"/>
                  </a:lnTo>
                  <a:lnTo>
                    <a:pt x="0" y="126"/>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1">
              <a:extLst>
                <a:ext uri="{FF2B5EF4-FFF2-40B4-BE49-F238E27FC236}">
                  <a16:creationId xmlns:a16="http://schemas.microsoft.com/office/drawing/2014/main" id="{E46D8D40-32F2-43D1-B870-77A300430D03}"/>
                </a:ext>
              </a:extLst>
            </p:cNvPr>
            <p:cNvSpPr>
              <a:spLocks noEditPoints="1"/>
            </p:cNvSpPr>
            <p:nvPr userDrawn="1"/>
          </p:nvSpPr>
          <p:spPr bwMode="auto">
            <a:xfrm>
              <a:off x="6224" y="4145"/>
              <a:ext cx="27" cy="30"/>
            </a:xfrm>
            <a:custGeom>
              <a:avLst/>
              <a:gdLst>
                <a:gd name="T0" fmla="*/ 66 w 80"/>
                <a:gd name="T1" fmla="*/ 87 h 90"/>
                <a:gd name="T2" fmla="*/ 39 w 80"/>
                <a:gd name="T3" fmla="*/ 90 h 90"/>
                <a:gd name="T4" fmla="*/ 32 w 80"/>
                <a:gd name="T5" fmla="*/ 90 h 90"/>
                <a:gd name="T6" fmla="*/ 18 w 80"/>
                <a:gd name="T7" fmla="*/ 87 h 90"/>
                <a:gd name="T8" fmla="*/ 7 w 80"/>
                <a:gd name="T9" fmla="*/ 77 h 90"/>
                <a:gd name="T10" fmla="*/ 1 w 80"/>
                <a:gd name="T11" fmla="*/ 61 h 90"/>
                <a:gd name="T12" fmla="*/ 0 w 80"/>
                <a:gd name="T13" fmla="*/ 52 h 90"/>
                <a:gd name="T14" fmla="*/ 4 w 80"/>
                <a:gd name="T15" fmla="*/ 34 h 90"/>
                <a:gd name="T16" fmla="*/ 12 w 80"/>
                <a:gd name="T17" fmla="*/ 17 h 90"/>
                <a:gd name="T18" fmla="*/ 27 w 80"/>
                <a:gd name="T19" fmla="*/ 5 h 90"/>
                <a:gd name="T20" fmla="*/ 48 w 80"/>
                <a:gd name="T21" fmla="*/ 0 h 90"/>
                <a:gd name="T22" fmla="*/ 55 w 80"/>
                <a:gd name="T23" fmla="*/ 2 h 90"/>
                <a:gd name="T24" fmla="*/ 67 w 80"/>
                <a:gd name="T25" fmla="*/ 5 h 90"/>
                <a:gd name="T26" fmla="*/ 75 w 80"/>
                <a:gd name="T27" fmla="*/ 14 h 90"/>
                <a:gd name="T28" fmla="*/ 79 w 80"/>
                <a:gd name="T29" fmla="*/ 25 h 90"/>
                <a:gd name="T30" fmla="*/ 80 w 80"/>
                <a:gd name="T31" fmla="*/ 33 h 90"/>
                <a:gd name="T32" fmla="*/ 78 w 80"/>
                <a:gd name="T33" fmla="*/ 49 h 90"/>
                <a:gd name="T34" fmla="*/ 18 w 80"/>
                <a:gd name="T35" fmla="*/ 49 h 90"/>
                <a:gd name="T36" fmla="*/ 17 w 80"/>
                <a:gd name="T37" fmla="*/ 54 h 90"/>
                <a:gd name="T38" fmla="*/ 19 w 80"/>
                <a:gd name="T39" fmla="*/ 65 h 90"/>
                <a:gd name="T40" fmla="*/ 25 w 80"/>
                <a:gd name="T41" fmla="*/ 72 h 90"/>
                <a:gd name="T42" fmla="*/ 33 w 80"/>
                <a:gd name="T43" fmla="*/ 77 h 90"/>
                <a:gd name="T44" fmla="*/ 43 w 80"/>
                <a:gd name="T45" fmla="*/ 77 h 90"/>
                <a:gd name="T46" fmla="*/ 68 w 80"/>
                <a:gd name="T47" fmla="*/ 72 h 90"/>
                <a:gd name="T48" fmla="*/ 63 w 80"/>
                <a:gd name="T49" fmla="*/ 37 h 90"/>
                <a:gd name="T50" fmla="*/ 63 w 80"/>
                <a:gd name="T51" fmla="*/ 30 h 90"/>
                <a:gd name="T52" fmla="*/ 62 w 80"/>
                <a:gd name="T53" fmla="*/ 23 h 90"/>
                <a:gd name="T54" fmla="*/ 56 w 80"/>
                <a:gd name="T55" fmla="*/ 16 h 90"/>
                <a:gd name="T56" fmla="*/ 50 w 80"/>
                <a:gd name="T57" fmla="*/ 14 h 90"/>
                <a:gd name="T58" fmla="*/ 45 w 80"/>
                <a:gd name="T59" fmla="*/ 14 h 90"/>
                <a:gd name="T60" fmla="*/ 37 w 80"/>
                <a:gd name="T61" fmla="*/ 15 h 90"/>
                <a:gd name="T62" fmla="*/ 29 w 80"/>
                <a:gd name="T63" fmla="*/ 21 h 90"/>
                <a:gd name="T64" fmla="*/ 19 w 80"/>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90">
                  <a:moveTo>
                    <a:pt x="66" y="87"/>
                  </a:moveTo>
                  <a:lnTo>
                    <a:pt x="66" y="87"/>
                  </a:lnTo>
                  <a:lnTo>
                    <a:pt x="53" y="89"/>
                  </a:lnTo>
                  <a:lnTo>
                    <a:pt x="39" y="90"/>
                  </a:lnTo>
                  <a:lnTo>
                    <a:pt x="39" y="90"/>
                  </a:lnTo>
                  <a:lnTo>
                    <a:pt x="32" y="90"/>
                  </a:lnTo>
                  <a:lnTo>
                    <a:pt x="25" y="89"/>
                  </a:lnTo>
                  <a:lnTo>
                    <a:pt x="18" y="87"/>
                  </a:lnTo>
                  <a:lnTo>
                    <a:pt x="12" y="82"/>
                  </a:lnTo>
                  <a:lnTo>
                    <a:pt x="7" y="77"/>
                  </a:lnTo>
                  <a:lnTo>
                    <a:pt x="4" y="71"/>
                  </a:lnTo>
                  <a:lnTo>
                    <a:pt x="1" y="61"/>
                  </a:lnTo>
                  <a:lnTo>
                    <a:pt x="0" y="52"/>
                  </a:lnTo>
                  <a:lnTo>
                    <a:pt x="0" y="52"/>
                  </a:lnTo>
                  <a:lnTo>
                    <a:pt x="1" y="42"/>
                  </a:lnTo>
                  <a:lnTo>
                    <a:pt x="4" y="34"/>
                  </a:lnTo>
                  <a:lnTo>
                    <a:pt x="7" y="25"/>
                  </a:lnTo>
                  <a:lnTo>
                    <a:pt x="12" y="17"/>
                  </a:lnTo>
                  <a:lnTo>
                    <a:pt x="19" y="10"/>
                  </a:lnTo>
                  <a:lnTo>
                    <a:pt x="27" y="5"/>
                  </a:lnTo>
                  <a:lnTo>
                    <a:pt x="37" y="2"/>
                  </a:lnTo>
                  <a:lnTo>
                    <a:pt x="48" y="0"/>
                  </a:lnTo>
                  <a:lnTo>
                    <a:pt x="48" y="0"/>
                  </a:lnTo>
                  <a:lnTo>
                    <a:pt x="55" y="2"/>
                  </a:lnTo>
                  <a:lnTo>
                    <a:pt x="61" y="3"/>
                  </a:lnTo>
                  <a:lnTo>
                    <a:pt x="67" y="5"/>
                  </a:lnTo>
                  <a:lnTo>
                    <a:pt x="72" y="9"/>
                  </a:lnTo>
                  <a:lnTo>
                    <a:pt x="75" y="14"/>
                  </a:lnTo>
                  <a:lnTo>
                    <a:pt x="78" y="20"/>
                  </a:lnTo>
                  <a:lnTo>
                    <a:pt x="79" y="25"/>
                  </a:lnTo>
                  <a:lnTo>
                    <a:pt x="80" y="33"/>
                  </a:lnTo>
                  <a:lnTo>
                    <a:pt x="80" y="33"/>
                  </a:lnTo>
                  <a:lnTo>
                    <a:pt x="79" y="41"/>
                  </a:lnTo>
                  <a:lnTo>
                    <a:pt x="78" y="49"/>
                  </a:lnTo>
                  <a:lnTo>
                    <a:pt x="18" y="49"/>
                  </a:lnTo>
                  <a:lnTo>
                    <a:pt x="18" y="49"/>
                  </a:lnTo>
                  <a:lnTo>
                    <a:pt x="17" y="54"/>
                  </a:lnTo>
                  <a:lnTo>
                    <a:pt x="17" y="54"/>
                  </a:lnTo>
                  <a:lnTo>
                    <a:pt x="18" y="60"/>
                  </a:lnTo>
                  <a:lnTo>
                    <a:pt x="19" y="65"/>
                  </a:lnTo>
                  <a:lnTo>
                    <a:pt x="22" y="70"/>
                  </a:lnTo>
                  <a:lnTo>
                    <a:pt x="25" y="72"/>
                  </a:lnTo>
                  <a:lnTo>
                    <a:pt x="29" y="75"/>
                  </a:lnTo>
                  <a:lnTo>
                    <a:pt x="33" y="77"/>
                  </a:lnTo>
                  <a:lnTo>
                    <a:pt x="43" y="77"/>
                  </a:lnTo>
                  <a:lnTo>
                    <a:pt x="43" y="77"/>
                  </a:lnTo>
                  <a:lnTo>
                    <a:pt x="56" y="76"/>
                  </a:lnTo>
                  <a:lnTo>
                    <a:pt x="68" y="72"/>
                  </a:lnTo>
                  <a:lnTo>
                    <a:pt x="66" y="87"/>
                  </a:lnTo>
                  <a:close/>
                  <a:moveTo>
                    <a:pt x="63" y="37"/>
                  </a:moveTo>
                  <a:lnTo>
                    <a:pt x="63" y="37"/>
                  </a:lnTo>
                  <a:lnTo>
                    <a:pt x="63" y="30"/>
                  </a:lnTo>
                  <a:lnTo>
                    <a:pt x="63" y="30"/>
                  </a:lnTo>
                  <a:lnTo>
                    <a:pt x="62" y="23"/>
                  </a:lnTo>
                  <a:lnTo>
                    <a:pt x="58" y="18"/>
                  </a:lnTo>
                  <a:lnTo>
                    <a:pt x="56" y="16"/>
                  </a:lnTo>
                  <a:lnTo>
                    <a:pt x="54" y="15"/>
                  </a:lnTo>
                  <a:lnTo>
                    <a:pt x="50" y="14"/>
                  </a:lnTo>
                  <a:lnTo>
                    <a:pt x="45" y="14"/>
                  </a:lnTo>
                  <a:lnTo>
                    <a:pt x="45" y="14"/>
                  </a:lnTo>
                  <a:lnTo>
                    <a:pt x="41" y="14"/>
                  </a:lnTo>
                  <a:lnTo>
                    <a:pt x="37" y="15"/>
                  </a:lnTo>
                  <a:lnTo>
                    <a:pt x="32" y="17"/>
                  </a:lnTo>
                  <a:lnTo>
                    <a:pt x="29" y="21"/>
                  </a:lnTo>
                  <a:lnTo>
                    <a:pt x="23" y="28"/>
                  </a:lnTo>
                  <a:lnTo>
                    <a:pt x="19" y="37"/>
                  </a:lnTo>
                  <a:lnTo>
                    <a:pt x="63"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2">
              <a:extLst>
                <a:ext uri="{FF2B5EF4-FFF2-40B4-BE49-F238E27FC236}">
                  <a16:creationId xmlns:a16="http://schemas.microsoft.com/office/drawing/2014/main" id="{ADF32F55-D245-49F6-8CD6-7637F3CC6E4A}"/>
                </a:ext>
              </a:extLst>
            </p:cNvPr>
            <p:cNvSpPr>
              <a:spLocks/>
            </p:cNvSpPr>
            <p:nvPr userDrawn="1"/>
          </p:nvSpPr>
          <p:spPr bwMode="auto">
            <a:xfrm>
              <a:off x="6270" y="4132"/>
              <a:ext cx="29" cy="42"/>
            </a:xfrm>
            <a:custGeom>
              <a:avLst/>
              <a:gdLst>
                <a:gd name="T0" fmla="*/ 27 w 87"/>
                <a:gd name="T1" fmla="*/ 0 h 126"/>
                <a:gd name="T2" fmla="*/ 42 w 87"/>
                <a:gd name="T3" fmla="*/ 0 h 126"/>
                <a:gd name="T4" fmla="*/ 31 w 87"/>
                <a:gd name="T5" fmla="*/ 52 h 126"/>
                <a:gd name="T6" fmla="*/ 32 w 87"/>
                <a:gd name="T7" fmla="*/ 52 h 126"/>
                <a:gd name="T8" fmla="*/ 32 w 87"/>
                <a:gd name="T9" fmla="*/ 52 h 126"/>
                <a:gd name="T10" fmla="*/ 37 w 87"/>
                <a:gd name="T11" fmla="*/ 46 h 126"/>
                <a:gd name="T12" fmla="*/ 43 w 87"/>
                <a:gd name="T13" fmla="*/ 42 h 126"/>
                <a:gd name="T14" fmla="*/ 52 w 87"/>
                <a:gd name="T15" fmla="*/ 40 h 126"/>
                <a:gd name="T16" fmla="*/ 59 w 87"/>
                <a:gd name="T17" fmla="*/ 38 h 126"/>
                <a:gd name="T18" fmla="*/ 59 w 87"/>
                <a:gd name="T19" fmla="*/ 38 h 126"/>
                <a:gd name="T20" fmla="*/ 65 w 87"/>
                <a:gd name="T21" fmla="*/ 38 h 126"/>
                <a:gd name="T22" fmla="*/ 71 w 87"/>
                <a:gd name="T23" fmla="*/ 40 h 126"/>
                <a:gd name="T24" fmla="*/ 75 w 87"/>
                <a:gd name="T25" fmla="*/ 42 h 126"/>
                <a:gd name="T26" fmla="*/ 79 w 87"/>
                <a:gd name="T27" fmla="*/ 46 h 126"/>
                <a:gd name="T28" fmla="*/ 83 w 87"/>
                <a:gd name="T29" fmla="*/ 49 h 126"/>
                <a:gd name="T30" fmla="*/ 85 w 87"/>
                <a:gd name="T31" fmla="*/ 54 h 126"/>
                <a:gd name="T32" fmla="*/ 87 w 87"/>
                <a:gd name="T33" fmla="*/ 59 h 126"/>
                <a:gd name="T34" fmla="*/ 87 w 87"/>
                <a:gd name="T35" fmla="*/ 66 h 126"/>
                <a:gd name="T36" fmla="*/ 87 w 87"/>
                <a:gd name="T37" fmla="*/ 66 h 126"/>
                <a:gd name="T38" fmla="*/ 87 w 87"/>
                <a:gd name="T39" fmla="*/ 73 h 126"/>
                <a:gd name="T40" fmla="*/ 86 w 87"/>
                <a:gd name="T41" fmla="*/ 81 h 126"/>
                <a:gd name="T42" fmla="*/ 77 w 87"/>
                <a:gd name="T43" fmla="*/ 126 h 126"/>
                <a:gd name="T44" fmla="*/ 60 w 87"/>
                <a:gd name="T45" fmla="*/ 126 h 126"/>
                <a:gd name="T46" fmla="*/ 71 w 87"/>
                <a:gd name="T47" fmla="*/ 75 h 126"/>
                <a:gd name="T48" fmla="*/ 71 w 87"/>
                <a:gd name="T49" fmla="*/ 75 h 126"/>
                <a:gd name="T50" fmla="*/ 72 w 87"/>
                <a:gd name="T51" fmla="*/ 67 h 126"/>
                <a:gd name="T52" fmla="*/ 72 w 87"/>
                <a:gd name="T53" fmla="*/ 67 h 126"/>
                <a:gd name="T54" fmla="*/ 71 w 87"/>
                <a:gd name="T55" fmla="*/ 61 h 126"/>
                <a:gd name="T56" fmla="*/ 67 w 87"/>
                <a:gd name="T57" fmla="*/ 55 h 126"/>
                <a:gd name="T58" fmla="*/ 62 w 87"/>
                <a:gd name="T59" fmla="*/ 53 h 126"/>
                <a:gd name="T60" fmla="*/ 56 w 87"/>
                <a:gd name="T61" fmla="*/ 52 h 126"/>
                <a:gd name="T62" fmla="*/ 56 w 87"/>
                <a:gd name="T63" fmla="*/ 52 h 126"/>
                <a:gd name="T64" fmla="*/ 49 w 87"/>
                <a:gd name="T65" fmla="*/ 53 h 126"/>
                <a:gd name="T66" fmla="*/ 43 w 87"/>
                <a:gd name="T67" fmla="*/ 55 h 126"/>
                <a:gd name="T68" fmla="*/ 38 w 87"/>
                <a:gd name="T69" fmla="*/ 59 h 126"/>
                <a:gd name="T70" fmla="*/ 34 w 87"/>
                <a:gd name="T71" fmla="*/ 63 h 126"/>
                <a:gd name="T72" fmla="*/ 30 w 87"/>
                <a:gd name="T73" fmla="*/ 68 h 126"/>
                <a:gd name="T74" fmla="*/ 28 w 87"/>
                <a:gd name="T75" fmla="*/ 73 h 126"/>
                <a:gd name="T76" fmla="*/ 25 w 87"/>
                <a:gd name="T77" fmla="*/ 83 h 126"/>
                <a:gd name="T78" fmla="*/ 16 w 87"/>
                <a:gd name="T79" fmla="*/ 126 h 126"/>
                <a:gd name="T80" fmla="*/ 0 w 87"/>
                <a:gd name="T81" fmla="*/ 126 h 126"/>
                <a:gd name="T82" fmla="*/ 27 w 87"/>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7" h="126">
                  <a:moveTo>
                    <a:pt x="27" y="0"/>
                  </a:moveTo>
                  <a:lnTo>
                    <a:pt x="42" y="0"/>
                  </a:lnTo>
                  <a:lnTo>
                    <a:pt x="31" y="52"/>
                  </a:lnTo>
                  <a:lnTo>
                    <a:pt x="32" y="52"/>
                  </a:lnTo>
                  <a:lnTo>
                    <a:pt x="32" y="52"/>
                  </a:lnTo>
                  <a:lnTo>
                    <a:pt x="37" y="46"/>
                  </a:lnTo>
                  <a:lnTo>
                    <a:pt x="43" y="42"/>
                  </a:lnTo>
                  <a:lnTo>
                    <a:pt x="52" y="40"/>
                  </a:lnTo>
                  <a:lnTo>
                    <a:pt x="59" y="38"/>
                  </a:lnTo>
                  <a:lnTo>
                    <a:pt x="59" y="38"/>
                  </a:lnTo>
                  <a:lnTo>
                    <a:pt x="65" y="38"/>
                  </a:lnTo>
                  <a:lnTo>
                    <a:pt x="71" y="40"/>
                  </a:lnTo>
                  <a:lnTo>
                    <a:pt x="75" y="42"/>
                  </a:lnTo>
                  <a:lnTo>
                    <a:pt x="79" y="46"/>
                  </a:lnTo>
                  <a:lnTo>
                    <a:pt x="83" y="49"/>
                  </a:lnTo>
                  <a:lnTo>
                    <a:pt x="85" y="54"/>
                  </a:lnTo>
                  <a:lnTo>
                    <a:pt x="87" y="59"/>
                  </a:lnTo>
                  <a:lnTo>
                    <a:pt x="87" y="66"/>
                  </a:lnTo>
                  <a:lnTo>
                    <a:pt x="87" y="66"/>
                  </a:lnTo>
                  <a:lnTo>
                    <a:pt x="87" y="73"/>
                  </a:lnTo>
                  <a:lnTo>
                    <a:pt x="86" y="81"/>
                  </a:lnTo>
                  <a:lnTo>
                    <a:pt x="77" y="126"/>
                  </a:lnTo>
                  <a:lnTo>
                    <a:pt x="60" y="126"/>
                  </a:lnTo>
                  <a:lnTo>
                    <a:pt x="71" y="75"/>
                  </a:lnTo>
                  <a:lnTo>
                    <a:pt x="71" y="75"/>
                  </a:lnTo>
                  <a:lnTo>
                    <a:pt x="72" y="67"/>
                  </a:lnTo>
                  <a:lnTo>
                    <a:pt x="72" y="67"/>
                  </a:lnTo>
                  <a:lnTo>
                    <a:pt x="71" y="61"/>
                  </a:lnTo>
                  <a:lnTo>
                    <a:pt x="67" y="55"/>
                  </a:lnTo>
                  <a:lnTo>
                    <a:pt x="62" y="53"/>
                  </a:lnTo>
                  <a:lnTo>
                    <a:pt x="56" y="52"/>
                  </a:lnTo>
                  <a:lnTo>
                    <a:pt x="56" y="52"/>
                  </a:lnTo>
                  <a:lnTo>
                    <a:pt x="49" y="53"/>
                  </a:lnTo>
                  <a:lnTo>
                    <a:pt x="43" y="55"/>
                  </a:lnTo>
                  <a:lnTo>
                    <a:pt x="38" y="59"/>
                  </a:lnTo>
                  <a:lnTo>
                    <a:pt x="34" y="63"/>
                  </a:lnTo>
                  <a:lnTo>
                    <a:pt x="30" y="68"/>
                  </a:lnTo>
                  <a:lnTo>
                    <a:pt x="28" y="73"/>
                  </a:lnTo>
                  <a:lnTo>
                    <a:pt x="25" y="83"/>
                  </a:lnTo>
                  <a:lnTo>
                    <a:pt x="16" y="126"/>
                  </a:lnTo>
                  <a:lnTo>
                    <a:pt x="0" y="126"/>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3">
              <a:extLst>
                <a:ext uri="{FF2B5EF4-FFF2-40B4-BE49-F238E27FC236}">
                  <a16:creationId xmlns:a16="http://schemas.microsoft.com/office/drawing/2014/main" id="{36E225FE-9AA7-4766-BA81-FB627B034AA7}"/>
                </a:ext>
              </a:extLst>
            </p:cNvPr>
            <p:cNvSpPr>
              <a:spLocks noEditPoints="1"/>
            </p:cNvSpPr>
            <p:nvPr userDrawn="1"/>
          </p:nvSpPr>
          <p:spPr bwMode="auto">
            <a:xfrm>
              <a:off x="6305" y="4145"/>
              <a:ext cx="27" cy="30"/>
            </a:xfrm>
            <a:custGeom>
              <a:avLst/>
              <a:gdLst>
                <a:gd name="T0" fmla="*/ 65 w 79"/>
                <a:gd name="T1" fmla="*/ 87 h 90"/>
                <a:gd name="T2" fmla="*/ 39 w 79"/>
                <a:gd name="T3" fmla="*/ 90 h 90"/>
                <a:gd name="T4" fmla="*/ 31 w 79"/>
                <a:gd name="T5" fmla="*/ 90 h 90"/>
                <a:gd name="T6" fmla="*/ 17 w 79"/>
                <a:gd name="T7" fmla="*/ 87 h 90"/>
                <a:gd name="T8" fmla="*/ 6 w 79"/>
                <a:gd name="T9" fmla="*/ 77 h 90"/>
                <a:gd name="T10" fmla="*/ 0 w 79"/>
                <a:gd name="T11" fmla="*/ 61 h 90"/>
                <a:gd name="T12" fmla="*/ 0 w 79"/>
                <a:gd name="T13" fmla="*/ 52 h 90"/>
                <a:gd name="T14" fmla="*/ 3 w 79"/>
                <a:gd name="T15" fmla="*/ 34 h 90"/>
                <a:gd name="T16" fmla="*/ 12 w 79"/>
                <a:gd name="T17" fmla="*/ 17 h 90"/>
                <a:gd name="T18" fmla="*/ 26 w 79"/>
                <a:gd name="T19" fmla="*/ 5 h 90"/>
                <a:gd name="T20" fmla="*/ 47 w 79"/>
                <a:gd name="T21" fmla="*/ 0 h 90"/>
                <a:gd name="T22" fmla="*/ 54 w 79"/>
                <a:gd name="T23" fmla="*/ 2 h 90"/>
                <a:gd name="T24" fmla="*/ 66 w 79"/>
                <a:gd name="T25" fmla="*/ 5 h 90"/>
                <a:gd name="T26" fmla="*/ 74 w 79"/>
                <a:gd name="T27" fmla="*/ 14 h 90"/>
                <a:gd name="T28" fmla="*/ 78 w 79"/>
                <a:gd name="T29" fmla="*/ 25 h 90"/>
                <a:gd name="T30" fmla="*/ 79 w 79"/>
                <a:gd name="T31" fmla="*/ 33 h 90"/>
                <a:gd name="T32" fmla="*/ 78 w 79"/>
                <a:gd name="T33" fmla="*/ 49 h 90"/>
                <a:gd name="T34" fmla="*/ 17 w 79"/>
                <a:gd name="T35" fmla="*/ 49 h 90"/>
                <a:gd name="T36" fmla="*/ 17 w 79"/>
                <a:gd name="T37" fmla="*/ 54 h 90"/>
                <a:gd name="T38" fmla="*/ 18 w 79"/>
                <a:gd name="T39" fmla="*/ 65 h 90"/>
                <a:gd name="T40" fmla="*/ 24 w 79"/>
                <a:gd name="T41" fmla="*/ 72 h 90"/>
                <a:gd name="T42" fmla="*/ 32 w 79"/>
                <a:gd name="T43" fmla="*/ 77 h 90"/>
                <a:gd name="T44" fmla="*/ 43 w 79"/>
                <a:gd name="T45" fmla="*/ 77 h 90"/>
                <a:gd name="T46" fmla="*/ 67 w 79"/>
                <a:gd name="T47" fmla="*/ 72 h 90"/>
                <a:gd name="T48" fmla="*/ 62 w 79"/>
                <a:gd name="T49" fmla="*/ 37 h 90"/>
                <a:gd name="T50" fmla="*/ 63 w 79"/>
                <a:gd name="T51" fmla="*/ 30 h 90"/>
                <a:gd name="T52" fmla="*/ 62 w 79"/>
                <a:gd name="T53" fmla="*/ 23 h 90"/>
                <a:gd name="T54" fmla="*/ 56 w 79"/>
                <a:gd name="T55" fmla="*/ 16 h 90"/>
                <a:gd name="T56" fmla="*/ 49 w 79"/>
                <a:gd name="T57" fmla="*/ 14 h 90"/>
                <a:gd name="T58" fmla="*/ 44 w 79"/>
                <a:gd name="T59" fmla="*/ 14 h 90"/>
                <a:gd name="T60" fmla="*/ 36 w 79"/>
                <a:gd name="T61" fmla="*/ 15 h 90"/>
                <a:gd name="T62" fmla="*/ 28 w 79"/>
                <a:gd name="T63" fmla="*/ 21 h 90"/>
                <a:gd name="T64" fmla="*/ 18 w 79"/>
                <a:gd name="T65" fmla="*/ 3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90">
                  <a:moveTo>
                    <a:pt x="65" y="87"/>
                  </a:moveTo>
                  <a:lnTo>
                    <a:pt x="65" y="87"/>
                  </a:lnTo>
                  <a:lnTo>
                    <a:pt x="51" y="89"/>
                  </a:lnTo>
                  <a:lnTo>
                    <a:pt x="39" y="90"/>
                  </a:lnTo>
                  <a:lnTo>
                    <a:pt x="39" y="90"/>
                  </a:lnTo>
                  <a:lnTo>
                    <a:pt x="31" y="90"/>
                  </a:lnTo>
                  <a:lnTo>
                    <a:pt x="24" y="89"/>
                  </a:lnTo>
                  <a:lnTo>
                    <a:pt x="17" y="87"/>
                  </a:lnTo>
                  <a:lnTo>
                    <a:pt x="12" y="82"/>
                  </a:lnTo>
                  <a:lnTo>
                    <a:pt x="6" y="77"/>
                  </a:lnTo>
                  <a:lnTo>
                    <a:pt x="3" y="71"/>
                  </a:lnTo>
                  <a:lnTo>
                    <a:pt x="0" y="61"/>
                  </a:lnTo>
                  <a:lnTo>
                    <a:pt x="0" y="52"/>
                  </a:lnTo>
                  <a:lnTo>
                    <a:pt x="0" y="52"/>
                  </a:lnTo>
                  <a:lnTo>
                    <a:pt x="0" y="42"/>
                  </a:lnTo>
                  <a:lnTo>
                    <a:pt x="3" y="34"/>
                  </a:lnTo>
                  <a:lnTo>
                    <a:pt x="6" y="25"/>
                  </a:lnTo>
                  <a:lnTo>
                    <a:pt x="12" y="17"/>
                  </a:lnTo>
                  <a:lnTo>
                    <a:pt x="18" y="10"/>
                  </a:lnTo>
                  <a:lnTo>
                    <a:pt x="26" y="5"/>
                  </a:lnTo>
                  <a:lnTo>
                    <a:pt x="36" y="2"/>
                  </a:lnTo>
                  <a:lnTo>
                    <a:pt x="47" y="0"/>
                  </a:lnTo>
                  <a:lnTo>
                    <a:pt x="47" y="0"/>
                  </a:lnTo>
                  <a:lnTo>
                    <a:pt x="54" y="2"/>
                  </a:lnTo>
                  <a:lnTo>
                    <a:pt x="60" y="3"/>
                  </a:lnTo>
                  <a:lnTo>
                    <a:pt x="66" y="5"/>
                  </a:lnTo>
                  <a:lnTo>
                    <a:pt x="70" y="9"/>
                  </a:lnTo>
                  <a:lnTo>
                    <a:pt x="74" y="14"/>
                  </a:lnTo>
                  <a:lnTo>
                    <a:pt x="76" y="20"/>
                  </a:lnTo>
                  <a:lnTo>
                    <a:pt x="78" y="25"/>
                  </a:lnTo>
                  <a:lnTo>
                    <a:pt x="79" y="33"/>
                  </a:lnTo>
                  <a:lnTo>
                    <a:pt x="79" y="33"/>
                  </a:lnTo>
                  <a:lnTo>
                    <a:pt x="78" y="41"/>
                  </a:lnTo>
                  <a:lnTo>
                    <a:pt x="78" y="49"/>
                  </a:lnTo>
                  <a:lnTo>
                    <a:pt x="17" y="49"/>
                  </a:lnTo>
                  <a:lnTo>
                    <a:pt x="17" y="49"/>
                  </a:lnTo>
                  <a:lnTo>
                    <a:pt x="17" y="54"/>
                  </a:lnTo>
                  <a:lnTo>
                    <a:pt x="17" y="54"/>
                  </a:lnTo>
                  <a:lnTo>
                    <a:pt x="17" y="60"/>
                  </a:lnTo>
                  <a:lnTo>
                    <a:pt x="18" y="65"/>
                  </a:lnTo>
                  <a:lnTo>
                    <a:pt x="20" y="70"/>
                  </a:lnTo>
                  <a:lnTo>
                    <a:pt x="24" y="72"/>
                  </a:lnTo>
                  <a:lnTo>
                    <a:pt x="28" y="75"/>
                  </a:lnTo>
                  <a:lnTo>
                    <a:pt x="32" y="77"/>
                  </a:lnTo>
                  <a:lnTo>
                    <a:pt x="43" y="77"/>
                  </a:lnTo>
                  <a:lnTo>
                    <a:pt x="43" y="77"/>
                  </a:lnTo>
                  <a:lnTo>
                    <a:pt x="55" y="76"/>
                  </a:lnTo>
                  <a:lnTo>
                    <a:pt x="67" y="72"/>
                  </a:lnTo>
                  <a:lnTo>
                    <a:pt x="65" y="87"/>
                  </a:lnTo>
                  <a:close/>
                  <a:moveTo>
                    <a:pt x="62" y="37"/>
                  </a:moveTo>
                  <a:lnTo>
                    <a:pt x="62" y="37"/>
                  </a:lnTo>
                  <a:lnTo>
                    <a:pt x="63" y="30"/>
                  </a:lnTo>
                  <a:lnTo>
                    <a:pt x="63" y="30"/>
                  </a:lnTo>
                  <a:lnTo>
                    <a:pt x="62" y="23"/>
                  </a:lnTo>
                  <a:lnTo>
                    <a:pt x="59" y="18"/>
                  </a:lnTo>
                  <a:lnTo>
                    <a:pt x="56" y="16"/>
                  </a:lnTo>
                  <a:lnTo>
                    <a:pt x="53" y="15"/>
                  </a:lnTo>
                  <a:lnTo>
                    <a:pt x="49" y="14"/>
                  </a:lnTo>
                  <a:lnTo>
                    <a:pt x="44" y="14"/>
                  </a:lnTo>
                  <a:lnTo>
                    <a:pt x="44" y="14"/>
                  </a:lnTo>
                  <a:lnTo>
                    <a:pt x="39" y="14"/>
                  </a:lnTo>
                  <a:lnTo>
                    <a:pt x="36" y="15"/>
                  </a:lnTo>
                  <a:lnTo>
                    <a:pt x="31" y="17"/>
                  </a:lnTo>
                  <a:lnTo>
                    <a:pt x="28" y="21"/>
                  </a:lnTo>
                  <a:lnTo>
                    <a:pt x="23" y="28"/>
                  </a:lnTo>
                  <a:lnTo>
                    <a:pt x="18" y="37"/>
                  </a:lnTo>
                  <a:lnTo>
                    <a:pt x="62"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4">
              <a:extLst>
                <a:ext uri="{FF2B5EF4-FFF2-40B4-BE49-F238E27FC236}">
                  <a16:creationId xmlns:a16="http://schemas.microsoft.com/office/drawing/2014/main" id="{4F5917C1-828A-44EC-AC9E-22AD9945C203}"/>
                </a:ext>
              </a:extLst>
            </p:cNvPr>
            <p:cNvSpPr>
              <a:spLocks noEditPoints="1"/>
            </p:cNvSpPr>
            <p:nvPr userDrawn="1"/>
          </p:nvSpPr>
          <p:spPr bwMode="auto">
            <a:xfrm>
              <a:off x="6335" y="4145"/>
              <a:ext cx="26" cy="30"/>
            </a:xfrm>
            <a:custGeom>
              <a:avLst/>
              <a:gdLst>
                <a:gd name="T0" fmla="*/ 20 w 77"/>
                <a:gd name="T1" fmla="*/ 5 h 90"/>
                <a:gd name="T2" fmla="*/ 44 w 77"/>
                <a:gd name="T3" fmla="*/ 0 h 90"/>
                <a:gd name="T4" fmla="*/ 50 w 77"/>
                <a:gd name="T5" fmla="*/ 0 h 90"/>
                <a:gd name="T6" fmla="*/ 62 w 77"/>
                <a:gd name="T7" fmla="*/ 4 h 90"/>
                <a:gd name="T8" fmla="*/ 71 w 77"/>
                <a:gd name="T9" fmla="*/ 10 h 90"/>
                <a:gd name="T10" fmla="*/ 76 w 77"/>
                <a:gd name="T11" fmla="*/ 21 h 90"/>
                <a:gd name="T12" fmla="*/ 77 w 77"/>
                <a:gd name="T13" fmla="*/ 28 h 90"/>
                <a:gd name="T14" fmla="*/ 76 w 77"/>
                <a:gd name="T15" fmla="*/ 41 h 90"/>
                <a:gd name="T16" fmla="*/ 66 w 77"/>
                <a:gd name="T17" fmla="*/ 88 h 90"/>
                <a:gd name="T18" fmla="*/ 52 w 77"/>
                <a:gd name="T19" fmla="*/ 88 h 90"/>
                <a:gd name="T20" fmla="*/ 54 w 77"/>
                <a:gd name="T21" fmla="*/ 75 h 90"/>
                <a:gd name="T22" fmla="*/ 50 w 77"/>
                <a:gd name="T23" fmla="*/ 81 h 90"/>
                <a:gd name="T24" fmla="*/ 35 w 77"/>
                <a:gd name="T25" fmla="*/ 89 h 90"/>
                <a:gd name="T26" fmla="*/ 27 w 77"/>
                <a:gd name="T27" fmla="*/ 90 h 90"/>
                <a:gd name="T28" fmla="*/ 16 w 77"/>
                <a:gd name="T29" fmla="*/ 89 h 90"/>
                <a:gd name="T30" fmla="*/ 8 w 77"/>
                <a:gd name="T31" fmla="*/ 84 h 90"/>
                <a:gd name="T32" fmla="*/ 2 w 77"/>
                <a:gd name="T33" fmla="*/ 77 h 90"/>
                <a:gd name="T34" fmla="*/ 0 w 77"/>
                <a:gd name="T35" fmla="*/ 66 h 90"/>
                <a:gd name="T36" fmla="*/ 1 w 77"/>
                <a:gd name="T37" fmla="*/ 58 h 90"/>
                <a:gd name="T38" fmla="*/ 8 w 77"/>
                <a:gd name="T39" fmla="*/ 46 h 90"/>
                <a:gd name="T40" fmla="*/ 21 w 77"/>
                <a:gd name="T41" fmla="*/ 39 h 90"/>
                <a:gd name="T42" fmla="*/ 40 w 77"/>
                <a:gd name="T43" fmla="*/ 35 h 90"/>
                <a:gd name="T44" fmla="*/ 50 w 77"/>
                <a:gd name="T45" fmla="*/ 35 h 90"/>
                <a:gd name="T46" fmla="*/ 62 w 77"/>
                <a:gd name="T47" fmla="*/ 36 h 90"/>
                <a:gd name="T48" fmla="*/ 63 w 77"/>
                <a:gd name="T49" fmla="*/ 30 h 90"/>
                <a:gd name="T50" fmla="*/ 60 w 77"/>
                <a:gd name="T51" fmla="*/ 22 h 90"/>
                <a:gd name="T52" fmla="*/ 57 w 77"/>
                <a:gd name="T53" fmla="*/ 17 h 90"/>
                <a:gd name="T54" fmla="*/ 51 w 77"/>
                <a:gd name="T55" fmla="*/ 15 h 90"/>
                <a:gd name="T56" fmla="*/ 42 w 77"/>
                <a:gd name="T57" fmla="*/ 14 h 90"/>
                <a:gd name="T58" fmla="*/ 28 w 77"/>
                <a:gd name="T59" fmla="*/ 15 h 90"/>
                <a:gd name="T60" fmla="*/ 16 w 77"/>
                <a:gd name="T61" fmla="*/ 21 h 90"/>
                <a:gd name="T62" fmla="*/ 58 w 77"/>
                <a:gd name="T63" fmla="*/ 47 h 90"/>
                <a:gd name="T64" fmla="*/ 46 w 77"/>
                <a:gd name="T65" fmla="*/ 47 h 90"/>
                <a:gd name="T66" fmla="*/ 32 w 77"/>
                <a:gd name="T67" fmla="*/ 49 h 90"/>
                <a:gd name="T68" fmla="*/ 22 w 77"/>
                <a:gd name="T69" fmla="*/ 53 h 90"/>
                <a:gd name="T70" fmla="*/ 17 w 77"/>
                <a:gd name="T71" fmla="*/ 60 h 90"/>
                <a:gd name="T72" fmla="*/ 16 w 77"/>
                <a:gd name="T73" fmla="*/ 66 h 90"/>
                <a:gd name="T74" fmla="*/ 20 w 77"/>
                <a:gd name="T75" fmla="*/ 75 h 90"/>
                <a:gd name="T76" fmla="*/ 31 w 77"/>
                <a:gd name="T77" fmla="*/ 77 h 90"/>
                <a:gd name="T78" fmla="*/ 35 w 77"/>
                <a:gd name="T79" fmla="*/ 77 h 90"/>
                <a:gd name="T80" fmla="*/ 46 w 77"/>
                <a:gd name="T81" fmla="*/ 72 h 90"/>
                <a:gd name="T82" fmla="*/ 52 w 77"/>
                <a:gd name="T83" fmla="*/ 63 h 90"/>
                <a:gd name="T84" fmla="*/ 57 w 77"/>
                <a:gd name="T85" fmla="*/ 53 h 90"/>
                <a:gd name="T86" fmla="*/ 58 w 77"/>
                <a:gd name="T87" fmla="*/ 4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 h="90">
                  <a:moveTo>
                    <a:pt x="20" y="5"/>
                  </a:moveTo>
                  <a:lnTo>
                    <a:pt x="20" y="5"/>
                  </a:lnTo>
                  <a:lnTo>
                    <a:pt x="32" y="2"/>
                  </a:lnTo>
                  <a:lnTo>
                    <a:pt x="44" y="0"/>
                  </a:lnTo>
                  <a:lnTo>
                    <a:pt x="44" y="0"/>
                  </a:lnTo>
                  <a:lnTo>
                    <a:pt x="50" y="0"/>
                  </a:lnTo>
                  <a:lnTo>
                    <a:pt x="56" y="2"/>
                  </a:lnTo>
                  <a:lnTo>
                    <a:pt x="62" y="4"/>
                  </a:lnTo>
                  <a:lnTo>
                    <a:pt x="66" y="6"/>
                  </a:lnTo>
                  <a:lnTo>
                    <a:pt x="71" y="10"/>
                  </a:lnTo>
                  <a:lnTo>
                    <a:pt x="75" y="15"/>
                  </a:lnTo>
                  <a:lnTo>
                    <a:pt x="76" y="21"/>
                  </a:lnTo>
                  <a:lnTo>
                    <a:pt x="77" y="28"/>
                  </a:lnTo>
                  <a:lnTo>
                    <a:pt x="77" y="28"/>
                  </a:lnTo>
                  <a:lnTo>
                    <a:pt x="76" y="41"/>
                  </a:lnTo>
                  <a:lnTo>
                    <a:pt x="76" y="41"/>
                  </a:lnTo>
                  <a:lnTo>
                    <a:pt x="71" y="65"/>
                  </a:lnTo>
                  <a:lnTo>
                    <a:pt x="66" y="88"/>
                  </a:lnTo>
                  <a:lnTo>
                    <a:pt x="52" y="88"/>
                  </a:lnTo>
                  <a:lnTo>
                    <a:pt x="52" y="88"/>
                  </a:lnTo>
                  <a:lnTo>
                    <a:pt x="54" y="75"/>
                  </a:lnTo>
                  <a:lnTo>
                    <a:pt x="54" y="75"/>
                  </a:lnTo>
                  <a:lnTo>
                    <a:pt x="54" y="75"/>
                  </a:lnTo>
                  <a:lnTo>
                    <a:pt x="50" y="81"/>
                  </a:lnTo>
                  <a:lnTo>
                    <a:pt x="42" y="87"/>
                  </a:lnTo>
                  <a:lnTo>
                    <a:pt x="35" y="89"/>
                  </a:lnTo>
                  <a:lnTo>
                    <a:pt x="27" y="90"/>
                  </a:lnTo>
                  <a:lnTo>
                    <a:pt x="27" y="90"/>
                  </a:lnTo>
                  <a:lnTo>
                    <a:pt x="21" y="90"/>
                  </a:lnTo>
                  <a:lnTo>
                    <a:pt x="16" y="89"/>
                  </a:lnTo>
                  <a:lnTo>
                    <a:pt x="11" y="87"/>
                  </a:lnTo>
                  <a:lnTo>
                    <a:pt x="8" y="84"/>
                  </a:lnTo>
                  <a:lnTo>
                    <a:pt x="4" y="82"/>
                  </a:lnTo>
                  <a:lnTo>
                    <a:pt x="2" y="77"/>
                  </a:lnTo>
                  <a:lnTo>
                    <a:pt x="0" y="72"/>
                  </a:lnTo>
                  <a:lnTo>
                    <a:pt x="0" y="66"/>
                  </a:lnTo>
                  <a:lnTo>
                    <a:pt x="0" y="66"/>
                  </a:lnTo>
                  <a:lnTo>
                    <a:pt x="1" y="58"/>
                  </a:lnTo>
                  <a:lnTo>
                    <a:pt x="3" y="52"/>
                  </a:lnTo>
                  <a:lnTo>
                    <a:pt x="8" y="46"/>
                  </a:lnTo>
                  <a:lnTo>
                    <a:pt x="14" y="42"/>
                  </a:lnTo>
                  <a:lnTo>
                    <a:pt x="21" y="39"/>
                  </a:lnTo>
                  <a:lnTo>
                    <a:pt x="29" y="36"/>
                  </a:lnTo>
                  <a:lnTo>
                    <a:pt x="40" y="35"/>
                  </a:lnTo>
                  <a:lnTo>
                    <a:pt x="50" y="35"/>
                  </a:lnTo>
                  <a:lnTo>
                    <a:pt x="50" y="35"/>
                  </a:lnTo>
                  <a:lnTo>
                    <a:pt x="62" y="36"/>
                  </a:lnTo>
                  <a:lnTo>
                    <a:pt x="62" y="36"/>
                  </a:lnTo>
                  <a:lnTo>
                    <a:pt x="63" y="30"/>
                  </a:lnTo>
                  <a:lnTo>
                    <a:pt x="63" y="30"/>
                  </a:lnTo>
                  <a:lnTo>
                    <a:pt x="62" y="25"/>
                  </a:lnTo>
                  <a:lnTo>
                    <a:pt x="60" y="22"/>
                  </a:lnTo>
                  <a:lnTo>
                    <a:pt x="59" y="20"/>
                  </a:lnTo>
                  <a:lnTo>
                    <a:pt x="57" y="17"/>
                  </a:lnTo>
                  <a:lnTo>
                    <a:pt x="54" y="16"/>
                  </a:lnTo>
                  <a:lnTo>
                    <a:pt x="51" y="15"/>
                  </a:lnTo>
                  <a:lnTo>
                    <a:pt x="42" y="14"/>
                  </a:lnTo>
                  <a:lnTo>
                    <a:pt x="42" y="14"/>
                  </a:lnTo>
                  <a:lnTo>
                    <a:pt x="35" y="14"/>
                  </a:lnTo>
                  <a:lnTo>
                    <a:pt x="28" y="15"/>
                  </a:lnTo>
                  <a:lnTo>
                    <a:pt x="22" y="17"/>
                  </a:lnTo>
                  <a:lnTo>
                    <a:pt x="16" y="21"/>
                  </a:lnTo>
                  <a:lnTo>
                    <a:pt x="20" y="5"/>
                  </a:lnTo>
                  <a:close/>
                  <a:moveTo>
                    <a:pt x="58" y="47"/>
                  </a:moveTo>
                  <a:lnTo>
                    <a:pt x="46" y="47"/>
                  </a:lnTo>
                  <a:lnTo>
                    <a:pt x="46" y="47"/>
                  </a:lnTo>
                  <a:lnTo>
                    <a:pt x="36" y="48"/>
                  </a:lnTo>
                  <a:lnTo>
                    <a:pt x="32" y="49"/>
                  </a:lnTo>
                  <a:lnTo>
                    <a:pt x="27" y="51"/>
                  </a:lnTo>
                  <a:lnTo>
                    <a:pt x="22" y="53"/>
                  </a:lnTo>
                  <a:lnTo>
                    <a:pt x="19" y="57"/>
                  </a:lnTo>
                  <a:lnTo>
                    <a:pt x="17" y="60"/>
                  </a:lnTo>
                  <a:lnTo>
                    <a:pt x="16" y="66"/>
                  </a:lnTo>
                  <a:lnTo>
                    <a:pt x="16" y="66"/>
                  </a:lnTo>
                  <a:lnTo>
                    <a:pt x="17" y="71"/>
                  </a:lnTo>
                  <a:lnTo>
                    <a:pt x="20" y="75"/>
                  </a:lnTo>
                  <a:lnTo>
                    <a:pt x="25" y="77"/>
                  </a:lnTo>
                  <a:lnTo>
                    <a:pt x="31" y="77"/>
                  </a:lnTo>
                  <a:lnTo>
                    <a:pt x="31" y="77"/>
                  </a:lnTo>
                  <a:lnTo>
                    <a:pt x="35" y="77"/>
                  </a:lnTo>
                  <a:lnTo>
                    <a:pt x="41" y="75"/>
                  </a:lnTo>
                  <a:lnTo>
                    <a:pt x="46" y="72"/>
                  </a:lnTo>
                  <a:lnTo>
                    <a:pt x="50" y="67"/>
                  </a:lnTo>
                  <a:lnTo>
                    <a:pt x="52" y="63"/>
                  </a:lnTo>
                  <a:lnTo>
                    <a:pt x="56" y="58"/>
                  </a:lnTo>
                  <a:lnTo>
                    <a:pt x="57" y="53"/>
                  </a:lnTo>
                  <a:lnTo>
                    <a:pt x="58" y="47"/>
                  </a:lnTo>
                  <a:lnTo>
                    <a:pt x="58"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5">
              <a:extLst>
                <a:ext uri="{FF2B5EF4-FFF2-40B4-BE49-F238E27FC236}">
                  <a16:creationId xmlns:a16="http://schemas.microsoft.com/office/drawing/2014/main" id="{A1ACC3A7-B6B1-44BE-AF9E-7713643FC0A0}"/>
                </a:ext>
              </a:extLst>
            </p:cNvPr>
            <p:cNvSpPr>
              <a:spLocks/>
            </p:cNvSpPr>
            <p:nvPr userDrawn="1"/>
          </p:nvSpPr>
          <p:spPr bwMode="auto">
            <a:xfrm>
              <a:off x="6367" y="4145"/>
              <a:ext cx="22" cy="29"/>
            </a:xfrm>
            <a:custGeom>
              <a:avLst/>
              <a:gdLst>
                <a:gd name="T0" fmla="*/ 15 w 66"/>
                <a:gd name="T1" fmla="*/ 16 h 88"/>
                <a:gd name="T2" fmla="*/ 15 w 66"/>
                <a:gd name="T3" fmla="*/ 16 h 88"/>
                <a:gd name="T4" fmla="*/ 18 w 66"/>
                <a:gd name="T5" fmla="*/ 3 h 88"/>
                <a:gd name="T6" fmla="*/ 32 w 66"/>
                <a:gd name="T7" fmla="*/ 3 h 88"/>
                <a:gd name="T8" fmla="*/ 29 w 66"/>
                <a:gd name="T9" fmla="*/ 16 h 88"/>
                <a:gd name="T10" fmla="*/ 29 w 66"/>
                <a:gd name="T11" fmla="*/ 16 h 88"/>
                <a:gd name="T12" fmla="*/ 29 w 66"/>
                <a:gd name="T13" fmla="*/ 16 h 88"/>
                <a:gd name="T14" fmla="*/ 34 w 66"/>
                <a:gd name="T15" fmla="*/ 10 h 88"/>
                <a:gd name="T16" fmla="*/ 40 w 66"/>
                <a:gd name="T17" fmla="*/ 5 h 88"/>
                <a:gd name="T18" fmla="*/ 49 w 66"/>
                <a:gd name="T19" fmla="*/ 2 h 88"/>
                <a:gd name="T20" fmla="*/ 59 w 66"/>
                <a:gd name="T21" fmla="*/ 0 h 88"/>
                <a:gd name="T22" fmla="*/ 59 w 66"/>
                <a:gd name="T23" fmla="*/ 0 h 88"/>
                <a:gd name="T24" fmla="*/ 62 w 66"/>
                <a:gd name="T25" fmla="*/ 0 h 88"/>
                <a:gd name="T26" fmla="*/ 66 w 66"/>
                <a:gd name="T27" fmla="*/ 2 h 88"/>
                <a:gd name="T28" fmla="*/ 63 w 66"/>
                <a:gd name="T29" fmla="*/ 16 h 88"/>
                <a:gd name="T30" fmla="*/ 63 w 66"/>
                <a:gd name="T31" fmla="*/ 16 h 88"/>
                <a:gd name="T32" fmla="*/ 56 w 66"/>
                <a:gd name="T33" fmla="*/ 15 h 88"/>
                <a:gd name="T34" fmla="*/ 56 w 66"/>
                <a:gd name="T35" fmla="*/ 15 h 88"/>
                <a:gd name="T36" fmla="*/ 49 w 66"/>
                <a:gd name="T37" fmla="*/ 15 h 88"/>
                <a:gd name="T38" fmla="*/ 43 w 66"/>
                <a:gd name="T39" fmla="*/ 17 h 88"/>
                <a:gd name="T40" fmla="*/ 38 w 66"/>
                <a:gd name="T41" fmla="*/ 22 h 88"/>
                <a:gd name="T42" fmla="*/ 34 w 66"/>
                <a:gd name="T43" fmla="*/ 27 h 88"/>
                <a:gd name="T44" fmla="*/ 31 w 66"/>
                <a:gd name="T45" fmla="*/ 31 h 88"/>
                <a:gd name="T46" fmla="*/ 28 w 66"/>
                <a:gd name="T47" fmla="*/ 36 h 88"/>
                <a:gd name="T48" fmla="*/ 25 w 66"/>
                <a:gd name="T49" fmla="*/ 46 h 88"/>
                <a:gd name="T50" fmla="*/ 15 w 66"/>
                <a:gd name="T51" fmla="*/ 88 h 88"/>
                <a:gd name="T52" fmla="*/ 0 w 66"/>
                <a:gd name="T53" fmla="*/ 88 h 88"/>
                <a:gd name="T54" fmla="*/ 15 w 66"/>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88">
                  <a:moveTo>
                    <a:pt x="15" y="16"/>
                  </a:moveTo>
                  <a:lnTo>
                    <a:pt x="15" y="16"/>
                  </a:lnTo>
                  <a:lnTo>
                    <a:pt x="18" y="3"/>
                  </a:lnTo>
                  <a:lnTo>
                    <a:pt x="32" y="3"/>
                  </a:lnTo>
                  <a:lnTo>
                    <a:pt x="29" y="16"/>
                  </a:lnTo>
                  <a:lnTo>
                    <a:pt x="29" y="16"/>
                  </a:lnTo>
                  <a:lnTo>
                    <a:pt x="29" y="16"/>
                  </a:lnTo>
                  <a:lnTo>
                    <a:pt x="34" y="10"/>
                  </a:lnTo>
                  <a:lnTo>
                    <a:pt x="40" y="5"/>
                  </a:lnTo>
                  <a:lnTo>
                    <a:pt x="49" y="2"/>
                  </a:lnTo>
                  <a:lnTo>
                    <a:pt x="59" y="0"/>
                  </a:lnTo>
                  <a:lnTo>
                    <a:pt x="59" y="0"/>
                  </a:lnTo>
                  <a:lnTo>
                    <a:pt x="62" y="0"/>
                  </a:lnTo>
                  <a:lnTo>
                    <a:pt x="66" y="2"/>
                  </a:lnTo>
                  <a:lnTo>
                    <a:pt x="63" y="16"/>
                  </a:lnTo>
                  <a:lnTo>
                    <a:pt x="63" y="16"/>
                  </a:lnTo>
                  <a:lnTo>
                    <a:pt x="56" y="15"/>
                  </a:lnTo>
                  <a:lnTo>
                    <a:pt x="56" y="15"/>
                  </a:lnTo>
                  <a:lnTo>
                    <a:pt x="49" y="15"/>
                  </a:lnTo>
                  <a:lnTo>
                    <a:pt x="43" y="17"/>
                  </a:lnTo>
                  <a:lnTo>
                    <a:pt x="38" y="22"/>
                  </a:lnTo>
                  <a:lnTo>
                    <a:pt x="34" y="27"/>
                  </a:lnTo>
                  <a:lnTo>
                    <a:pt x="31" y="31"/>
                  </a:lnTo>
                  <a:lnTo>
                    <a:pt x="28" y="36"/>
                  </a:lnTo>
                  <a:lnTo>
                    <a:pt x="25" y="46"/>
                  </a:lnTo>
                  <a:lnTo>
                    <a:pt x="15" y="88"/>
                  </a:lnTo>
                  <a:lnTo>
                    <a:pt x="0" y="88"/>
                  </a:lnTo>
                  <a:lnTo>
                    <a:pt x="15"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6">
              <a:extLst>
                <a:ext uri="{FF2B5EF4-FFF2-40B4-BE49-F238E27FC236}">
                  <a16:creationId xmlns:a16="http://schemas.microsoft.com/office/drawing/2014/main" id="{A470783C-312D-4632-8FEC-ACFC12FA912F}"/>
                </a:ext>
              </a:extLst>
            </p:cNvPr>
            <p:cNvSpPr>
              <a:spLocks/>
            </p:cNvSpPr>
            <p:nvPr userDrawn="1"/>
          </p:nvSpPr>
          <p:spPr bwMode="auto">
            <a:xfrm>
              <a:off x="6390" y="4137"/>
              <a:ext cx="20" cy="38"/>
            </a:xfrm>
            <a:custGeom>
              <a:avLst/>
              <a:gdLst>
                <a:gd name="T0" fmla="*/ 1 w 60"/>
                <a:gd name="T1" fmla="*/ 27 h 114"/>
                <a:gd name="T2" fmla="*/ 21 w 60"/>
                <a:gd name="T3" fmla="*/ 27 h 114"/>
                <a:gd name="T4" fmla="*/ 25 w 60"/>
                <a:gd name="T5" fmla="*/ 6 h 114"/>
                <a:gd name="T6" fmla="*/ 42 w 60"/>
                <a:gd name="T7" fmla="*/ 0 h 114"/>
                <a:gd name="T8" fmla="*/ 37 w 60"/>
                <a:gd name="T9" fmla="*/ 27 h 114"/>
                <a:gd name="T10" fmla="*/ 60 w 60"/>
                <a:gd name="T11" fmla="*/ 27 h 114"/>
                <a:gd name="T12" fmla="*/ 57 w 60"/>
                <a:gd name="T13" fmla="*/ 39 h 114"/>
                <a:gd name="T14" fmla="*/ 33 w 60"/>
                <a:gd name="T15" fmla="*/ 39 h 114"/>
                <a:gd name="T16" fmla="*/ 26 w 60"/>
                <a:gd name="T17" fmla="*/ 76 h 114"/>
                <a:gd name="T18" fmla="*/ 26 w 60"/>
                <a:gd name="T19" fmla="*/ 76 h 114"/>
                <a:gd name="T20" fmla="*/ 24 w 60"/>
                <a:gd name="T21" fmla="*/ 93 h 114"/>
                <a:gd name="T22" fmla="*/ 24 w 60"/>
                <a:gd name="T23" fmla="*/ 93 h 114"/>
                <a:gd name="T24" fmla="*/ 24 w 60"/>
                <a:gd name="T25" fmla="*/ 96 h 114"/>
                <a:gd name="T26" fmla="*/ 26 w 60"/>
                <a:gd name="T27" fmla="*/ 100 h 114"/>
                <a:gd name="T28" fmla="*/ 30 w 60"/>
                <a:gd name="T29" fmla="*/ 101 h 114"/>
                <a:gd name="T30" fmla="*/ 35 w 60"/>
                <a:gd name="T31" fmla="*/ 101 h 114"/>
                <a:gd name="T32" fmla="*/ 35 w 60"/>
                <a:gd name="T33" fmla="*/ 101 h 114"/>
                <a:gd name="T34" fmla="*/ 41 w 60"/>
                <a:gd name="T35" fmla="*/ 101 h 114"/>
                <a:gd name="T36" fmla="*/ 46 w 60"/>
                <a:gd name="T37" fmla="*/ 100 h 114"/>
                <a:gd name="T38" fmla="*/ 44 w 60"/>
                <a:gd name="T39" fmla="*/ 113 h 114"/>
                <a:gd name="T40" fmla="*/ 44 w 60"/>
                <a:gd name="T41" fmla="*/ 113 h 114"/>
                <a:gd name="T42" fmla="*/ 37 w 60"/>
                <a:gd name="T43" fmla="*/ 114 h 114"/>
                <a:gd name="T44" fmla="*/ 29 w 60"/>
                <a:gd name="T45" fmla="*/ 114 h 114"/>
                <a:gd name="T46" fmla="*/ 29 w 60"/>
                <a:gd name="T47" fmla="*/ 114 h 114"/>
                <a:gd name="T48" fmla="*/ 23 w 60"/>
                <a:gd name="T49" fmla="*/ 114 h 114"/>
                <a:gd name="T50" fmla="*/ 19 w 60"/>
                <a:gd name="T51" fmla="*/ 113 h 114"/>
                <a:gd name="T52" fmla="*/ 15 w 60"/>
                <a:gd name="T53" fmla="*/ 111 h 114"/>
                <a:gd name="T54" fmla="*/ 12 w 60"/>
                <a:gd name="T55" fmla="*/ 108 h 114"/>
                <a:gd name="T56" fmla="*/ 11 w 60"/>
                <a:gd name="T57" fmla="*/ 106 h 114"/>
                <a:gd name="T58" fmla="*/ 8 w 60"/>
                <a:gd name="T59" fmla="*/ 102 h 114"/>
                <a:gd name="T60" fmla="*/ 8 w 60"/>
                <a:gd name="T61" fmla="*/ 95 h 114"/>
                <a:gd name="T62" fmla="*/ 8 w 60"/>
                <a:gd name="T63" fmla="*/ 95 h 114"/>
                <a:gd name="T64" fmla="*/ 8 w 60"/>
                <a:gd name="T65" fmla="*/ 85 h 114"/>
                <a:gd name="T66" fmla="*/ 11 w 60"/>
                <a:gd name="T67" fmla="*/ 75 h 114"/>
                <a:gd name="T68" fmla="*/ 18 w 60"/>
                <a:gd name="T69" fmla="*/ 39 h 114"/>
                <a:gd name="T70" fmla="*/ 0 w 60"/>
                <a:gd name="T71" fmla="*/ 39 h 114"/>
                <a:gd name="T72" fmla="*/ 1 w 60"/>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4">
                  <a:moveTo>
                    <a:pt x="1" y="27"/>
                  </a:moveTo>
                  <a:lnTo>
                    <a:pt x="21" y="27"/>
                  </a:lnTo>
                  <a:lnTo>
                    <a:pt x="25" y="6"/>
                  </a:lnTo>
                  <a:lnTo>
                    <a:pt x="42" y="0"/>
                  </a:lnTo>
                  <a:lnTo>
                    <a:pt x="37" y="27"/>
                  </a:lnTo>
                  <a:lnTo>
                    <a:pt x="60" y="27"/>
                  </a:lnTo>
                  <a:lnTo>
                    <a:pt x="57" y="39"/>
                  </a:lnTo>
                  <a:lnTo>
                    <a:pt x="33" y="39"/>
                  </a:lnTo>
                  <a:lnTo>
                    <a:pt x="26" y="76"/>
                  </a:lnTo>
                  <a:lnTo>
                    <a:pt x="26" y="76"/>
                  </a:lnTo>
                  <a:lnTo>
                    <a:pt x="24" y="93"/>
                  </a:lnTo>
                  <a:lnTo>
                    <a:pt x="24" y="93"/>
                  </a:lnTo>
                  <a:lnTo>
                    <a:pt x="24" y="96"/>
                  </a:lnTo>
                  <a:lnTo>
                    <a:pt x="26" y="100"/>
                  </a:lnTo>
                  <a:lnTo>
                    <a:pt x="30" y="101"/>
                  </a:lnTo>
                  <a:lnTo>
                    <a:pt x="35" y="101"/>
                  </a:lnTo>
                  <a:lnTo>
                    <a:pt x="35" y="101"/>
                  </a:lnTo>
                  <a:lnTo>
                    <a:pt x="41" y="101"/>
                  </a:lnTo>
                  <a:lnTo>
                    <a:pt x="46" y="100"/>
                  </a:lnTo>
                  <a:lnTo>
                    <a:pt x="44" y="113"/>
                  </a:lnTo>
                  <a:lnTo>
                    <a:pt x="44" y="113"/>
                  </a:lnTo>
                  <a:lnTo>
                    <a:pt x="37" y="114"/>
                  </a:lnTo>
                  <a:lnTo>
                    <a:pt x="29" y="114"/>
                  </a:lnTo>
                  <a:lnTo>
                    <a:pt x="29" y="114"/>
                  </a:lnTo>
                  <a:lnTo>
                    <a:pt x="23" y="114"/>
                  </a:lnTo>
                  <a:lnTo>
                    <a:pt x="19" y="113"/>
                  </a:lnTo>
                  <a:lnTo>
                    <a:pt x="15" y="111"/>
                  </a:lnTo>
                  <a:lnTo>
                    <a:pt x="12" y="108"/>
                  </a:lnTo>
                  <a:lnTo>
                    <a:pt x="11" y="106"/>
                  </a:lnTo>
                  <a:lnTo>
                    <a:pt x="8" y="102"/>
                  </a:lnTo>
                  <a:lnTo>
                    <a:pt x="8" y="95"/>
                  </a:lnTo>
                  <a:lnTo>
                    <a:pt x="8" y="95"/>
                  </a:lnTo>
                  <a:lnTo>
                    <a:pt x="8" y="85"/>
                  </a:lnTo>
                  <a:lnTo>
                    <a:pt x="11" y="75"/>
                  </a:lnTo>
                  <a:lnTo>
                    <a:pt x="18" y="39"/>
                  </a:lnTo>
                  <a:lnTo>
                    <a:pt x="0" y="39"/>
                  </a:lnTo>
                  <a:lnTo>
                    <a:pt x="1"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7">
              <a:extLst>
                <a:ext uri="{FF2B5EF4-FFF2-40B4-BE49-F238E27FC236}">
                  <a16:creationId xmlns:a16="http://schemas.microsoft.com/office/drawing/2014/main" id="{7679DB64-4C14-46C8-BF95-B28359DD1928}"/>
                </a:ext>
              </a:extLst>
            </p:cNvPr>
            <p:cNvSpPr>
              <a:spLocks noEditPoints="1"/>
            </p:cNvSpPr>
            <p:nvPr userDrawn="1"/>
          </p:nvSpPr>
          <p:spPr bwMode="auto">
            <a:xfrm>
              <a:off x="6427" y="4145"/>
              <a:ext cx="28" cy="30"/>
            </a:xfrm>
            <a:custGeom>
              <a:avLst/>
              <a:gdLst>
                <a:gd name="T0" fmla="*/ 47 w 85"/>
                <a:gd name="T1" fmla="*/ 0 h 90"/>
                <a:gd name="T2" fmla="*/ 64 w 85"/>
                <a:gd name="T3" fmla="*/ 3 h 90"/>
                <a:gd name="T4" fmla="*/ 76 w 85"/>
                <a:gd name="T5" fmla="*/ 10 h 90"/>
                <a:gd name="T6" fmla="*/ 83 w 85"/>
                <a:gd name="T7" fmla="*/ 22 h 90"/>
                <a:gd name="T8" fmla="*/ 85 w 85"/>
                <a:gd name="T9" fmla="*/ 37 h 90"/>
                <a:gd name="T10" fmla="*/ 85 w 85"/>
                <a:gd name="T11" fmla="*/ 48 h 90"/>
                <a:gd name="T12" fmla="*/ 78 w 85"/>
                <a:gd name="T13" fmla="*/ 67 h 90"/>
                <a:gd name="T14" fmla="*/ 66 w 85"/>
                <a:gd name="T15" fmla="*/ 82 h 90"/>
                <a:gd name="T16" fmla="*/ 48 w 85"/>
                <a:gd name="T17" fmla="*/ 89 h 90"/>
                <a:gd name="T18" fmla="*/ 38 w 85"/>
                <a:gd name="T19" fmla="*/ 90 h 90"/>
                <a:gd name="T20" fmla="*/ 22 w 85"/>
                <a:gd name="T21" fmla="*/ 88 h 90"/>
                <a:gd name="T22" fmla="*/ 9 w 85"/>
                <a:gd name="T23" fmla="*/ 81 h 90"/>
                <a:gd name="T24" fmla="*/ 2 w 85"/>
                <a:gd name="T25" fmla="*/ 69 h 90"/>
                <a:gd name="T26" fmla="*/ 0 w 85"/>
                <a:gd name="T27" fmla="*/ 52 h 90"/>
                <a:gd name="T28" fmla="*/ 0 w 85"/>
                <a:gd name="T29" fmla="*/ 42 h 90"/>
                <a:gd name="T30" fmla="*/ 7 w 85"/>
                <a:gd name="T31" fmla="*/ 23 h 90"/>
                <a:gd name="T32" fmla="*/ 19 w 85"/>
                <a:gd name="T33" fmla="*/ 9 h 90"/>
                <a:gd name="T34" fmla="*/ 37 w 85"/>
                <a:gd name="T35" fmla="*/ 2 h 90"/>
                <a:gd name="T36" fmla="*/ 47 w 85"/>
                <a:gd name="T37" fmla="*/ 0 h 90"/>
                <a:gd name="T38" fmla="*/ 38 w 85"/>
                <a:gd name="T39" fmla="*/ 77 h 90"/>
                <a:gd name="T40" fmla="*/ 50 w 85"/>
                <a:gd name="T41" fmla="*/ 75 h 90"/>
                <a:gd name="T42" fmla="*/ 60 w 85"/>
                <a:gd name="T43" fmla="*/ 65 h 90"/>
                <a:gd name="T44" fmla="*/ 66 w 85"/>
                <a:gd name="T45" fmla="*/ 52 h 90"/>
                <a:gd name="T46" fmla="*/ 69 w 85"/>
                <a:gd name="T47" fmla="*/ 37 h 90"/>
                <a:gd name="T48" fmla="*/ 69 w 85"/>
                <a:gd name="T49" fmla="*/ 33 h 90"/>
                <a:gd name="T50" fmla="*/ 66 w 85"/>
                <a:gd name="T51" fmla="*/ 24 h 90"/>
                <a:gd name="T52" fmla="*/ 60 w 85"/>
                <a:gd name="T53" fmla="*/ 17 h 90"/>
                <a:gd name="T54" fmla="*/ 52 w 85"/>
                <a:gd name="T55" fmla="*/ 14 h 90"/>
                <a:gd name="T56" fmla="*/ 47 w 85"/>
                <a:gd name="T57" fmla="*/ 14 h 90"/>
                <a:gd name="T58" fmla="*/ 33 w 85"/>
                <a:gd name="T59" fmla="*/ 17 h 90"/>
                <a:gd name="T60" fmla="*/ 23 w 85"/>
                <a:gd name="T61" fmla="*/ 27 h 90"/>
                <a:gd name="T62" fmla="*/ 18 w 85"/>
                <a:gd name="T63" fmla="*/ 40 h 90"/>
                <a:gd name="T64" fmla="*/ 16 w 85"/>
                <a:gd name="T65" fmla="*/ 53 h 90"/>
                <a:gd name="T66" fmla="*/ 16 w 85"/>
                <a:gd name="T67" fmla="*/ 58 h 90"/>
                <a:gd name="T68" fmla="*/ 19 w 85"/>
                <a:gd name="T69" fmla="*/ 67 h 90"/>
                <a:gd name="T70" fmla="*/ 25 w 85"/>
                <a:gd name="T71" fmla="*/ 73 h 90"/>
                <a:gd name="T72" fmla="*/ 33 w 85"/>
                <a:gd name="T73" fmla="*/ 77 h 90"/>
                <a:gd name="T74" fmla="*/ 38 w 85"/>
                <a:gd name="T75"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90">
                  <a:moveTo>
                    <a:pt x="47" y="0"/>
                  </a:moveTo>
                  <a:lnTo>
                    <a:pt x="47" y="0"/>
                  </a:lnTo>
                  <a:lnTo>
                    <a:pt x="56" y="2"/>
                  </a:lnTo>
                  <a:lnTo>
                    <a:pt x="64" y="3"/>
                  </a:lnTo>
                  <a:lnTo>
                    <a:pt x="70" y="6"/>
                  </a:lnTo>
                  <a:lnTo>
                    <a:pt x="76" y="10"/>
                  </a:lnTo>
                  <a:lnTo>
                    <a:pt x="79" y="16"/>
                  </a:lnTo>
                  <a:lnTo>
                    <a:pt x="83" y="22"/>
                  </a:lnTo>
                  <a:lnTo>
                    <a:pt x="85" y="29"/>
                  </a:lnTo>
                  <a:lnTo>
                    <a:pt x="85" y="37"/>
                  </a:lnTo>
                  <a:lnTo>
                    <a:pt x="85" y="37"/>
                  </a:lnTo>
                  <a:lnTo>
                    <a:pt x="85" y="48"/>
                  </a:lnTo>
                  <a:lnTo>
                    <a:pt x="83" y="59"/>
                  </a:lnTo>
                  <a:lnTo>
                    <a:pt x="78" y="67"/>
                  </a:lnTo>
                  <a:lnTo>
                    <a:pt x="74" y="75"/>
                  </a:lnTo>
                  <a:lnTo>
                    <a:pt x="66" y="82"/>
                  </a:lnTo>
                  <a:lnTo>
                    <a:pt x="58" y="87"/>
                  </a:lnTo>
                  <a:lnTo>
                    <a:pt x="48" y="89"/>
                  </a:lnTo>
                  <a:lnTo>
                    <a:pt x="38" y="90"/>
                  </a:lnTo>
                  <a:lnTo>
                    <a:pt x="38" y="90"/>
                  </a:lnTo>
                  <a:lnTo>
                    <a:pt x="29" y="90"/>
                  </a:lnTo>
                  <a:lnTo>
                    <a:pt x="22" y="88"/>
                  </a:lnTo>
                  <a:lnTo>
                    <a:pt x="15" y="85"/>
                  </a:lnTo>
                  <a:lnTo>
                    <a:pt x="9" y="81"/>
                  </a:lnTo>
                  <a:lnTo>
                    <a:pt x="6" y="76"/>
                  </a:lnTo>
                  <a:lnTo>
                    <a:pt x="2" y="69"/>
                  </a:lnTo>
                  <a:lnTo>
                    <a:pt x="0" y="61"/>
                  </a:lnTo>
                  <a:lnTo>
                    <a:pt x="0" y="52"/>
                  </a:lnTo>
                  <a:lnTo>
                    <a:pt x="0" y="52"/>
                  </a:lnTo>
                  <a:lnTo>
                    <a:pt x="0" y="42"/>
                  </a:lnTo>
                  <a:lnTo>
                    <a:pt x="2" y="31"/>
                  </a:lnTo>
                  <a:lnTo>
                    <a:pt x="7" y="23"/>
                  </a:lnTo>
                  <a:lnTo>
                    <a:pt x="12" y="16"/>
                  </a:lnTo>
                  <a:lnTo>
                    <a:pt x="19" y="9"/>
                  </a:lnTo>
                  <a:lnTo>
                    <a:pt x="27" y="4"/>
                  </a:lnTo>
                  <a:lnTo>
                    <a:pt x="37" y="2"/>
                  </a:lnTo>
                  <a:lnTo>
                    <a:pt x="47" y="0"/>
                  </a:lnTo>
                  <a:lnTo>
                    <a:pt x="47" y="0"/>
                  </a:lnTo>
                  <a:close/>
                  <a:moveTo>
                    <a:pt x="38" y="77"/>
                  </a:moveTo>
                  <a:lnTo>
                    <a:pt x="38" y="77"/>
                  </a:lnTo>
                  <a:lnTo>
                    <a:pt x="44" y="77"/>
                  </a:lnTo>
                  <a:lnTo>
                    <a:pt x="50" y="75"/>
                  </a:lnTo>
                  <a:lnTo>
                    <a:pt x="56" y="70"/>
                  </a:lnTo>
                  <a:lnTo>
                    <a:pt x="60" y="65"/>
                  </a:lnTo>
                  <a:lnTo>
                    <a:pt x="64" y="59"/>
                  </a:lnTo>
                  <a:lnTo>
                    <a:pt x="66" y="52"/>
                  </a:lnTo>
                  <a:lnTo>
                    <a:pt x="69" y="45"/>
                  </a:lnTo>
                  <a:lnTo>
                    <a:pt x="69" y="37"/>
                  </a:lnTo>
                  <a:lnTo>
                    <a:pt x="69" y="37"/>
                  </a:lnTo>
                  <a:lnTo>
                    <a:pt x="69" y="33"/>
                  </a:lnTo>
                  <a:lnTo>
                    <a:pt x="68" y="29"/>
                  </a:lnTo>
                  <a:lnTo>
                    <a:pt x="66" y="24"/>
                  </a:lnTo>
                  <a:lnTo>
                    <a:pt x="64" y="21"/>
                  </a:lnTo>
                  <a:lnTo>
                    <a:pt x="60" y="17"/>
                  </a:lnTo>
                  <a:lnTo>
                    <a:pt x="57" y="15"/>
                  </a:lnTo>
                  <a:lnTo>
                    <a:pt x="52" y="14"/>
                  </a:lnTo>
                  <a:lnTo>
                    <a:pt x="47" y="14"/>
                  </a:lnTo>
                  <a:lnTo>
                    <a:pt x="47" y="14"/>
                  </a:lnTo>
                  <a:lnTo>
                    <a:pt x="40" y="15"/>
                  </a:lnTo>
                  <a:lnTo>
                    <a:pt x="33" y="17"/>
                  </a:lnTo>
                  <a:lnTo>
                    <a:pt x="28" y="21"/>
                  </a:lnTo>
                  <a:lnTo>
                    <a:pt x="23" y="27"/>
                  </a:lnTo>
                  <a:lnTo>
                    <a:pt x="20" y="33"/>
                  </a:lnTo>
                  <a:lnTo>
                    <a:pt x="18" y="40"/>
                  </a:lnTo>
                  <a:lnTo>
                    <a:pt x="16" y="47"/>
                  </a:lnTo>
                  <a:lnTo>
                    <a:pt x="16" y="53"/>
                  </a:lnTo>
                  <a:lnTo>
                    <a:pt x="16" y="53"/>
                  </a:lnTo>
                  <a:lnTo>
                    <a:pt x="16" y="58"/>
                  </a:lnTo>
                  <a:lnTo>
                    <a:pt x="18" y="63"/>
                  </a:lnTo>
                  <a:lnTo>
                    <a:pt x="19" y="67"/>
                  </a:lnTo>
                  <a:lnTo>
                    <a:pt x="21" y="71"/>
                  </a:lnTo>
                  <a:lnTo>
                    <a:pt x="25" y="73"/>
                  </a:lnTo>
                  <a:lnTo>
                    <a:pt x="28" y="76"/>
                  </a:lnTo>
                  <a:lnTo>
                    <a:pt x="33" y="77"/>
                  </a:lnTo>
                  <a:lnTo>
                    <a:pt x="38" y="77"/>
                  </a:lnTo>
                  <a:lnTo>
                    <a:pt x="38"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8">
              <a:extLst>
                <a:ext uri="{FF2B5EF4-FFF2-40B4-BE49-F238E27FC236}">
                  <a16:creationId xmlns:a16="http://schemas.microsoft.com/office/drawing/2014/main" id="{48E0284E-03D3-4037-A344-8DB187CD7C51}"/>
                </a:ext>
              </a:extLst>
            </p:cNvPr>
            <p:cNvSpPr>
              <a:spLocks/>
            </p:cNvSpPr>
            <p:nvPr userDrawn="1"/>
          </p:nvSpPr>
          <p:spPr bwMode="auto">
            <a:xfrm>
              <a:off x="6461" y="4132"/>
              <a:ext cx="24" cy="42"/>
            </a:xfrm>
            <a:custGeom>
              <a:avLst/>
              <a:gdLst>
                <a:gd name="T0" fmla="*/ 21 w 72"/>
                <a:gd name="T1" fmla="*/ 55 h 128"/>
                <a:gd name="T2" fmla="*/ 0 w 72"/>
                <a:gd name="T3" fmla="*/ 55 h 128"/>
                <a:gd name="T4" fmla="*/ 3 w 72"/>
                <a:gd name="T5" fmla="*/ 43 h 128"/>
                <a:gd name="T6" fmla="*/ 24 w 72"/>
                <a:gd name="T7" fmla="*/ 43 h 128"/>
                <a:gd name="T8" fmla="*/ 25 w 72"/>
                <a:gd name="T9" fmla="*/ 34 h 128"/>
                <a:gd name="T10" fmla="*/ 25 w 72"/>
                <a:gd name="T11" fmla="*/ 34 h 128"/>
                <a:gd name="T12" fmla="*/ 29 w 72"/>
                <a:gd name="T13" fmla="*/ 22 h 128"/>
                <a:gd name="T14" fmla="*/ 31 w 72"/>
                <a:gd name="T15" fmla="*/ 16 h 128"/>
                <a:gd name="T16" fmla="*/ 35 w 72"/>
                <a:gd name="T17" fmla="*/ 12 h 128"/>
                <a:gd name="T18" fmla="*/ 40 w 72"/>
                <a:gd name="T19" fmla="*/ 7 h 128"/>
                <a:gd name="T20" fmla="*/ 44 w 72"/>
                <a:gd name="T21" fmla="*/ 3 h 128"/>
                <a:gd name="T22" fmla="*/ 52 w 72"/>
                <a:gd name="T23" fmla="*/ 1 h 128"/>
                <a:gd name="T24" fmla="*/ 60 w 72"/>
                <a:gd name="T25" fmla="*/ 0 h 128"/>
                <a:gd name="T26" fmla="*/ 60 w 72"/>
                <a:gd name="T27" fmla="*/ 0 h 128"/>
                <a:gd name="T28" fmla="*/ 66 w 72"/>
                <a:gd name="T29" fmla="*/ 1 h 128"/>
                <a:gd name="T30" fmla="*/ 72 w 72"/>
                <a:gd name="T31" fmla="*/ 2 h 128"/>
                <a:gd name="T32" fmla="*/ 68 w 72"/>
                <a:gd name="T33" fmla="*/ 14 h 128"/>
                <a:gd name="T34" fmla="*/ 68 w 72"/>
                <a:gd name="T35" fmla="*/ 14 h 128"/>
                <a:gd name="T36" fmla="*/ 61 w 72"/>
                <a:gd name="T37" fmla="*/ 13 h 128"/>
                <a:gd name="T38" fmla="*/ 61 w 72"/>
                <a:gd name="T39" fmla="*/ 13 h 128"/>
                <a:gd name="T40" fmla="*/ 56 w 72"/>
                <a:gd name="T41" fmla="*/ 13 h 128"/>
                <a:gd name="T42" fmla="*/ 53 w 72"/>
                <a:gd name="T43" fmla="*/ 15 h 128"/>
                <a:gd name="T44" fmla="*/ 49 w 72"/>
                <a:gd name="T45" fmla="*/ 16 h 128"/>
                <a:gd name="T46" fmla="*/ 47 w 72"/>
                <a:gd name="T47" fmla="*/ 20 h 128"/>
                <a:gd name="T48" fmla="*/ 43 w 72"/>
                <a:gd name="T49" fmla="*/ 27 h 128"/>
                <a:gd name="T50" fmla="*/ 41 w 72"/>
                <a:gd name="T51" fmla="*/ 34 h 128"/>
                <a:gd name="T52" fmla="*/ 40 w 72"/>
                <a:gd name="T53" fmla="*/ 43 h 128"/>
                <a:gd name="T54" fmla="*/ 62 w 72"/>
                <a:gd name="T55" fmla="*/ 43 h 128"/>
                <a:gd name="T56" fmla="*/ 60 w 72"/>
                <a:gd name="T57" fmla="*/ 55 h 128"/>
                <a:gd name="T58" fmla="*/ 37 w 72"/>
                <a:gd name="T59" fmla="*/ 55 h 128"/>
                <a:gd name="T60" fmla="*/ 21 w 72"/>
                <a:gd name="T61" fmla="*/ 128 h 128"/>
                <a:gd name="T62" fmla="*/ 5 w 72"/>
                <a:gd name="T63" fmla="*/ 128 h 128"/>
                <a:gd name="T64" fmla="*/ 21 w 72"/>
                <a:gd name="T65" fmla="*/ 5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28">
                  <a:moveTo>
                    <a:pt x="21" y="55"/>
                  </a:moveTo>
                  <a:lnTo>
                    <a:pt x="0" y="55"/>
                  </a:lnTo>
                  <a:lnTo>
                    <a:pt x="3" y="43"/>
                  </a:lnTo>
                  <a:lnTo>
                    <a:pt x="24" y="43"/>
                  </a:lnTo>
                  <a:lnTo>
                    <a:pt x="25" y="34"/>
                  </a:lnTo>
                  <a:lnTo>
                    <a:pt x="25" y="34"/>
                  </a:lnTo>
                  <a:lnTo>
                    <a:pt x="29" y="22"/>
                  </a:lnTo>
                  <a:lnTo>
                    <a:pt x="31" y="16"/>
                  </a:lnTo>
                  <a:lnTo>
                    <a:pt x="35" y="12"/>
                  </a:lnTo>
                  <a:lnTo>
                    <a:pt x="40" y="7"/>
                  </a:lnTo>
                  <a:lnTo>
                    <a:pt x="44" y="3"/>
                  </a:lnTo>
                  <a:lnTo>
                    <a:pt x="52" y="1"/>
                  </a:lnTo>
                  <a:lnTo>
                    <a:pt x="60" y="0"/>
                  </a:lnTo>
                  <a:lnTo>
                    <a:pt x="60" y="0"/>
                  </a:lnTo>
                  <a:lnTo>
                    <a:pt x="66" y="1"/>
                  </a:lnTo>
                  <a:lnTo>
                    <a:pt x="72" y="2"/>
                  </a:lnTo>
                  <a:lnTo>
                    <a:pt x="68" y="14"/>
                  </a:lnTo>
                  <a:lnTo>
                    <a:pt x="68" y="14"/>
                  </a:lnTo>
                  <a:lnTo>
                    <a:pt x="61" y="13"/>
                  </a:lnTo>
                  <a:lnTo>
                    <a:pt x="61" y="13"/>
                  </a:lnTo>
                  <a:lnTo>
                    <a:pt x="56" y="13"/>
                  </a:lnTo>
                  <a:lnTo>
                    <a:pt x="53" y="15"/>
                  </a:lnTo>
                  <a:lnTo>
                    <a:pt x="49" y="16"/>
                  </a:lnTo>
                  <a:lnTo>
                    <a:pt x="47" y="20"/>
                  </a:lnTo>
                  <a:lnTo>
                    <a:pt x="43" y="27"/>
                  </a:lnTo>
                  <a:lnTo>
                    <a:pt x="41" y="34"/>
                  </a:lnTo>
                  <a:lnTo>
                    <a:pt x="40" y="43"/>
                  </a:lnTo>
                  <a:lnTo>
                    <a:pt x="62" y="43"/>
                  </a:lnTo>
                  <a:lnTo>
                    <a:pt x="60" y="55"/>
                  </a:lnTo>
                  <a:lnTo>
                    <a:pt x="37" y="55"/>
                  </a:lnTo>
                  <a:lnTo>
                    <a:pt x="21" y="128"/>
                  </a:lnTo>
                  <a:lnTo>
                    <a:pt x="5" y="128"/>
                  </a:lnTo>
                  <a:lnTo>
                    <a:pt x="21"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9">
              <a:extLst>
                <a:ext uri="{FF2B5EF4-FFF2-40B4-BE49-F238E27FC236}">
                  <a16:creationId xmlns:a16="http://schemas.microsoft.com/office/drawing/2014/main" id="{1D4C94AD-370C-4D0A-B67B-A0C34244D7C4}"/>
                </a:ext>
              </a:extLst>
            </p:cNvPr>
            <p:cNvSpPr>
              <a:spLocks noEditPoints="1"/>
            </p:cNvSpPr>
            <p:nvPr userDrawn="1"/>
          </p:nvSpPr>
          <p:spPr bwMode="auto">
            <a:xfrm>
              <a:off x="6498" y="4145"/>
              <a:ext cx="29" cy="30"/>
            </a:xfrm>
            <a:custGeom>
              <a:avLst/>
              <a:gdLst>
                <a:gd name="T0" fmla="*/ 49 w 87"/>
                <a:gd name="T1" fmla="*/ 0 h 90"/>
                <a:gd name="T2" fmla="*/ 64 w 87"/>
                <a:gd name="T3" fmla="*/ 3 h 90"/>
                <a:gd name="T4" fmla="*/ 76 w 87"/>
                <a:gd name="T5" fmla="*/ 10 h 90"/>
                <a:gd name="T6" fmla="*/ 85 w 87"/>
                <a:gd name="T7" fmla="*/ 22 h 90"/>
                <a:gd name="T8" fmla="*/ 87 w 87"/>
                <a:gd name="T9" fmla="*/ 37 h 90"/>
                <a:gd name="T10" fmla="*/ 86 w 87"/>
                <a:gd name="T11" fmla="*/ 48 h 90"/>
                <a:gd name="T12" fmla="*/ 80 w 87"/>
                <a:gd name="T13" fmla="*/ 67 h 90"/>
                <a:gd name="T14" fmla="*/ 68 w 87"/>
                <a:gd name="T15" fmla="*/ 82 h 90"/>
                <a:gd name="T16" fmla="*/ 50 w 87"/>
                <a:gd name="T17" fmla="*/ 89 h 90"/>
                <a:gd name="T18" fmla="*/ 39 w 87"/>
                <a:gd name="T19" fmla="*/ 90 h 90"/>
                <a:gd name="T20" fmla="*/ 24 w 87"/>
                <a:gd name="T21" fmla="*/ 88 h 90"/>
                <a:gd name="T22" fmla="*/ 11 w 87"/>
                <a:gd name="T23" fmla="*/ 81 h 90"/>
                <a:gd name="T24" fmla="*/ 4 w 87"/>
                <a:gd name="T25" fmla="*/ 69 h 90"/>
                <a:gd name="T26" fmla="*/ 0 w 87"/>
                <a:gd name="T27" fmla="*/ 52 h 90"/>
                <a:gd name="T28" fmla="*/ 1 w 87"/>
                <a:gd name="T29" fmla="*/ 42 h 90"/>
                <a:gd name="T30" fmla="*/ 7 w 87"/>
                <a:gd name="T31" fmla="*/ 23 h 90"/>
                <a:gd name="T32" fmla="*/ 20 w 87"/>
                <a:gd name="T33" fmla="*/ 9 h 90"/>
                <a:gd name="T34" fmla="*/ 38 w 87"/>
                <a:gd name="T35" fmla="*/ 2 h 90"/>
                <a:gd name="T36" fmla="*/ 49 w 87"/>
                <a:gd name="T37" fmla="*/ 0 h 90"/>
                <a:gd name="T38" fmla="*/ 39 w 87"/>
                <a:gd name="T39" fmla="*/ 77 h 90"/>
                <a:gd name="T40" fmla="*/ 51 w 87"/>
                <a:gd name="T41" fmla="*/ 75 h 90"/>
                <a:gd name="T42" fmla="*/ 61 w 87"/>
                <a:gd name="T43" fmla="*/ 65 h 90"/>
                <a:gd name="T44" fmla="*/ 68 w 87"/>
                <a:gd name="T45" fmla="*/ 52 h 90"/>
                <a:gd name="T46" fmla="*/ 70 w 87"/>
                <a:gd name="T47" fmla="*/ 37 h 90"/>
                <a:gd name="T48" fmla="*/ 70 w 87"/>
                <a:gd name="T49" fmla="*/ 33 h 90"/>
                <a:gd name="T50" fmla="*/ 67 w 87"/>
                <a:gd name="T51" fmla="*/ 24 h 90"/>
                <a:gd name="T52" fmla="*/ 62 w 87"/>
                <a:gd name="T53" fmla="*/ 17 h 90"/>
                <a:gd name="T54" fmla="*/ 54 w 87"/>
                <a:gd name="T55" fmla="*/ 14 h 90"/>
                <a:gd name="T56" fmla="*/ 49 w 87"/>
                <a:gd name="T57" fmla="*/ 14 h 90"/>
                <a:gd name="T58" fmla="*/ 35 w 87"/>
                <a:gd name="T59" fmla="*/ 17 h 90"/>
                <a:gd name="T60" fmla="*/ 25 w 87"/>
                <a:gd name="T61" fmla="*/ 27 h 90"/>
                <a:gd name="T62" fmla="*/ 19 w 87"/>
                <a:gd name="T63" fmla="*/ 40 h 90"/>
                <a:gd name="T64" fmla="*/ 17 w 87"/>
                <a:gd name="T65" fmla="*/ 53 h 90"/>
                <a:gd name="T66" fmla="*/ 18 w 87"/>
                <a:gd name="T67" fmla="*/ 58 h 90"/>
                <a:gd name="T68" fmla="*/ 20 w 87"/>
                <a:gd name="T69" fmla="*/ 67 h 90"/>
                <a:gd name="T70" fmla="*/ 25 w 87"/>
                <a:gd name="T71" fmla="*/ 73 h 90"/>
                <a:gd name="T72" fmla="*/ 33 w 87"/>
                <a:gd name="T73" fmla="*/ 77 h 90"/>
                <a:gd name="T74" fmla="*/ 39 w 87"/>
                <a:gd name="T75"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90">
                  <a:moveTo>
                    <a:pt x="49" y="0"/>
                  </a:moveTo>
                  <a:lnTo>
                    <a:pt x="49" y="0"/>
                  </a:lnTo>
                  <a:lnTo>
                    <a:pt x="57" y="2"/>
                  </a:lnTo>
                  <a:lnTo>
                    <a:pt x="64" y="3"/>
                  </a:lnTo>
                  <a:lnTo>
                    <a:pt x="71" y="6"/>
                  </a:lnTo>
                  <a:lnTo>
                    <a:pt x="76" y="10"/>
                  </a:lnTo>
                  <a:lnTo>
                    <a:pt x="81" y="16"/>
                  </a:lnTo>
                  <a:lnTo>
                    <a:pt x="85" y="22"/>
                  </a:lnTo>
                  <a:lnTo>
                    <a:pt x="86" y="29"/>
                  </a:lnTo>
                  <a:lnTo>
                    <a:pt x="87" y="37"/>
                  </a:lnTo>
                  <a:lnTo>
                    <a:pt x="87" y="37"/>
                  </a:lnTo>
                  <a:lnTo>
                    <a:pt x="86" y="48"/>
                  </a:lnTo>
                  <a:lnTo>
                    <a:pt x="83" y="59"/>
                  </a:lnTo>
                  <a:lnTo>
                    <a:pt x="80" y="67"/>
                  </a:lnTo>
                  <a:lnTo>
                    <a:pt x="75" y="75"/>
                  </a:lnTo>
                  <a:lnTo>
                    <a:pt x="68" y="82"/>
                  </a:lnTo>
                  <a:lnTo>
                    <a:pt x="60" y="87"/>
                  </a:lnTo>
                  <a:lnTo>
                    <a:pt x="50" y="89"/>
                  </a:lnTo>
                  <a:lnTo>
                    <a:pt x="39" y="90"/>
                  </a:lnTo>
                  <a:lnTo>
                    <a:pt x="39" y="90"/>
                  </a:lnTo>
                  <a:lnTo>
                    <a:pt x="31" y="90"/>
                  </a:lnTo>
                  <a:lnTo>
                    <a:pt x="24" y="88"/>
                  </a:lnTo>
                  <a:lnTo>
                    <a:pt x="17" y="85"/>
                  </a:lnTo>
                  <a:lnTo>
                    <a:pt x="11" y="81"/>
                  </a:lnTo>
                  <a:lnTo>
                    <a:pt x="6" y="76"/>
                  </a:lnTo>
                  <a:lnTo>
                    <a:pt x="4" y="69"/>
                  </a:lnTo>
                  <a:lnTo>
                    <a:pt x="1" y="61"/>
                  </a:lnTo>
                  <a:lnTo>
                    <a:pt x="0" y="52"/>
                  </a:lnTo>
                  <a:lnTo>
                    <a:pt x="0" y="52"/>
                  </a:lnTo>
                  <a:lnTo>
                    <a:pt x="1" y="42"/>
                  </a:lnTo>
                  <a:lnTo>
                    <a:pt x="4" y="31"/>
                  </a:lnTo>
                  <a:lnTo>
                    <a:pt x="7" y="23"/>
                  </a:lnTo>
                  <a:lnTo>
                    <a:pt x="13" y="16"/>
                  </a:lnTo>
                  <a:lnTo>
                    <a:pt x="20" y="9"/>
                  </a:lnTo>
                  <a:lnTo>
                    <a:pt x="29" y="4"/>
                  </a:lnTo>
                  <a:lnTo>
                    <a:pt x="38" y="2"/>
                  </a:lnTo>
                  <a:lnTo>
                    <a:pt x="49" y="0"/>
                  </a:lnTo>
                  <a:lnTo>
                    <a:pt x="49" y="0"/>
                  </a:lnTo>
                  <a:close/>
                  <a:moveTo>
                    <a:pt x="39" y="77"/>
                  </a:moveTo>
                  <a:lnTo>
                    <a:pt x="39" y="77"/>
                  </a:lnTo>
                  <a:lnTo>
                    <a:pt x="45" y="77"/>
                  </a:lnTo>
                  <a:lnTo>
                    <a:pt x="51" y="75"/>
                  </a:lnTo>
                  <a:lnTo>
                    <a:pt x="57" y="70"/>
                  </a:lnTo>
                  <a:lnTo>
                    <a:pt x="61" y="65"/>
                  </a:lnTo>
                  <a:lnTo>
                    <a:pt x="65" y="59"/>
                  </a:lnTo>
                  <a:lnTo>
                    <a:pt x="68" y="52"/>
                  </a:lnTo>
                  <a:lnTo>
                    <a:pt x="69" y="45"/>
                  </a:lnTo>
                  <a:lnTo>
                    <a:pt x="70" y="37"/>
                  </a:lnTo>
                  <a:lnTo>
                    <a:pt x="70" y="37"/>
                  </a:lnTo>
                  <a:lnTo>
                    <a:pt x="70" y="33"/>
                  </a:lnTo>
                  <a:lnTo>
                    <a:pt x="69" y="29"/>
                  </a:lnTo>
                  <a:lnTo>
                    <a:pt x="67" y="24"/>
                  </a:lnTo>
                  <a:lnTo>
                    <a:pt x="64" y="21"/>
                  </a:lnTo>
                  <a:lnTo>
                    <a:pt x="62" y="17"/>
                  </a:lnTo>
                  <a:lnTo>
                    <a:pt x="58" y="15"/>
                  </a:lnTo>
                  <a:lnTo>
                    <a:pt x="54" y="14"/>
                  </a:lnTo>
                  <a:lnTo>
                    <a:pt x="49" y="14"/>
                  </a:lnTo>
                  <a:lnTo>
                    <a:pt x="49" y="14"/>
                  </a:lnTo>
                  <a:lnTo>
                    <a:pt x="40" y="15"/>
                  </a:lnTo>
                  <a:lnTo>
                    <a:pt x="35" y="17"/>
                  </a:lnTo>
                  <a:lnTo>
                    <a:pt x="30" y="21"/>
                  </a:lnTo>
                  <a:lnTo>
                    <a:pt x="25" y="27"/>
                  </a:lnTo>
                  <a:lnTo>
                    <a:pt x="21" y="33"/>
                  </a:lnTo>
                  <a:lnTo>
                    <a:pt x="19" y="40"/>
                  </a:lnTo>
                  <a:lnTo>
                    <a:pt x="18" y="47"/>
                  </a:lnTo>
                  <a:lnTo>
                    <a:pt x="17" y="53"/>
                  </a:lnTo>
                  <a:lnTo>
                    <a:pt x="17" y="53"/>
                  </a:lnTo>
                  <a:lnTo>
                    <a:pt x="18" y="58"/>
                  </a:lnTo>
                  <a:lnTo>
                    <a:pt x="18" y="63"/>
                  </a:lnTo>
                  <a:lnTo>
                    <a:pt x="20" y="67"/>
                  </a:lnTo>
                  <a:lnTo>
                    <a:pt x="23" y="71"/>
                  </a:lnTo>
                  <a:lnTo>
                    <a:pt x="25" y="73"/>
                  </a:lnTo>
                  <a:lnTo>
                    <a:pt x="30" y="76"/>
                  </a:lnTo>
                  <a:lnTo>
                    <a:pt x="33" y="77"/>
                  </a:lnTo>
                  <a:lnTo>
                    <a:pt x="39" y="77"/>
                  </a:lnTo>
                  <a:lnTo>
                    <a:pt x="39"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0">
              <a:extLst>
                <a:ext uri="{FF2B5EF4-FFF2-40B4-BE49-F238E27FC236}">
                  <a16:creationId xmlns:a16="http://schemas.microsoft.com/office/drawing/2014/main" id="{4DC0AA4F-28EB-403C-9FD4-7FEA18A4E7DB}"/>
                </a:ext>
              </a:extLst>
            </p:cNvPr>
            <p:cNvSpPr>
              <a:spLocks/>
            </p:cNvSpPr>
            <p:nvPr userDrawn="1"/>
          </p:nvSpPr>
          <p:spPr bwMode="auto">
            <a:xfrm>
              <a:off x="6533" y="4146"/>
              <a:ext cx="29" cy="29"/>
            </a:xfrm>
            <a:custGeom>
              <a:avLst/>
              <a:gdLst>
                <a:gd name="T0" fmla="*/ 73 w 88"/>
                <a:gd name="T1" fmla="*/ 73 h 87"/>
                <a:gd name="T2" fmla="*/ 73 w 88"/>
                <a:gd name="T3" fmla="*/ 73 h 87"/>
                <a:gd name="T4" fmla="*/ 70 w 88"/>
                <a:gd name="T5" fmla="*/ 85 h 87"/>
                <a:gd name="T6" fmla="*/ 56 w 88"/>
                <a:gd name="T7" fmla="*/ 85 h 87"/>
                <a:gd name="T8" fmla="*/ 58 w 88"/>
                <a:gd name="T9" fmla="*/ 72 h 87"/>
                <a:gd name="T10" fmla="*/ 58 w 88"/>
                <a:gd name="T11" fmla="*/ 72 h 87"/>
                <a:gd name="T12" fmla="*/ 58 w 88"/>
                <a:gd name="T13" fmla="*/ 72 h 87"/>
                <a:gd name="T14" fmla="*/ 53 w 88"/>
                <a:gd name="T15" fmla="*/ 78 h 87"/>
                <a:gd name="T16" fmla="*/ 47 w 88"/>
                <a:gd name="T17" fmla="*/ 82 h 87"/>
                <a:gd name="T18" fmla="*/ 39 w 88"/>
                <a:gd name="T19" fmla="*/ 86 h 87"/>
                <a:gd name="T20" fmla="*/ 28 w 88"/>
                <a:gd name="T21" fmla="*/ 87 h 87"/>
                <a:gd name="T22" fmla="*/ 28 w 88"/>
                <a:gd name="T23" fmla="*/ 87 h 87"/>
                <a:gd name="T24" fmla="*/ 22 w 88"/>
                <a:gd name="T25" fmla="*/ 87 h 87"/>
                <a:gd name="T26" fmla="*/ 18 w 88"/>
                <a:gd name="T27" fmla="*/ 86 h 87"/>
                <a:gd name="T28" fmla="*/ 13 w 88"/>
                <a:gd name="T29" fmla="*/ 84 h 87"/>
                <a:gd name="T30" fmla="*/ 8 w 88"/>
                <a:gd name="T31" fmla="*/ 81 h 87"/>
                <a:gd name="T32" fmla="*/ 5 w 88"/>
                <a:gd name="T33" fmla="*/ 76 h 87"/>
                <a:gd name="T34" fmla="*/ 2 w 88"/>
                <a:gd name="T35" fmla="*/ 73 h 87"/>
                <a:gd name="T36" fmla="*/ 1 w 88"/>
                <a:gd name="T37" fmla="*/ 67 h 87"/>
                <a:gd name="T38" fmla="*/ 0 w 88"/>
                <a:gd name="T39" fmla="*/ 61 h 87"/>
                <a:gd name="T40" fmla="*/ 0 w 88"/>
                <a:gd name="T41" fmla="*/ 61 h 87"/>
                <a:gd name="T42" fmla="*/ 1 w 88"/>
                <a:gd name="T43" fmla="*/ 52 h 87"/>
                <a:gd name="T44" fmla="*/ 2 w 88"/>
                <a:gd name="T45" fmla="*/ 45 h 87"/>
                <a:gd name="T46" fmla="*/ 12 w 88"/>
                <a:gd name="T47" fmla="*/ 0 h 87"/>
                <a:gd name="T48" fmla="*/ 27 w 88"/>
                <a:gd name="T49" fmla="*/ 0 h 87"/>
                <a:gd name="T50" fmla="*/ 17 w 88"/>
                <a:gd name="T51" fmla="*/ 51 h 87"/>
                <a:gd name="T52" fmla="*/ 17 w 88"/>
                <a:gd name="T53" fmla="*/ 51 h 87"/>
                <a:gd name="T54" fmla="*/ 17 w 88"/>
                <a:gd name="T55" fmla="*/ 58 h 87"/>
                <a:gd name="T56" fmla="*/ 17 w 88"/>
                <a:gd name="T57" fmla="*/ 58 h 87"/>
                <a:gd name="T58" fmla="*/ 18 w 88"/>
                <a:gd name="T59" fmla="*/ 66 h 87"/>
                <a:gd name="T60" fmla="*/ 20 w 88"/>
                <a:gd name="T61" fmla="*/ 70 h 87"/>
                <a:gd name="T62" fmla="*/ 25 w 88"/>
                <a:gd name="T63" fmla="*/ 73 h 87"/>
                <a:gd name="T64" fmla="*/ 32 w 88"/>
                <a:gd name="T65" fmla="*/ 74 h 87"/>
                <a:gd name="T66" fmla="*/ 32 w 88"/>
                <a:gd name="T67" fmla="*/ 74 h 87"/>
                <a:gd name="T68" fmla="*/ 39 w 88"/>
                <a:gd name="T69" fmla="*/ 74 h 87"/>
                <a:gd name="T70" fmla="*/ 45 w 88"/>
                <a:gd name="T71" fmla="*/ 72 h 87"/>
                <a:gd name="T72" fmla="*/ 50 w 88"/>
                <a:gd name="T73" fmla="*/ 67 h 87"/>
                <a:gd name="T74" fmla="*/ 53 w 88"/>
                <a:gd name="T75" fmla="*/ 63 h 87"/>
                <a:gd name="T76" fmla="*/ 57 w 88"/>
                <a:gd name="T77" fmla="*/ 57 h 87"/>
                <a:gd name="T78" fmla="*/ 59 w 88"/>
                <a:gd name="T79" fmla="*/ 52 h 87"/>
                <a:gd name="T80" fmla="*/ 63 w 88"/>
                <a:gd name="T81" fmla="*/ 43 h 87"/>
                <a:gd name="T82" fmla="*/ 73 w 88"/>
                <a:gd name="T83" fmla="*/ 0 h 87"/>
                <a:gd name="T84" fmla="*/ 88 w 88"/>
                <a:gd name="T85" fmla="*/ 0 h 87"/>
                <a:gd name="T86" fmla="*/ 73 w 88"/>
                <a:gd name="T87"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 h="87">
                  <a:moveTo>
                    <a:pt x="73" y="73"/>
                  </a:moveTo>
                  <a:lnTo>
                    <a:pt x="73" y="73"/>
                  </a:lnTo>
                  <a:lnTo>
                    <a:pt x="70" y="85"/>
                  </a:lnTo>
                  <a:lnTo>
                    <a:pt x="56" y="85"/>
                  </a:lnTo>
                  <a:lnTo>
                    <a:pt x="58" y="72"/>
                  </a:lnTo>
                  <a:lnTo>
                    <a:pt x="58" y="72"/>
                  </a:lnTo>
                  <a:lnTo>
                    <a:pt x="58" y="72"/>
                  </a:lnTo>
                  <a:lnTo>
                    <a:pt x="53" y="78"/>
                  </a:lnTo>
                  <a:lnTo>
                    <a:pt x="47" y="82"/>
                  </a:lnTo>
                  <a:lnTo>
                    <a:pt x="39" y="86"/>
                  </a:lnTo>
                  <a:lnTo>
                    <a:pt x="28" y="87"/>
                  </a:lnTo>
                  <a:lnTo>
                    <a:pt x="28" y="87"/>
                  </a:lnTo>
                  <a:lnTo>
                    <a:pt x="22" y="87"/>
                  </a:lnTo>
                  <a:lnTo>
                    <a:pt x="18" y="86"/>
                  </a:lnTo>
                  <a:lnTo>
                    <a:pt x="13" y="84"/>
                  </a:lnTo>
                  <a:lnTo>
                    <a:pt x="8" y="81"/>
                  </a:lnTo>
                  <a:lnTo>
                    <a:pt x="5" y="76"/>
                  </a:lnTo>
                  <a:lnTo>
                    <a:pt x="2" y="73"/>
                  </a:lnTo>
                  <a:lnTo>
                    <a:pt x="1" y="67"/>
                  </a:lnTo>
                  <a:lnTo>
                    <a:pt x="0" y="61"/>
                  </a:lnTo>
                  <a:lnTo>
                    <a:pt x="0" y="61"/>
                  </a:lnTo>
                  <a:lnTo>
                    <a:pt x="1" y="52"/>
                  </a:lnTo>
                  <a:lnTo>
                    <a:pt x="2" y="45"/>
                  </a:lnTo>
                  <a:lnTo>
                    <a:pt x="12" y="0"/>
                  </a:lnTo>
                  <a:lnTo>
                    <a:pt x="27" y="0"/>
                  </a:lnTo>
                  <a:lnTo>
                    <a:pt x="17" y="51"/>
                  </a:lnTo>
                  <a:lnTo>
                    <a:pt x="17" y="51"/>
                  </a:lnTo>
                  <a:lnTo>
                    <a:pt x="17" y="58"/>
                  </a:lnTo>
                  <a:lnTo>
                    <a:pt x="17" y="58"/>
                  </a:lnTo>
                  <a:lnTo>
                    <a:pt x="18" y="66"/>
                  </a:lnTo>
                  <a:lnTo>
                    <a:pt x="20" y="70"/>
                  </a:lnTo>
                  <a:lnTo>
                    <a:pt x="25" y="73"/>
                  </a:lnTo>
                  <a:lnTo>
                    <a:pt x="32" y="74"/>
                  </a:lnTo>
                  <a:lnTo>
                    <a:pt x="32" y="74"/>
                  </a:lnTo>
                  <a:lnTo>
                    <a:pt x="39" y="74"/>
                  </a:lnTo>
                  <a:lnTo>
                    <a:pt x="45" y="72"/>
                  </a:lnTo>
                  <a:lnTo>
                    <a:pt x="50" y="67"/>
                  </a:lnTo>
                  <a:lnTo>
                    <a:pt x="53" y="63"/>
                  </a:lnTo>
                  <a:lnTo>
                    <a:pt x="57" y="57"/>
                  </a:lnTo>
                  <a:lnTo>
                    <a:pt x="59" y="52"/>
                  </a:lnTo>
                  <a:lnTo>
                    <a:pt x="63" y="43"/>
                  </a:lnTo>
                  <a:lnTo>
                    <a:pt x="73" y="0"/>
                  </a:lnTo>
                  <a:lnTo>
                    <a:pt x="88" y="0"/>
                  </a:lnTo>
                  <a:lnTo>
                    <a:pt x="73"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1">
              <a:extLst>
                <a:ext uri="{FF2B5EF4-FFF2-40B4-BE49-F238E27FC236}">
                  <a16:creationId xmlns:a16="http://schemas.microsoft.com/office/drawing/2014/main" id="{96579C5B-40C1-46B9-9BA4-BA9E3DCC5291}"/>
                </a:ext>
              </a:extLst>
            </p:cNvPr>
            <p:cNvSpPr>
              <a:spLocks/>
            </p:cNvSpPr>
            <p:nvPr userDrawn="1"/>
          </p:nvSpPr>
          <p:spPr bwMode="auto">
            <a:xfrm>
              <a:off x="6566" y="4145"/>
              <a:ext cx="21" cy="29"/>
            </a:xfrm>
            <a:custGeom>
              <a:avLst/>
              <a:gdLst>
                <a:gd name="T0" fmla="*/ 14 w 65"/>
                <a:gd name="T1" fmla="*/ 16 h 88"/>
                <a:gd name="T2" fmla="*/ 14 w 65"/>
                <a:gd name="T3" fmla="*/ 16 h 88"/>
                <a:gd name="T4" fmla="*/ 16 w 65"/>
                <a:gd name="T5" fmla="*/ 3 h 88"/>
                <a:gd name="T6" fmla="*/ 31 w 65"/>
                <a:gd name="T7" fmla="*/ 3 h 88"/>
                <a:gd name="T8" fmla="*/ 28 w 65"/>
                <a:gd name="T9" fmla="*/ 16 h 88"/>
                <a:gd name="T10" fmla="*/ 28 w 65"/>
                <a:gd name="T11" fmla="*/ 16 h 88"/>
                <a:gd name="T12" fmla="*/ 28 w 65"/>
                <a:gd name="T13" fmla="*/ 16 h 88"/>
                <a:gd name="T14" fmla="*/ 33 w 65"/>
                <a:gd name="T15" fmla="*/ 10 h 88"/>
                <a:gd name="T16" fmla="*/ 40 w 65"/>
                <a:gd name="T17" fmla="*/ 5 h 88"/>
                <a:gd name="T18" fmla="*/ 47 w 65"/>
                <a:gd name="T19" fmla="*/ 2 h 88"/>
                <a:gd name="T20" fmla="*/ 58 w 65"/>
                <a:gd name="T21" fmla="*/ 0 h 88"/>
                <a:gd name="T22" fmla="*/ 58 w 65"/>
                <a:gd name="T23" fmla="*/ 0 h 88"/>
                <a:gd name="T24" fmla="*/ 61 w 65"/>
                <a:gd name="T25" fmla="*/ 0 h 88"/>
                <a:gd name="T26" fmla="*/ 65 w 65"/>
                <a:gd name="T27" fmla="*/ 2 h 88"/>
                <a:gd name="T28" fmla="*/ 62 w 65"/>
                <a:gd name="T29" fmla="*/ 16 h 88"/>
                <a:gd name="T30" fmla="*/ 62 w 65"/>
                <a:gd name="T31" fmla="*/ 16 h 88"/>
                <a:gd name="T32" fmla="*/ 55 w 65"/>
                <a:gd name="T33" fmla="*/ 15 h 88"/>
                <a:gd name="T34" fmla="*/ 55 w 65"/>
                <a:gd name="T35" fmla="*/ 15 h 88"/>
                <a:gd name="T36" fmla="*/ 49 w 65"/>
                <a:gd name="T37" fmla="*/ 15 h 88"/>
                <a:gd name="T38" fmla="*/ 43 w 65"/>
                <a:gd name="T39" fmla="*/ 17 h 88"/>
                <a:gd name="T40" fmla="*/ 37 w 65"/>
                <a:gd name="T41" fmla="*/ 22 h 88"/>
                <a:gd name="T42" fmla="*/ 33 w 65"/>
                <a:gd name="T43" fmla="*/ 27 h 88"/>
                <a:gd name="T44" fmla="*/ 30 w 65"/>
                <a:gd name="T45" fmla="*/ 31 h 88"/>
                <a:gd name="T46" fmla="*/ 27 w 65"/>
                <a:gd name="T47" fmla="*/ 36 h 88"/>
                <a:gd name="T48" fmla="*/ 24 w 65"/>
                <a:gd name="T49" fmla="*/ 46 h 88"/>
                <a:gd name="T50" fmla="*/ 15 w 65"/>
                <a:gd name="T51" fmla="*/ 88 h 88"/>
                <a:gd name="T52" fmla="*/ 0 w 65"/>
                <a:gd name="T53" fmla="*/ 88 h 88"/>
                <a:gd name="T54" fmla="*/ 14 w 65"/>
                <a:gd name="T55"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 h="88">
                  <a:moveTo>
                    <a:pt x="14" y="16"/>
                  </a:moveTo>
                  <a:lnTo>
                    <a:pt x="14" y="16"/>
                  </a:lnTo>
                  <a:lnTo>
                    <a:pt x="16" y="3"/>
                  </a:lnTo>
                  <a:lnTo>
                    <a:pt x="31" y="3"/>
                  </a:lnTo>
                  <a:lnTo>
                    <a:pt x="28" y="16"/>
                  </a:lnTo>
                  <a:lnTo>
                    <a:pt x="28" y="16"/>
                  </a:lnTo>
                  <a:lnTo>
                    <a:pt x="28" y="16"/>
                  </a:lnTo>
                  <a:lnTo>
                    <a:pt x="33" y="10"/>
                  </a:lnTo>
                  <a:lnTo>
                    <a:pt x="40" y="5"/>
                  </a:lnTo>
                  <a:lnTo>
                    <a:pt x="47" y="2"/>
                  </a:lnTo>
                  <a:lnTo>
                    <a:pt x="58" y="0"/>
                  </a:lnTo>
                  <a:lnTo>
                    <a:pt x="58" y="0"/>
                  </a:lnTo>
                  <a:lnTo>
                    <a:pt x="61" y="0"/>
                  </a:lnTo>
                  <a:lnTo>
                    <a:pt x="65" y="2"/>
                  </a:lnTo>
                  <a:lnTo>
                    <a:pt x="62" y="16"/>
                  </a:lnTo>
                  <a:lnTo>
                    <a:pt x="62" y="16"/>
                  </a:lnTo>
                  <a:lnTo>
                    <a:pt x="55" y="15"/>
                  </a:lnTo>
                  <a:lnTo>
                    <a:pt x="55" y="15"/>
                  </a:lnTo>
                  <a:lnTo>
                    <a:pt x="49" y="15"/>
                  </a:lnTo>
                  <a:lnTo>
                    <a:pt x="43" y="17"/>
                  </a:lnTo>
                  <a:lnTo>
                    <a:pt x="37" y="22"/>
                  </a:lnTo>
                  <a:lnTo>
                    <a:pt x="33" y="27"/>
                  </a:lnTo>
                  <a:lnTo>
                    <a:pt x="30" y="31"/>
                  </a:lnTo>
                  <a:lnTo>
                    <a:pt x="27" y="36"/>
                  </a:lnTo>
                  <a:lnTo>
                    <a:pt x="24" y="46"/>
                  </a:lnTo>
                  <a:lnTo>
                    <a:pt x="15" y="88"/>
                  </a:lnTo>
                  <a:lnTo>
                    <a:pt x="0" y="88"/>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2">
              <a:extLst>
                <a:ext uri="{FF2B5EF4-FFF2-40B4-BE49-F238E27FC236}">
                  <a16:creationId xmlns:a16="http://schemas.microsoft.com/office/drawing/2014/main" id="{88B24689-3BCA-4241-A7CC-AE9FF657EBCF}"/>
                </a:ext>
              </a:extLst>
            </p:cNvPr>
            <p:cNvSpPr>
              <a:spLocks/>
            </p:cNvSpPr>
            <p:nvPr userDrawn="1"/>
          </p:nvSpPr>
          <p:spPr bwMode="auto">
            <a:xfrm>
              <a:off x="6603" y="4145"/>
              <a:ext cx="23" cy="30"/>
            </a:xfrm>
            <a:custGeom>
              <a:avLst/>
              <a:gdLst>
                <a:gd name="T0" fmla="*/ 64 w 69"/>
                <a:gd name="T1" fmla="*/ 17 h 90"/>
                <a:gd name="T2" fmla="*/ 64 w 69"/>
                <a:gd name="T3" fmla="*/ 17 h 90"/>
                <a:gd name="T4" fmla="*/ 57 w 69"/>
                <a:gd name="T5" fmla="*/ 15 h 90"/>
                <a:gd name="T6" fmla="*/ 50 w 69"/>
                <a:gd name="T7" fmla="*/ 14 h 90"/>
                <a:gd name="T8" fmla="*/ 50 w 69"/>
                <a:gd name="T9" fmla="*/ 14 h 90"/>
                <a:gd name="T10" fmla="*/ 43 w 69"/>
                <a:gd name="T11" fmla="*/ 14 h 90"/>
                <a:gd name="T12" fmla="*/ 36 w 69"/>
                <a:gd name="T13" fmla="*/ 16 h 90"/>
                <a:gd name="T14" fmla="*/ 30 w 69"/>
                <a:gd name="T15" fmla="*/ 20 h 90"/>
                <a:gd name="T16" fmla="*/ 25 w 69"/>
                <a:gd name="T17" fmla="*/ 24 h 90"/>
                <a:gd name="T18" fmla="*/ 21 w 69"/>
                <a:gd name="T19" fmla="*/ 30 h 90"/>
                <a:gd name="T20" fmla="*/ 19 w 69"/>
                <a:gd name="T21" fmla="*/ 37 h 90"/>
                <a:gd name="T22" fmla="*/ 18 w 69"/>
                <a:gd name="T23" fmla="*/ 45 h 90"/>
                <a:gd name="T24" fmla="*/ 17 w 69"/>
                <a:gd name="T25" fmla="*/ 52 h 90"/>
                <a:gd name="T26" fmla="*/ 17 w 69"/>
                <a:gd name="T27" fmla="*/ 52 h 90"/>
                <a:gd name="T28" fmla="*/ 17 w 69"/>
                <a:gd name="T29" fmla="*/ 58 h 90"/>
                <a:gd name="T30" fmla="*/ 18 w 69"/>
                <a:gd name="T31" fmla="*/ 63 h 90"/>
                <a:gd name="T32" fmla="*/ 20 w 69"/>
                <a:gd name="T33" fmla="*/ 67 h 90"/>
                <a:gd name="T34" fmla="*/ 23 w 69"/>
                <a:gd name="T35" fmla="*/ 71 h 90"/>
                <a:gd name="T36" fmla="*/ 26 w 69"/>
                <a:gd name="T37" fmla="*/ 73 h 90"/>
                <a:gd name="T38" fmla="*/ 30 w 69"/>
                <a:gd name="T39" fmla="*/ 76 h 90"/>
                <a:gd name="T40" fmla="*/ 35 w 69"/>
                <a:gd name="T41" fmla="*/ 77 h 90"/>
                <a:gd name="T42" fmla="*/ 40 w 69"/>
                <a:gd name="T43" fmla="*/ 77 h 90"/>
                <a:gd name="T44" fmla="*/ 40 w 69"/>
                <a:gd name="T45" fmla="*/ 77 h 90"/>
                <a:gd name="T46" fmla="*/ 49 w 69"/>
                <a:gd name="T47" fmla="*/ 77 h 90"/>
                <a:gd name="T48" fmla="*/ 57 w 69"/>
                <a:gd name="T49" fmla="*/ 73 h 90"/>
                <a:gd name="T50" fmla="*/ 55 w 69"/>
                <a:gd name="T51" fmla="*/ 88 h 90"/>
                <a:gd name="T52" fmla="*/ 55 w 69"/>
                <a:gd name="T53" fmla="*/ 88 h 90"/>
                <a:gd name="T54" fmla="*/ 46 w 69"/>
                <a:gd name="T55" fmla="*/ 90 h 90"/>
                <a:gd name="T56" fmla="*/ 38 w 69"/>
                <a:gd name="T57" fmla="*/ 90 h 90"/>
                <a:gd name="T58" fmla="*/ 38 w 69"/>
                <a:gd name="T59" fmla="*/ 90 h 90"/>
                <a:gd name="T60" fmla="*/ 30 w 69"/>
                <a:gd name="T61" fmla="*/ 90 h 90"/>
                <a:gd name="T62" fmla="*/ 23 w 69"/>
                <a:gd name="T63" fmla="*/ 88 h 90"/>
                <a:gd name="T64" fmla="*/ 15 w 69"/>
                <a:gd name="T65" fmla="*/ 85 h 90"/>
                <a:gd name="T66" fmla="*/ 11 w 69"/>
                <a:gd name="T67" fmla="*/ 82 h 90"/>
                <a:gd name="T68" fmla="*/ 6 w 69"/>
                <a:gd name="T69" fmla="*/ 76 h 90"/>
                <a:gd name="T70" fmla="*/ 2 w 69"/>
                <a:gd name="T71" fmla="*/ 70 h 90"/>
                <a:gd name="T72" fmla="*/ 1 w 69"/>
                <a:gd name="T73" fmla="*/ 63 h 90"/>
                <a:gd name="T74" fmla="*/ 0 w 69"/>
                <a:gd name="T75" fmla="*/ 54 h 90"/>
                <a:gd name="T76" fmla="*/ 0 w 69"/>
                <a:gd name="T77" fmla="*/ 54 h 90"/>
                <a:gd name="T78" fmla="*/ 1 w 69"/>
                <a:gd name="T79" fmla="*/ 43 h 90"/>
                <a:gd name="T80" fmla="*/ 4 w 69"/>
                <a:gd name="T81" fmla="*/ 34 h 90"/>
                <a:gd name="T82" fmla="*/ 7 w 69"/>
                <a:gd name="T83" fmla="*/ 24 h 90"/>
                <a:gd name="T84" fmla="*/ 12 w 69"/>
                <a:gd name="T85" fmla="*/ 17 h 90"/>
                <a:gd name="T86" fmla="*/ 19 w 69"/>
                <a:gd name="T87" fmla="*/ 10 h 90"/>
                <a:gd name="T88" fmla="*/ 27 w 69"/>
                <a:gd name="T89" fmla="*/ 5 h 90"/>
                <a:gd name="T90" fmla="*/ 36 w 69"/>
                <a:gd name="T91" fmla="*/ 2 h 90"/>
                <a:gd name="T92" fmla="*/ 46 w 69"/>
                <a:gd name="T93" fmla="*/ 0 h 90"/>
                <a:gd name="T94" fmla="*/ 46 w 69"/>
                <a:gd name="T95" fmla="*/ 0 h 90"/>
                <a:gd name="T96" fmla="*/ 58 w 69"/>
                <a:gd name="T97" fmla="*/ 2 h 90"/>
                <a:gd name="T98" fmla="*/ 69 w 69"/>
                <a:gd name="T99" fmla="*/ 4 h 90"/>
                <a:gd name="T100" fmla="*/ 64 w 69"/>
                <a:gd name="T101" fmla="*/ 1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90">
                  <a:moveTo>
                    <a:pt x="64" y="17"/>
                  </a:moveTo>
                  <a:lnTo>
                    <a:pt x="64" y="17"/>
                  </a:lnTo>
                  <a:lnTo>
                    <a:pt x="57" y="15"/>
                  </a:lnTo>
                  <a:lnTo>
                    <a:pt x="50" y="14"/>
                  </a:lnTo>
                  <a:lnTo>
                    <a:pt x="50" y="14"/>
                  </a:lnTo>
                  <a:lnTo>
                    <a:pt x="43" y="14"/>
                  </a:lnTo>
                  <a:lnTo>
                    <a:pt x="36" y="16"/>
                  </a:lnTo>
                  <a:lnTo>
                    <a:pt x="30" y="20"/>
                  </a:lnTo>
                  <a:lnTo>
                    <a:pt x="25" y="24"/>
                  </a:lnTo>
                  <a:lnTo>
                    <a:pt x="21" y="30"/>
                  </a:lnTo>
                  <a:lnTo>
                    <a:pt x="19" y="37"/>
                  </a:lnTo>
                  <a:lnTo>
                    <a:pt x="18" y="45"/>
                  </a:lnTo>
                  <a:lnTo>
                    <a:pt x="17" y="52"/>
                  </a:lnTo>
                  <a:lnTo>
                    <a:pt x="17" y="52"/>
                  </a:lnTo>
                  <a:lnTo>
                    <a:pt x="17" y="58"/>
                  </a:lnTo>
                  <a:lnTo>
                    <a:pt x="18" y="63"/>
                  </a:lnTo>
                  <a:lnTo>
                    <a:pt x="20" y="67"/>
                  </a:lnTo>
                  <a:lnTo>
                    <a:pt x="23" y="71"/>
                  </a:lnTo>
                  <a:lnTo>
                    <a:pt x="26" y="73"/>
                  </a:lnTo>
                  <a:lnTo>
                    <a:pt x="30" y="76"/>
                  </a:lnTo>
                  <a:lnTo>
                    <a:pt x="35" y="77"/>
                  </a:lnTo>
                  <a:lnTo>
                    <a:pt x="40" y="77"/>
                  </a:lnTo>
                  <a:lnTo>
                    <a:pt x="40" y="77"/>
                  </a:lnTo>
                  <a:lnTo>
                    <a:pt x="49" y="77"/>
                  </a:lnTo>
                  <a:lnTo>
                    <a:pt x="57" y="73"/>
                  </a:lnTo>
                  <a:lnTo>
                    <a:pt x="55" y="88"/>
                  </a:lnTo>
                  <a:lnTo>
                    <a:pt x="55" y="88"/>
                  </a:lnTo>
                  <a:lnTo>
                    <a:pt x="46" y="90"/>
                  </a:lnTo>
                  <a:lnTo>
                    <a:pt x="38" y="90"/>
                  </a:lnTo>
                  <a:lnTo>
                    <a:pt x="38" y="90"/>
                  </a:lnTo>
                  <a:lnTo>
                    <a:pt x="30" y="90"/>
                  </a:lnTo>
                  <a:lnTo>
                    <a:pt x="23" y="88"/>
                  </a:lnTo>
                  <a:lnTo>
                    <a:pt x="15" y="85"/>
                  </a:lnTo>
                  <a:lnTo>
                    <a:pt x="11" y="82"/>
                  </a:lnTo>
                  <a:lnTo>
                    <a:pt x="6" y="76"/>
                  </a:lnTo>
                  <a:lnTo>
                    <a:pt x="2" y="70"/>
                  </a:lnTo>
                  <a:lnTo>
                    <a:pt x="1" y="63"/>
                  </a:lnTo>
                  <a:lnTo>
                    <a:pt x="0" y="54"/>
                  </a:lnTo>
                  <a:lnTo>
                    <a:pt x="0" y="54"/>
                  </a:lnTo>
                  <a:lnTo>
                    <a:pt x="1" y="43"/>
                  </a:lnTo>
                  <a:lnTo>
                    <a:pt x="4" y="34"/>
                  </a:lnTo>
                  <a:lnTo>
                    <a:pt x="7" y="24"/>
                  </a:lnTo>
                  <a:lnTo>
                    <a:pt x="12" y="17"/>
                  </a:lnTo>
                  <a:lnTo>
                    <a:pt x="19" y="10"/>
                  </a:lnTo>
                  <a:lnTo>
                    <a:pt x="27" y="5"/>
                  </a:lnTo>
                  <a:lnTo>
                    <a:pt x="36" y="2"/>
                  </a:lnTo>
                  <a:lnTo>
                    <a:pt x="46" y="0"/>
                  </a:lnTo>
                  <a:lnTo>
                    <a:pt x="46" y="0"/>
                  </a:lnTo>
                  <a:lnTo>
                    <a:pt x="58" y="2"/>
                  </a:lnTo>
                  <a:lnTo>
                    <a:pt x="69" y="4"/>
                  </a:lnTo>
                  <a:lnTo>
                    <a:pt x="6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33">
              <a:extLst>
                <a:ext uri="{FF2B5EF4-FFF2-40B4-BE49-F238E27FC236}">
                  <a16:creationId xmlns:a16="http://schemas.microsoft.com/office/drawing/2014/main" id="{B2679343-A098-45CB-8A40-A49253A2E445}"/>
                </a:ext>
              </a:extLst>
            </p:cNvPr>
            <p:cNvSpPr>
              <a:spLocks noEditPoints="1"/>
            </p:cNvSpPr>
            <p:nvPr userDrawn="1"/>
          </p:nvSpPr>
          <p:spPr bwMode="auto">
            <a:xfrm>
              <a:off x="6628" y="4145"/>
              <a:ext cx="29" cy="30"/>
            </a:xfrm>
            <a:custGeom>
              <a:avLst/>
              <a:gdLst>
                <a:gd name="T0" fmla="*/ 49 w 87"/>
                <a:gd name="T1" fmla="*/ 0 h 90"/>
                <a:gd name="T2" fmla="*/ 65 w 87"/>
                <a:gd name="T3" fmla="*/ 3 h 90"/>
                <a:gd name="T4" fmla="*/ 77 w 87"/>
                <a:gd name="T5" fmla="*/ 10 h 90"/>
                <a:gd name="T6" fmla="*/ 84 w 87"/>
                <a:gd name="T7" fmla="*/ 22 h 90"/>
                <a:gd name="T8" fmla="*/ 87 w 87"/>
                <a:gd name="T9" fmla="*/ 37 h 90"/>
                <a:gd name="T10" fmla="*/ 87 w 87"/>
                <a:gd name="T11" fmla="*/ 48 h 90"/>
                <a:gd name="T12" fmla="*/ 80 w 87"/>
                <a:gd name="T13" fmla="*/ 67 h 90"/>
                <a:gd name="T14" fmla="*/ 68 w 87"/>
                <a:gd name="T15" fmla="*/ 82 h 90"/>
                <a:gd name="T16" fmla="*/ 50 w 87"/>
                <a:gd name="T17" fmla="*/ 89 h 90"/>
                <a:gd name="T18" fmla="*/ 39 w 87"/>
                <a:gd name="T19" fmla="*/ 90 h 90"/>
                <a:gd name="T20" fmla="*/ 24 w 87"/>
                <a:gd name="T21" fmla="*/ 88 h 90"/>
                <a:gd name="T22" fmla="*/ 11 w 87"/>
                <a:gd name="T23" fmla="*/ 81 h 90"/>
                <a:gd name="T24" fmla="*/ 3 w 87"/>
                <a:gd name="T25" fmla="*/ 69 h 90"/>
                <a:gd name="T26" fmla="*/ 0 w 87"/>
                <a:gd name="T27" fmla="*/ 52 h 90"/>
                <a:gd name="T28" fmla="*/ 1 w 87"/>
                <a:gd name="T29" fmla="*/ 42 h 90"/>
                <a:gd name="T30" fmla="*/ 7 w 87"/>
                <a:gd name="T31" fmla="*/ 23 h 90"/>
                <a:gd name="T32" fmla="*/ 20 w 87"/>
                <a:gd name="T33" fmla="*/ 9 h 90"/>
                <a:gd name="T34" fmla="*/ 38 w 87"/>
                <a:gd name="T35" fmla="*/ 2 h 90"/>
                <a:gd name="T36" fmla="*/ 49 w 87"/>
                <a:gd name="T37" fmla="*/ 0 h 90"/>
                <a:gd name="T38" fmla="*/ 39 w 87"/>
                <a:gd name="T39" fmla="*/ 77 h 90"/>
                <a:gd name="T40" fmla="*/ 51 w 87"/>
                <a:gd name="T41" fmla="*/ 75 h 90"/>
                <a:gd name="T42" fmla="*/ 62 w 87"/>
                <a:gd name="T43" fmla="*/ 65 h 90"/>
                <a:gd name="T44" fmla="*/ 68 w 87"/>
                <a:gd name="T45" fmla="*/ 52 h 90"/>
                <a:gd name="T46" fmla="*/ 70 w 87"/>
                <a:gd name="T47" fmla="*/ 37 h 90"/>
                <a:gd name="T48" fmla="*/ 70 w 87"/>
                <a:gd name="T49" fmla="*/ 33 h 90"/>
                <a:gd name="T50" fmla="*/ 68 w 87"/>
                <a:gd name="T51" fmla="*/ 24 h 90"/>
                <a:gd name="T52" fmla="*/ 62 w 87"/>
                <a:gd name="T53" fmla="*/ 17 h 90"/>
                <a:gd name="T54" fmla="*/ 53 w 87"/>
                <a:gd name="T55" fmla="*/ 14 h 90"/>
                <a:gd name="T56" fmla="*/ 49 w 87"/>
                <a:gd name="T57" fmla="*/ 14 h 90"/>
                <a:gd name="T58" fmla="*/ 34 w 87"/>
                <a:gd name="T59" fmla="*/ 17 h 90"/>
                <a:gd name="T60" fmla="*/ 25 w 87"/>
                <a:gd name="T61" fmla="*/ 27 h 90"/>
                <a:gd name="T62" fmla="*/ 19 w 87"/>
                <a:gd name="T63" fmla="*/ 40 h 90"/>
                <a:gd name="T64" fmla="*/ 18 w 87"/>
                <a:gd name="T65" fmla="*/ 53 h 90"/>
                <a:gd name="T66" fmla="*/ 18 w 87"/>
                <a:gd name="T67" fmla="*/ 58 h 90"/>
                <a:gd name="T68" fmla="*/ 20 w 87"/>
                <a:gd name="T69" fmla="*/ 67 h 90"/>
                <a:gd name="T70" fmla="*/ 26 w 87"/>
                <a:gd name="T71" fmla="*/ 73 h 90"/>
                <a:gd name="T72" fmla="*/ 34 w 87"/>
                <a:gd name="T73" fmla="*/ 77 h 90"/>
                <a:gd name="T74" fmla="*/ 39 w 87"/>
                <a:gd name="T75" fmla="*/ 7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90">
                  <a:moveTo>
                    <a:pt x="49" y="0"/>
                  </a:moveTo>
                  <a:lnTo>
                    <a:pt x="49" y="0"/>
                  </a:lnTo>
                  <a:lnTo>
                    <a:pt x="57" y="2"/>
                  </a:lnTo>
                  <a:lnTo>
                    <a:pt x="65" y="3"/>
                  </a:lnTo>
                  <a:lnTo>
                    <a:pt x="71" y="6"/>
                  </a:lnTo>
                  <a:lnTo>
                    <a:pt x="77" y="10"/>
                  </a:lnTo>
                  <a:lnTo>
                    <a:pt x="81" y="16"/>
                  </a:lnTo>
                  <a:lnTo>
                    <a:pt x="84" y="22"/>
                  </a:lnTo>
                  <a:lnTo>
                    <a:pt x="87" y="29"/>
                  </a:lnTo>
                  <a:lnTo>
                    <a:pt x="87" y="37"/>
                  </a:lnTo>
                  <a:lnTo>
                    <a:pt x="87" y="37"/>
                  </a:lnTo>
                  <a:lnTo>
                    <a:pt x="87" y="48"/>
                  </a:lnTo>
                  <a:lnTo>
                    <a:pt x="84" y="59"/>
                  </a:lnTo>
                  <a:lnTo>
                    <a:pt x="80" y="67"/>
                  </a:lnTo>
                  <a:lnTo>
                    <a:pt x="75" y="75"/>
                  </a:lnTo>
                  <a:lnTo>
                    <a:pt x="68" y="82"/>
                  </a:lnTo>
                  <a:lnTo>
                    <a:pt x="59" y="87"/>
                  </a:lnTo>
                  <a:lnTo>
                    <a:pt x="50" y="89"/>
                  </a:lnTo>
                  <a:lnTo>
                    <a:pt x="39" y="90"/>
                  </a:lnTo>
                  <a:lnTo>
                    <a:pt x="39" y="90"/>
                  </a:lnTo>
                  <a:lnTo>
                    <a:pt x="31" y="90"/>
                  </a:lnTo>
                  <a:lnTo>
                    <a:pt x="24" y="88"/>
                  </a:lnTo>
                  <a:lnTo>
                    <a:pt x="17" y="85"/>
                  </a:lnTo>
                  <a:lnTo>
                    <a:pt x="11" y="81"/>
                  </a:lnTo>
                  <a:lnTo>
                    <a:pt x="7" y="76"/>
                  </a:lnTo>
                  <a:lnTo>
                    <a:pt x="3" y="69"/>
                  </a:lnTo>
                  <a:lnTo>
                    <a:pt x="1" y="61"/>
                  </a:lnTo>
                  <a:lnTo>
                    <a:pt x="0" y="52"/>
                  </a:lnTo>
                  <a:lnTo>
                    <a:pt x="0" y="52"/>
                  </a:lnTo>
                  <a:lnTo>
                    <a:pt x="1" y="42"/>
                  </a:lnTo>
                  <a:lnTo>
                    <a:pt x="3" y="31"/>
                  </a:lnTo>
                  <a:lnTo>
                    <a:pt x="7" y="23"/>
                  </a:lnTo>
                  <a:lnTo>
                    <a:pt x="13" y="16"/>
                  </a:lnTo>
                  <a:lnTo>
                    <a:pt x="20" y="9"/>
                  </a:lnTo>
                  <a:lnTo>
                    <a:pt x="28" y="4"/>
                  </a:lnTo>
                  <a:lnTo>
                    <a:pt x="38" y="2"/>
                  </a:lnTo>
                  <a:lnTo>
                    <a:pt x="49" y="0"/>
                  </a:lnTo>
                  <a:lnTo>
                    <a:pt x="49" y="0"/>
                  </a:lnTo>
                  <a:close/>
                  <a:moveTo>
                    <a:pt x="39" y="77"/>
                  </a:moveTo>
                  <a:lnTo>
                    <a:pt x="39" y="77"/>
                  </a:lnTo>
                  <a:lnTo>
                    <a:pt x="45" y="77"/>
                  </a:lnTo>
                  <a:lnTo>
                    <a:pt x="51" y="75"/>
                  </a:lnTo>
                  <a:lnTo>
                    <a:pt x="57" y="70"/>
                  </a:lnTo>
                  <a:lnTo>
                    <a:pt x="62" y="65"/>
                  </a:lnTo>
                  <a:lnTo>
                    <a:pt x="65" y="59"/>
                  </a:lnTo>
                  <a:lnTo>
                    <a:pt x="68" y="52"/>
                  </a:lnTo>
                  <a:lnTo>
                    <a:pt x="70" y="45"/>
                  </a:lnTo>
                  <a:lnTo>
                    <a:pt x="70" y="37"/>
                  </a:lnTo>
                  <a:lnTo>
                    <a:pt x="70" y="37"/>
                  </a:lnTo>
                  <a:lnTo>
                    <a:pt x="70" y="33"/>
                  </a:lnTo>
                  <a:lnTo>
                    <a:pt x="69" y="29"/>
                  </a:lnTo>
                  <a:lnTo>
                    <a:pt x="68" y="24"/>
                  </a:lnTo>
                  <a:lnTo>
                    <a:pt x="64" y="21"/>
                  </a:lnTo>
                  <a:lnTo>
                    <a:pt x="62" y="17"/>
                  </a:lnTo>
                  <a:lnTo>
                    <a:pt x="58" y="15"/>
                  </a:lnTo>
                  <a:lnTo>
                    <a:pt x="53" y="14"/>
                  </a:lnTo>
                  <a:lnTo>
                    <a:pt x="49" y="14"/>
                  </a:lnTo>
                  <a:lnTo>
                    <a:pt x="49" y="14"/>
                  </a:lnTo>
                  <a:lnTo>
                    <a:pt x="42" y="15"/>
                  </a:lnTo>
                  <a:lnTo>
                    <a:pt x="34" y="17"/>
                  </a:lnTo>
                  <a:lnTo>
                    <a:pt x="30" y="21"/>
                  </a:lnTo>
                  <a:lnTo>
                    <a:pt x="25" y="27"/>
                  </a:lnTo>
                  <a:lnTo>
                    <a:pt x="21" y="33"/>
                  </a:lnTo>
                  <a:lnTo>
                    <a:pt x="19" y="40"/>
                  </a:lnTo>
                  <a:lnTo>
                    <a:pt x="18" y="47"/>
                  </a:lnTo>
                  <a:lnTo>
                    <a:pt x="18" y="53"/>
                  </a:lnTo>
                  <a:lnTo>
                    <a:pt x="18" y="53"/>
                  </a:lnTo>
                  <a:lnTo>
                    <a:pt x="18" y="58"/>
                  </a:lnTo>
                  <a:lnTo>
                    <a:pt x="19" y="63"/>
                  </a:lnTo>
                  <a:lnTo>
                    <a:pt x="20" y="67"/>
                  </a:lnTo>
                  <a:lnTo>
                    <a:pt x="22" y="71"/>
                  </a:lnTo>
                  <a:lnTo>
                    <a:pt x="26" y="73"/>
                  </a:lnTo>
                  <a:lnTo>
                    <a:pt x="30" y="76"/>
                  </a:lnTo>
                  <a:lnTo>
                    <a:pt x="34" y="77"/>
                  </a:lnTo>
                  <a:lnTo>
                    <a:pt x="39" y="77"/>
                  </a:lnTo>
                  <a:lnTo>
                    <a:pt x="39"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34">
              <a:extLst>
                <a:ext uri="{FF2B5EF4-FFF2-40B4-BE49-F238E27FC236}">
                  <a16:creationId xmlns:a16="http://schemas.microsoft.com/office/drawing/2014/main" id="{A5A65720-A8EB-4038-BB3A-46723A3314C9}"/>
                </a:ext>
              </a:extLst>
            </p:cNvPr>
            <p:cNvSpPr>
              <a:spLocks/>
            </p:cNvSpPr>
            <p:nvPr userDrawn="1"/>
          </p:nvSpPr>
          <p:spPr bwMode="auto">
            <a:xfrm>
              <a:off x="6662" y="4145"/>
              <a:ext cx="45" cy="29"/>
            </a:xfrm>
            <a:custGeom>
              <a:avLst/>
              <a:gdLst>
                <a:gd name="T0" fmla="*/ 16 w 135"/>
                <a:gd name="T1" fmla="*/ 12 h 88"/>
                <a:gd name="T2" fmla="*/ 32 w 135"/>
                <a:gd name="T3" fmla="*/ 3 h 88"/>
                <a:gd name="T4" fmla="*/ 30 w 135"/>
                <a:gd name="T5" fmla="*/ 15 h 88"/>
                <a:gd name="T6" fmla="*/ 36 w 135"/>
                <a:gd name="T7" fmla="*/ 9 h 88"/>
                <a:gd name="T8" fmla="*/ 49 w 135"/>
                <a:gd name="T9" fmla="*/ 2 h 88"/>
                <a:gd name="T10" fmla="*/ 57 w 135"/>
                <a:gd name="T11" fmla="*/ 0 h 88"/>
                <a:gd name="T12" fmla="*/ 72 w 135"/>
                <a:gd name="T13" fmla="*/ 4 h 88"/>
                <a:gd name="T14" fmla="*/ 79 w 135"/>
                <a:gd name="T15" fmla="*/ 12 h 88"/>
                <a:gd name="T16" fmla="*/ 80 w 135"/>
                <a:gd name="T17" fmla="*/ 16 h 88"/>
                <a:gd name="T18" fmla="*/ 93 w 135"/>
                <a:gd name="T19" fmla="*/ 4 h 88"/>
                <a:gd name="T20" fmla="*/ 111 w 135"/>
                <a:gd name="T21" fmla="*/ 0 h 88"/>
                <a:gd name="T22" fmla="*/ 116 w 135"/>
                <a:gd name="T23" fmla="*/ 0 h 88"/>
                <a:gd name="T24" fmla="*/ 124 w 135"/>
                <a:gd name="T25" fmla="*/ 4 h 88"/>
                <a:gd name="T26" fmla="*/ 130 w 135"/>
                <a:gd name="T27" fmla="*/ 10 h 88"/>
                <a:gd name="T28" fmla="*/ 134 w 135"/>
                <a:gd name="T29" fmla="*/ 18 h 88"/>
                <a:gd name="T30" fmla="*/ 135 w 135"/>
                <a:gd name="T31" fmla="*/ 23 h 88"/>
                <a:gd name="T32" fmla="*/ 131 w 135"/>
                <a:gd name="T33" fmla="*/ 41 h 88"/>
                <a:gd name="T34" fmla="*/ 106 w 135"/>
                <a:gd name="T35" fmla="*/ 88 h 88"/>
                <a:gd name="T36" fmla="*/ 118 w 135"/>
                <a:gd name="T37" fmla="*/ 34 h 88"/>
                <a:gd name="T38" fmla="*/ 118 w 135"/>
                <a:gd name="T39" fmla="*/ 25 h 88"/>
                <a:gd name="T40" fmla="*/ 116 w 135"/>
                <a:gd name="T41" fmla="*/ 17 h 88"/>
                <a:gd name="T42" fmla="*/ 106 w 135"/>
                <a:gd name="T43" fmla="*/ 14 h 88"/>
                <a:gd name="T44" fmla="*/ 100 w 135"/>
                <a:gd name="T45" fmla="*/ 14 h 88"/>
                <a:gd name="T46" fmla="*/ 91 w 135"/>
                <a:gd name="T47" fmla="*/ 20 h 88"/>
                <a:gd name="T48" fmla="*/ 84 w 135"/>
                <a:gd name="T49" fmla="*/ 29 h 88"/>
                <a:gd name="T50" fmla="*/ 79 w 135"/>
                <a:gd name="T51" fmla="*/ 45 h 88"/>
                <a:gd name="T52" fmla="*/ 53 w 135"/>
                <a:gd name="T53" fmla="*/ 88 h 88"/>
                <a:gd name="T54" fmla="*/ 64 w 135"/>
                <a:gd name="T55" fmla="*/ 34 h 88"/>
                <a:gd name="T56" fmla="*/ 66 w 135"/>
                <a:gd name="T57" fmla="*/ 25 h 88"/>
                <a:gd name="T58" fmla="*/ 62 w 135"/>
                <a:gd name="T59" fmla="*/ 17 h 88"/>
                <a:gd name="T60" fmla="*/ 53 w 135"/>
                <a:gd name="T61" fmla="*/ 14 h 88"/>
                <a:gd name="T62" fmla="*/ 47 w 135"/>
                <a:gd name="T63" fmla="*/ 14 h 88"/>
                <a:gd name="T64" fmla="*/ 38 w 135"/>
                <a:gd name="T65" fmla="*/ 20 h 88"/>
                <a:gd name="T66" fmla="*/ 31 w 135"/>
                <a:gd name="T67" fmla="*/ 29 h 88"/>
                <a:gd name="T68" fmla="*/ 25 w 135"/>
                <a:gd name="T69" fmla="*/ 45 h 88"/>
                <a:gd name="T70" fmla="*/ 0 w 135"/>
                <a:gd name="T7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 h="88">
                  <a:moveTo>
                    <a:pt x="16" y="12"/>
                  </a:moveTo>
                  <a:lnTo>
                    <a:pt x="16" y="12"/>
                  </a:lnTo>
                  <a:lnTo>
                    <a:pt x="17" y="3"/>
                  </a:lnTo>
                  <a:lnTo>
                    <a:pt x="32" y="3"/>
                  </a:lnTo>
                  <a:lnTo>
                    <a:pt x="30" y="15"/>
                  </a:lnTo>
                  <a:lnTo>
                    <a:pt x="30" y="15"/>
                  </a:lnTo>
                  <a:lnTo>
                    <a:pt x="30" y="15"/>
                  </a:lnTo>
                  <a:lnTo>
                    <a:pt x="36" y="9"/>
                  </a:lnTo>
                  <a:lnTo>
                    <a:pt x="42" y="4"/>
                  </a:lnTo>
                  <a:lnTo>
                    <a:pt x="49" y="2"/>
                  </a:lnTo>
                  <a:lnTo>
                    <a:pt x="57" y="0"/>
                  </a:lnTo>
                  <a:lnTo>
                    <a:pt x="57" y="0"/>
                  </a:lnTo>
                  <a:lnTo>
                    <a:pt x="64" y="2"/>
                  </a:lnTo>
                  <a:lnTo>
                    <a:pt x="72" y="4"/>
                  </a:lnTo>
                  <a:lnTo>
                    <a:pt x="76" y="9"/>
                  </a:lnTo>
                  <a:lnTo>
                    <a:pt x="79" y="12"/>
                  </a:lnTo>
                  <a:lnTo>
                    <a:pt x="80" y="16"/>
                  </a:lnTo>
                  <a:lnTo>
                    <a:pt x="80" y="16"/>
                  </a:lnTo>
                  <a:lnTo>
                    <a:pt x="87" y="9"/>
                  </a:lnTo>
                  <a:lnTo>
                    <a:pt x="93" y="4"/>
                  </a:lnTo>
                  <a:lnTo>
                    <a:pt x="101" y="2"/>
                  </a:lnTo>
                  <a:lnTo>
                    <a:pt x="111" y="0"/>
                  </a:lnTo>
                  <a:lnTo>
                    <a:pt x="111" y="0"/>
                  </a:lnTo>
                  <a:lnTo>
                    <a:pt x="116" y="0"/>
                  </a:lnTo>
                  <a:lnTo>
                    <a:pt x="120" y="2"/>
                  </a:lnTo>
                  <a:lnTo>
                    <a:pt x="124" y="4"/>
                  </a:lnTo>
                  <a:lnTo>
                    <a:pt x="128" y="6"/>
                  </a:lnTo>
                  <a:lnTo>
                    <a:pt x="130" y="10"/>
                  </a:lnTo>
                  <a:lnTo>
                    <a:pt x="132" y="14"/>
                  </a:lnTo>
                  <a:lnTo>
                    <a:pt x="134" y="18"/>
                  </a:lnTo>
                  <a:lnTo>
                    <a:pt x="135" y="23"/>
                  </a:lnTo>
                  <a:lnTo>
                    <a:pt x="135" y="23"/>
                  </a:lnTo>
                  <a:lnTo>
                    <a:pt x="134" y="31"/>
                  </a:lnTo>
                  <a:lnTo>
                    <a:pt x="131" y="41"/>
                  </a:lnTo>
                  <a:lnTo>
                    <a:pt x="122" y="88"/>
                  </a:lnTo>
                  <a:lnTo>
                    <a:pt x="106" y="88"/>
                  </a:lnTo>
                  <a:lnTo>
                    <a:pt x="118" y="34"/>
                  </a:lnTo>
                  <a:lnTo>
                    <a:pt x="118" y="34"/>
                  </a:lnTo>
                  <a:lnTo>
                    <a:pt x="118" y="25"/>
                  </a:lnTo>
                  <a:lnTo>
                    <a:pt x="118" y="25"/>
                  </a:lnTo>
                  <a:lnTo>
                    <a:pt x="118" y="21"/>
                  </a:lnTo>
                  <a:lnTo>
                    <a:pt x="116" y="17"/>
                  </a:lnTo>
                  <a:lnTo>
                    <a:pt x="111" y="15"/>
                  </a:lnTo>
                  <a:lnTo>
                    <a:pt x="106" y="14"/>
                  </a:lnTo>
                  <a:lnTo>
                    <a:pt x="106" y="14"/>
                  </a:lnTo>
                  <a:lnTo>
                    <a:pt x="100" y="14"/>
                  </a:lnTo>
                  <a:lnTo>
                    <a:pt x="95" y="16"/>
                  </a:lnTo>
                  <a:lnTo>
                    <a:pt x="91" y="20"/>
                  </a:lnTo>
                  <a:lnTo>
                    <a:pt x="87" y="24"/>
                  </a:lnTo>
                  <a:lnTo>
                    <a:pt x="84" y="29"/>
                  </a:lnTo>
                  <a:lnTo>
                    <a:pt x="81" y="35"/>
                  </a:lnTo>
                  <a:lnTo>
                    <a:pt x="79" y="45"/>
                  </a:lnTo>
                  <a:lnTo>
                    <a:pt x="69" y="88"/>
                  </a:lnTo>
                  <a:lnTo>
                    <a:pt x="53" y="88"/>
                  </a:lnTo>
                  <a:lnTo>
                    <a:pt x="64" y="34"/>
                  </a:lnTo>
                  <a:lnTo>
                    <a:pt x="64" y="34"/>
                  </a:lnTo>
                  <a:lnTo>
                    <a:pt x="66" y="25"/>
                  </a:lnTo>
                  <a:lnTo>
                    <a:pt x="66" y="25"/>
                  </a:lnTo>
                  <a:lnTo>
                    <a:pt x="64" y="21"/>
                  </a:lnTo>
                  <a:lnTo>
                    <a:pt x="62" y="17"/>
                  </a:lnTo>
                  <a:lnTo>
                    <a:pt x="59" y="15"/>
                  </a:lnTo>
                  <a:lnTo>
                    <a:pt x="53" y="14"/>
                  </a:lnTo>
                  <a:lnTo>
                    <a:pt x="53" y="14"/>
                  </a:lnTo>
                  <a:lnTo>
                    <a:pt x="47" y="14"/>
                  </a:lnTo>
                  <a:lnTo>
                    <a:pt x="42" y="16"/>
                  </a:lnTo>
                  <a:lnTo>
                    <a:pt x="38" y="20"/>
                  </a:lnTo>
                  <a:lnTo>
                    <a:pt x="33" y="24"/>
                  </a:lnTo>
                  <a:lnTo>
                    <a:pt x="31" y="29"/>
                  </a:lnTo>
                  <a:lnTo>
                    <a:pt x="29" y="35"/>
                  </a:lnTo>
                  <a:lnTo>
                    <a:pt x="25" y="45"/>
                  </a:lnTo>
                  <a:lnTo>
                    <a:pt x="16" y="88"/>
                  </a:lnTo>
                  <a:lnTo>
                    <a:pt x="0" y="88"/>
                  </a:lnTo>
                  <a:lnTo>
                    <a:pt x="1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35">
              <a:extLst>
                <a:ext uri="{FF2B5EF4-FFF2-40B4-BE49-F238E27FC236}">
                  <a16:creationId xmlns:a16="http://schemas.microsoft.com/office/drawing/2014/main" id="{80AF5A0E-1908-49A6-8BE8-1F60BCFBC24A}"/>
                </a:ext>
              </a:extLst>
            </p:cNvPr>
            <p:cNvSpPr>
              <a:spLocks/>
            </p:cNvSpPr>
            <p:nvPr userDrawn="1"/>
          </p:nvSpPr>
          <p:spPr bwMode="auto">
            <a:xfrm>
              <a:off x="6711" y="4145"/>
              <a:ext cx="45" cy="29"/>
            </a:xfrm>
            <a:custGeom>
              <a:avLst/>
              <a:gdLst>
                <a:gd name="T0" fmla="*/ 16 w 135"/>
                <a:gd name="T1" fmla="*/ 12 h 88"/>
                <a:gd name="T2" fmla="*/ 32 w 135"/>
                <a:gd name="T3" fmla="*/ 3 h 88"/>
                <a:gd name="T4" fmla="*/ 30 w 135"/>
                <a:gd name="T5" fmla="*/ 15 h 88"/>
                <a:gd name="T6" fmla="*/ 36 w 135"/>
                <a:gd name="T7" fmla="*/ 9 h 88"/>
                <a:gd name="T8" fmla="*/ 49 w 135"/>
                <a:gd name="T9" fmla="*/ 2 h 88"/>
                <a:gd name="T10" fmla="*/ 57 w 135"/>
                <a:gd name="T11" fmla="*/ 0 h 88"/>
                <a:gd name="T12" fmla="*/ 72 w 135"/>
                <a:gd name="T13" fmla="*/ 4 h 88"/>
                <a:gd name="T14" fmla="*/ 79 w 135"/>
                <a:gd name="T15" fmla="*/ 12 h 88"/>
                <a:gd name="T16" fmla="*/ 80 w 135"/>
                <a:gd name="T17" fmla="*/ 16 h 88"/>
                <a:gd name="T18" fmla="*/ 93 w 135"/>
                <a:gd name="T19" fmla="*/ 4 h 88"/>
                <a:gd name="T20" fmla="*/ 111 w 135"/>
                <a:gd name="T21" fmla="*/ 0 h 88"/>
                <a:gd name="T22" fmla="*/ 116 w 135"/>
                <a:gd name="T23" fmla="*/ 0 h 88"/>
                <a:gd name="T24" fmla="*/ 124 w 135"/>
                <a:gd name="T25" fmla="*/ 4 h 88"/>
                <a:gd name="T26" fmla="*/ 130 w 135"/>
                <a:gd name="T27" fmla="*/ 10 h 88"/>
                <a:gd name="T28" fmla="*/ 134 w 135"/>
                <a:gd name="T29" fmla="*/ 18 h 88"/>
                <a:gd name="T30" fmla="*/ 135 w 135"/>
                <a:gd name="T31" fmla="*/ 23 h 88"/>
                <a:gd name="T32" fmla="*/ 132 w 135"/>
                <a:gd name="T33" fmla="*/ 41 h 88"/>
                <a:gd name="T34" fmla="*/ 106 w 135"/>
                <a:gd name="T35" fmla="*/ 88 h 88"/>
                <a:gd name="T36" fmla="*/ 118 w 135"/>
                <a:gd name="T37" fmla="*/ 34 h 88"/>
                <a:gd name="T38" fmla="*/ 118 w 135"/>
                <a:gd name="T39" fmla="*/ 25 h 88"/>
                <a:gd name="T40" fmla="*/ 116 w 135"/>
                <a:gd name="T41" fmla="*/ 17 h 88"/>
                <a:gd name="T42" fmla="*/ 106 w 135"/>
                <a:gd name="T43" fmla="*/ 14 h 88"/>
                <a:gd name="T44" fmla="*/ 100 w 135"/>
                <a:gd name="T45" fmla="*/ 14 h 88"/>
                <a:gd name="T46" fmla="*/ 91 w 135"/>
                <a:gd name="T47" fmla="*/ 20 h 88"/>
                <a:gd name="T48" fmla="*/ 85 w 135"/>
                <a:gd name="T49" fmla="*/ 29 h 88"/>
                <a:gd name="T50" fmla="*/ 79 w 135"/>
                <a:gd name="T51" fmla="*/ 45 h 88"/>
                <a:gd name="T52" fmla="*/ 53 w 135"/>
                <a:gd name="T53" fmla="*/ 88 h 88"/>
                <a:gd name="T54" fmla="*/ 64 w 135"/>
                <a:gd name="T55" fmla="*/ 34 h 88"/>
                <a:gd name="T56" fmla="*/ 66 w 135"/>
                <a:gd name="T57" fmla="*/ 25 h 88"/>
                <a:gd name="T58" fmla="*/ 62 w 135"/>
                <a:gd name="T59" fmla="*/ 17 h 88"/>
                <a:gd name="T60" fmla="*/ 53 w 135"/>
                <a:gd name="T61" fmla="*/ 14 h 88"/>
                <a:gd name="T62" fmla="*/ 48 w 135"/>
                <a:gd name="T63" fmla="*/ 14 h 88"/>
                <a:gd name="T64" fmla="*/ 38 w 135"/>
                <a:gd name="T65" fmla="*/ 20 h 88"/>
                <a:gd name="T66" fmla="*/ 31 w 135"/>
                <a:gd name="T67" fmla="*/ 29 h 88"/>
                <a:gd name="T68" fmla="*/ 25 w 135"/>
                <a:gd name="T69" fmla="*/ 45 h 88"/>
                <a:gd name="T70" fmla="*/ 0 w 135"/>
                <a:gd name="T7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5" h="88">
                  <a:moveTo>
                    <a:pt x="16" y="12"/>
                  </a:moveTo>
                  <a:lnTo>
                    <a:pt x="16" y="12"/>
                  </a:lnTo>
                  <a:lnTo>
                    <a:pt x="17" y="3"/>
                  </a:lnTo>
                  <a:lnTo>
                    <a:pt x="32" y="3"/>
                  </a:lnTo>
                  <a:lnTo>
                    <a:pt x="30" y="15"/>
                  </a:lnTo>
                  <a:lnTo>
                    <a:pt x="30" y="15"/>
                  </a:lnTo>
                  <a:lnTo>
                    <a:pt x="30" y="15"/>
                  </a:lnTo>
                  <a:lnTo>
                    <a:pt x="36" y="9"/>
                  </a:lnTo>
                  <a:lnTo>
                    <a:pt x="42" y="4"/>
                  </a:lnTo>
                  <a:lnTo>
                    <a:pt x="49" y="2"/>
                  </a:lnTo>
                  <a:lnTo>
                    <a:pt x="57" y="0"/>
                  </a:lnTo>
                  <a:lnTo>
                    <a:pt x="57" y="0"/>
                  </a:lnTo>
                  <a:lnTo>
                    <a:pt x="64" y="2"/>
                  </a:lnTo>
                  <a:lnTo>
                    <a:pt x="72" y="4"/>
                  </a:lnTo>
                  <a:lnTo>
                    <a:pt x="76" y="9"/>
                  </a:lnTo>
                  <a:lnTo>
                    <a:pt x="79" y="12"/>
                  </a:lnTo>
                  <a:lnTo>
                    <a:pt x="80" y="16"/>
                  </a:lnTo>
                  <a:lnTo>
                    <a:pt x="80" y="16"/>
                  </a:lnTo>
                  <a:lnTo>
                    <a:pt x="87" y="9"/>
                  </a:lnTo>
                  <a:lnTo>
                    <a:pt x="93" y="4"/>
                  </a:lnTo>
                  <a:lnTo>
                    <a:pt x="101" y="2"/>
                  </a:lnTo>
                  <a:lnTo>
                    <a:pt x="111" y="0"/>
                  </a:lnTo>
                  <a:lnTo>
                    <a:pt x="111" y="0"/>
                  </a:lnTo>
                  <a:lnTo>
                    <a:pt x="116" y="0"/>
                  </a:lnTo>
                  <a:lnTo>
                    <a:pt x="120" y="2"/>
                  </a:lnTo>
                  <a:lnTo>
                    <a:pt x="124" y="4"/>
                  </a:lnTo>
                  <a:lnTo>
                    <a:pt x="128" y="6"/>
                  </a:lnTo>
                  <a:lnTo>
                    <a:pt x="130" y="10"/>
                  </a:lnTo>
                  <a:lnTo>
                    <a:pt x="132" y="14"/>
                  </a:lnTo>
                  <a:lnTo>
                    <a:pt x="134" y="18"/>
                  </a:lnTo>
                  <a:lnTo>
                    <a:pt x="135" y="23"/>
                  </a:lnTo>
                  <a:lnTo>
                    <a:pt x="135" y="23"/>
                  </a:lnTo>
                  <a:lnTo>
                    <a:pt x="134" y="31"/>
                  </a:lnTo>
                  <a:lnTo>
                    <a:pt x="132" y="41"/>
                  </a:lnTo>
                  <a:lnTo>
                    <a:pt x="122" y="88"/>
                  </a:lnTo>
                  <a:lnTo>
                    <a:pt x="106" y="88"/>
                  </a:lnTo>
                  <a:lnTo>
                    <a:pt x="118" y="34"/>
                  </a:lnTo>
                  <a:lnTo>
                    <a:pt x="118" y="34"/>
                  </a:lnTo>
                  <a:lnTo>
                    <a:pt x="118" y="25"/>
                  </a:lnTo>
                  <a:lnTo>
                    <a:pt x="118" y="25"/>
                  </a:lnTo>
                  <a:lnTo>
                    <a:pt x="118" y="21"/>
                  </a:lnTo>
                  <a:lnTo>
                    <a:pt x="116" y="17"/>
                  </a:lnTo>
                  <a:lnTo>
                    <a:pt x="111" y="15"/>
                  </a:lnTo>
                  <a:lnTo>
                    <a:pt x="106" y="14"/>
                  </a:lnTo>
                  <a:lnTo>
                    <a:pt x="106" y="14"/>
                  </a:lnTo>
                  <a:lnTo>
                    <a:pt x="100" y="14"/>
                  </a:lnTo>
                  <a:lnTo>
                    <a:pt x="95" y="16"/>
                  </a:lnTo>
                  <a:lnTo>
                    <a:pt x="91" y="20"/>
                  </a:lnTo>
                  <a:lnTo>
                    <a:pt x="87" y="24"/>
                  </a:lnTo>
                  <a:lnTo>
                    <a:pt x="85" y="29"/>
                  </a:lnTo>
                  <a:lnTo>
                    <a:pt x="81" y="35"/>
                  </a:lnTo>
                  <a:lnTo>
                    <a:pt x="79" y="45"/>
                  </a:lnTo>
                  <a:lnTo>
                    <a:pt x="69" y="88"/>
                  </a:lnTo>
                  <a:lnTo>
                    <a:pt x="53" y="88"/>
                  </a:lnTo>
                  <a:lnTo>
                    <a:pt x="64" y="34"/>
                  </a:lnTo>
                  <a:lnTo>
                    <a:pt x="64" y="34"/>
                  </a:lnTo>
                  <a:lnTo>
                    <a:pt x="66" y="25"/>
                  </a:lnTo>
                  <a:lnTo>
                    <a:pt x="66" y="25"/>
                  </a:lnTo>
                  <a:lnTo>
                    <a:pt x="64" y="21"/>
                  </a:lnTo>
                  <a:lnTo>
                    <a:pt x="62" y="17"/>
                  </a:lnTo>
                  <a:lnTo>
                    <a:pt x="58" y="15"/>
                  </a:lnTo>
                  <a:lnTo>
                    <a:pt x="53" y="14"/>
                  </a:lnTo>
                  <a:lnTo>
                    <a:pt x="53" y="14"/>
                  </a:lnTo>
                  <a:lnTo>
                    <a:pt x="48" y="14"/>
                  </a:lnTo>
                  <a:lnTo>
                    <a:pt x="42" y="16"/>
                  </a:lnTo>
                  <a:lnTo>
                    <a:pt x="38" y="20"/>
                  </a:lnTo>
                  <a:lnTo>
                    <a:pt x="35" y="24"/>
                  </a:lnTo>
                  <a:lnTo>
                    <a:pt x="31" y="29"/>
                  </a:lnTo>
                  <a:lnTo>
                    <a:pt x="29" y="35"/>
                  </a:lnTo>
                  <a:lnTo>
                    <a:pt x="25" y="45"/>
                  </a:lnTo>
                  <a:lnTo>
                    <a:pt x="16" y="88"/>
                  </a:lnTo>
                  <a:lnTo>
                    <a:pt x="0" y="88"/>
                  </a:lnTo>
                  <a:lnTo>
                    <a:pt x="1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36">
              <a:extLst>
                <a:ext uri="{FF2B5EF4-FFF2-40B4-BE49-F238E27FC236}">
                  <a16:creationId xmlns:a16="http://schemas.microsoft.com/office/drawing/2014/main" id="{DC4435E4-3FF2-4B46-A852-C9B494EE8747}"/>
                </a:ext>
              </a:extLst>
            </p:cNvPr>
            <p:cNvSpPr>
              <a:spLocks/>
            </p:cNvSpPr>
            <p:nvPr userDrawn="1"/>
          </p:nvSpPr>
          <p:spPr bwMode="auto">
            <a:xfrm>
              <a:off x="6763" y="4146"/>
              <a:ext cx="29" cy="29"/>
            </a:xfrm>
            <a:custGeom>
              <a:avLst/>
              <a:gdLst>
                <a:gd name="T0" fmla="*/ 73 w 87"/>
                <a:gd name="T1" fmla="*/ 73 h 87"/>
                <a:gd name="T2" fmla="*/ 73 w 87"/>
                <a:gd name="T3" fmla="*/ 73 h 87"/>
                <a:gd name="T4" fmla="*/ 70 w 87"/>
                <a:gd name="T5" fmla="*/ 85 h 87"/>
                <a:gd name="T6" fmla="*/ 55 w 87"/>
                <a:gd name="T7" fmla="*/ 85 h 87"/>
                <a:gd name="T8" fmla="*/ 57 w 87"/>
                <a:gd name="T9" fmla="*/ 72 h 87"/>
                <a:gd name="T10" fmla="*/ 57 w 87"/>
                <a:gd name="T11" fmla="*/ 72 h 87"/>
                <a:gd name="T12" fmla="*/ 57 w 87"/>
                <a:gd name="T13" fmla="*/ 72 h 87"/>
                <a:gd name="T14" fmla="*/ 52 w 87"/>
                <a:gd name="T15" fmla="*/ 78 h 87"/>
                <a:gd name="T16" fmla="*/ 46 w 87"/>
                <a:gd name="T17" fmla="*/ 82 h 87"/>
                <a:gd name="T18" fmla="*/ 38 w 87"/>
                <a:gd name="T19" fmla="*/ 86 h 87"/>
                <a:gd name="T20" fmla="*/ 28 w 87"/>
                <a:gd name="T21" fmla="*/ 87 h 87"/>
                <a:gd name="T22" fmla="*/ 28 w 87"/>
                <a:gd name="T23" fmla="*/ 87 h 87"/>
                <a:gd name="T24" fmla="*/ 22 w 87"/>
                <a:gd name="T25" fmla="*/ 87 h 87"/>
                <a:gd name="T26" fmla="*/ 16 w 87"/>
                <a:gd name="T27" fmla="*/ 86 h 87"/>
                <a:gd name="T28" fmla="*/ 12 w 87"/>
                <a:gd name="T29" fmla="*/ 84 h 87"/>
                <a:gd name="T30" fmla="*/ 8 w 87"/>
                <a:gd name="T31" fmla="*/ 81 h 87"/>
                <a:gd name="T32" fmla="*/ 5 w 87"/>
                <a:gd name="T33" fmla="*/ 76 h 87"/>
                <a:gd name="T34" fmla="*/ 2 w 87"/>
                <a:gd name="T35" fmla="*/ 73 h 87"/>
                <a:gd name="T36" fmla="*/ 0 w 87"/>
                <a:gd name="T37" fmla="*/ 67 h 87"/>
                <a:gd name="T38" fmla="*/ 0 w 87"/>
                <a:gd name="T39" fmla="*/ 61 h 87"/>
                <a:gd name="T40" fmla="*/ 0 w 87"/>
                <a:gd name="T41" fmla="*/ 61 h 87"/>
                <a:gd name="T42" fmla="*/ 0 w 87"/>
                <a:gd name="T43" fmla="*/ 52 h 87"/>
                <a:gd name="T44" fmla="*/ 1 w 87"/>
                <a:gd name="T45" fmla="*/ 45 h 87"/>
                <a:gd name="T46" fmla="*/ 11 w 87"/>
                <a:gd name="T47" fmla="*/ 0 h 87"/>
                <a:gd name="T48" fmla="*/ 27 w 87"/>
                <a:gd name="T49" fmla="*/ 0 h 87"/>
                <a:gd name="T50" fmla="*/ 16 w 87"/>
                <a:gd name="T51" fmla="*/ 51 h 87"/>
                <a:gd name="T52" fmla="*/ 16 w 87"/>
                <a:gd name="T53" fmla="*/ 51 h 87"/>
                <a:gd name="T54" fmla="*/ 15 w 87"/>
                <a:gd name="T55" fmla="*/ 58 h 87"/>
                <a:gd name="T56" fmla="*/ 15 w 87"/>
                <a:gd name="T57" fmla="*/ 58 h 87"/>
                <a:gd name="T58" fmla="*/ 16 w 87"/>
                <a:gd name="T59" fmla="*/ 66 h 87"/>
                <a:gd name="T60" fmla="*/ 20 w 87"/>
                <a:gd name="T61" fmla="*/ 70 h 87"/>
                <a:gd name="T62" fmla="*/ 25 w 87"/>
                <a:gd name="T63" fmla="*/ 73 h 87"/>
                <a:gd name="T64" fmla="*/ 31 w 87"/>
                <a:gd name="T65" fmla="*/ 74 h 87"/>
                <a:gd name="T66" fmla="*/ 31 w 87"/>
                <a:gd name="T67" fmla="*/ 74 h 87"/>
                <a:gd name="T68" fmla="*/ 38 w 87"/>
                <a:gd name="T69" fmla="*/ 74 h 87"/>
                <a:gd name="T70" fmla="*/ 44 w 87"/>
                <a:gd name="T71" fmla="*/ 72 h 87"/>
                <a:gd name="T72" fmla="*/ 49 w 87"/>
                <a:gd name="T73" fmla="*/ 67 h 87"/>
                <a:gd name="T74" fmla="*/ 53 w 87"/>
                <a:gd name="T75" fmla="*/ 63 h 87"/>
                <a:gd name="T76" fmla="*/ 57 w 87"/>
                <a:gd name="T77" fmla="*/ 57 h 87"/>
                <a:gd name="T78" fmla="*/ 59 w 87"/>
                <a:gd name="T79" fmla="*/ 52 h 87"/>
                <a:gd name="T80" fmla="*/ 62 w 87"/>
                <a:gd name="T81" fmla="*/ 43 h 87"/>
                <a:gd name="T82" fmla="*/ 71 w 87"/>
                <a:gd name="T83" fmla="*/ 0 h 87"/>
                <a:gd name="T84" fmla="*/ 87 w 87"/>
                <a:gd name="T85" fmla="*/ 0 h 87"/>
                <a:gd name="T86" fmla="*/ 73 w 87"/>
                <a:gd name="T87" fmla="*/ 7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87">
                  <a:moveTo>
                    <a:pt x="73" y="73"/>
                  </a:moveTo>
                  <a:lnTo>
                    <a:pt x="73" y="73"/>
                  </a:lnTo>
                  <a:lnTo>
                    <a:pt x="70" y="85"/>
                  </a:lnTo>
                  <a:lnTo>
                    <a:pt x="55" y="85"/>
                  </a:lnTo>
                  <a:lnTo>
                    <a:pt x="57" y="72"/>
                  </a:lnTo>
                  <a:lnTo>
                    <a:pt x="57" y="72"/>
                  </a:lnTo>
                  <a:lnTo>
                    <a:pt x="57" y="72"/>
                  </a:lnTo>
                  <a:lnTo>
                    <a:pt x="52" y="78"/>
                  </a:lnTo>
                  <a:lnTo>
                    <a:pt x="46" y="82"/>
                  </a:lnTo>
                  <a:lnTo>
                    <a:pt x="38" y="86"/>
                  </a:lnTo>
                  <a:lnTo>
                    <a:pt x="28" y="87"/>
                  </a:lnTo>
                  <a:lnTo>
                    <a:pt x="28" y="87"/>
                  </a:lnTo>
                  <a:lnTo>
                    <a:pt x="22" y="87"/>
                  </a:lnTo>
                  <a:lnTo>
                    <a:pt x="16" y="86"/>
                  </a:lnTo>
                  <a:lnTo>
                    <a:pt x="12" y="84"/>
                  </a:lnTo>
                  <a:lnTo>
                    <a:pt x="8" y="81"/>
                  </a:lnTo>
                  <a:lnTo>
                    <a:pt x="5" y="76"/>
                  </a:lnTo>
                  <a:lnTo>
                    <a:pt x="2" y="73"/>
                  </a:lnTo>
                  <a:lnTo>
                    <a:pt x="0" y="67"/>
                  </a:lnTo>
                  <a:lnTo>
                    <a:pt x="0" y="61"/>
                  </a:lnTo>
                  <a:lnTo>
                    <a:pt x="0" y="61"/>
                  </a:lnTo>
                  <a:lnTo>
                    <a:pt x="0" y="52"/>
                  </a:lnTo>
                  <a:lnTo>
                    <a:pt x="1" y="45"/>
                  </a:lnTo>
                  <a:lnTo>
                    <a:pt x="11" y="0"/>
                  </a:lnTo>
                  <a:lnTo>
                    <a:pt x="27" y="0"/>
                  </a:lnTo>
                  <a:lnTo>
                    <a:pt x="16" y="51"/>
                  </a:lnTo>
                  <a:lnTo>
                    <a:pt x="16" y="51"/>
                  </a:lnTo>
                  <a:lnTo>
                    <a:pt x="15" y="58"/>
                  </a:lnTo>
                  <a:lnTo>
                    <a:pt x="15" y="58"/>
                  </a:lnTo>
                  <a:lnTo>
                    <a:pt x="16" y="66"/>
                  </a:lnTo>
                  <a:lnTo>
                    <a:pt x="20" y="70"/>
                  </a:lnTo>
                  <a:lnTo>
                    <a:pt x="25" y="73"/>
                  </a:lnTo>
                  <a:lnTo>
                    <a:pt x="31" y="74"/>
                  </a:lnTo>
                  <a:lnTo>
                    <a:pt x="31" y="74"/>
                  </a:lnTo>
                  <a:lnTo>
                    <a:pt x="38" y="74"/>
                  </a:lnTo>
                  <a:lnTo>
                    <a:pt x="44" y="72"/>
                  </a:lnTo>
                  <a:lnTo>
                    <a:pt x="49" y="67"/>
                  </a:lnTo>
                  <a:lnTo>
                    <a:pt x="53" y="63"/>
                  </a:lnTo>
                  <a:lnTo>
                    <a:pt x="57" y="57"/>
                  </a:lnTo>
                  <a:lnTo>
                    <a:pt x="59" y="52"/>
                  </a:lnTo>
                  <a:lnTo>
                    <a:pt x="62" y="43"/>
                  </a:lnTo>
                  <a:lnTo>
                    <a:pt x="71" y="0"/>
                  </a:lnTo>
                  <a:lnTo>
                    <a:pt x="87" y="0"/>
                  </a:lnTo>
                  <a:lnTo>
                    <a:pt x="73"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37">
              <a:extLst>
                <a:ext uri="{FF2B5EF4-FFF2-40B4-BE49-F238E27FC236}">
                  <a16:creationId xmlns:a16="http://schemas.microsoft.com/office/drawing/2014/main" id="{F5BAEC72-64F6-4F21-9691-A4399F1C5375}"/>
                </a:ext>
              </a:extLst>
            </p:cNvPr>
            <p:cNvSpPr>
              <a:spLocks/>
            </p:cNvSpPr>
            <p:nvPr userDrawn="1"/>
          </p:nvSpPr>
          <p:spPr bwMode="auto">
            <a:xfrm>
              <a:off x="6795" y="4145"/>
              <a:ext cx="29" cy="29"/>
            </a:xfrm>
            <a:custGeom>
              <a:avLst/>
              <a:gdLst>
                <a:gd name="T0" fmla="*/ 14 w 87"/>
                <a:gd name="T1" fmla="*/ 16 h 88"/>
                <a:gd name="T2" fmla="*/ 14 w 87"/>
                <a:gd name="T3" fmla="*/ 16 h 88"/>
                <a:gd name="T4" fmla="*/ 16 w 87"/>
                <a:gd name="T5" fmla="*/ 3 h 88"/>
                <a:gd name="T6" fmla="*/ 32 w 87"/>
                <a:gd name="T7" fmla="*/ 3 h 88"/>
                <a:gd name="T8" fmla="*/ 28 w 87"/>
                <a:gd name="T9" fmla="*/ 16 h 88"/>
                <a:gd name="T10" fmla="*/ 29 w 87"/>
                <a:gd name="T11" fmla="*/ 16 h 88"/>
                <a:gd name="T12" fmla="*/ 29 w 87"/>
                <a:gd name="T13" fmla="*/ 16 h 88"/>
                <a:gd name="T14" fmla="*/ 34 w 87"/>
                <a:gd name="T15" fmla="*/ 10 h 88"/>
                <a:gd name="T16" fmla="*/ 40 w 87"/>
                <a:gd name="T17" fmla="*/ 5 h 88"/>
                <a:gd name="T18" fmla="*/ 48 w 87"/>
                <a:gd name="T19" fmla="*/ 2 h 88"/>
                <a:gd name="T20" fmla="*/ 58 w 87"/>
                <a:gd name="T21" fmla="*/ 0 h 88"/>
                <a:gd name="T22" fmla="*/ 58 w 87"/>
                <a:gd name="T23" fmla="*/ 0 h 88"/>
                <a:gd name="T24" fmla="*/ 64 w 87"/>
                <a:gd name="T25" fmla="*/ 0 h 88"/>
                <a:gd name="T26" fmla="*/ 70 w 87"/>
                <a:gd name="T27" fmla="*/ 2 h 88"/>
                <a:gd name="T28" fmla="*/ 75 w 87"/>
                <a:gd name="T29" fmla="*/ 4 h 88"/>
                <a:gd name="T30" fmla="*/ 78 w 87"/>
                <a:gd name="T31" fmla="*/ 8 h 88"/>
                <a:gd name="T32" fmla="*/ 82 w 87"/>
                <a:gd name="T33" fmla="*/ 11 h 88"/>
                <a:gd name="T34" fmla="*/ 84 w 87"/>
                <a:gd name="T35" fmla="*/ 16 h 88"/>
                <a:gd name="T36" fmla="*/ 87 w 87"/>
                <a:gd name="T37" fmla="*/ 21 h 88"/>
                <a:gd name="T38" fmla="*/ 87 w 87"/>
                <a:gd name="T39" fmla="*/ 28 h 88"/>
                <a:gd name="T40" fmla="*/ 87 w 87"/>
                <a:gd name="T41" fmla="*/ 28 h 88"/>
                <a:gd name="T42" fmla="*/ 87 w 87"/>
                <a:gd name="T43" fmla="*/ 35 h 88"/>
                <a:gd name="T44" fmla="*/ 84 w 87"/>
                <a:gd name="T45" fmla="*/ 43 h 88"/>
                <a:gd name="T46" fmla="*/ 76 w 87"/>
                <a:gd name="T47" fmla="*/ 88 h 88"/>
                <a:gd name="T48" fmla="*/ 59 w 87"/>
                <a:gd name="T49" fmla="*/ 88 h 88"/>
                <a:gd name="T50" fmla="*/ 70 w 87"/>
                <a:gd name="T51" fmla="*/ 37 h 88"/>
                <a:gd name="T52" fmla="*/ 70 w 87"/>
                <a:gd name="T53" fmla="*/ 37 h 88"/>
                <a:gd name="T54" fmla="*/ 71 w 87"/>
                <a:gd name="T55" fmla="*/ 29 h 88"/>
                <a:gd name="T56" fmla="*/ 71 w 87"/>
                <a:gd name="T57" fmla="*/ 29 h 88"/>
                <a:gd name="T58" fmla="*/ 70 w 87"/>
                <a:gd name="T59" fmla="*/ 23 h 88"/>
                <a:gd name="T60" fmla="*/ 66 w 87"/>
                <a:gd name="T61" fmla="*/ 17 h 88"/>
                <a:gd name="T62" fmla="*/ 62 w 87"/>
                <a:gd name="T63" fmla="*/ 15 h 88"/>
                <a:gd name="T64" fmla="*/ 56 w 87"/>
                <a:gd name="T65" fmla="*/ 14 h 88"/>
                <a:gd name="T66" fmla="*/ 56 w 87"/>
                <a:gd name="T67" fmla="*/ 14 h 88"/>
                <a:gd name="T68" fmla="*/ 48 w 87"/>
                <a:gd name="T69" fmla="*/ 15 h 88"/>
                <a:gd name="T70" fmla="*/ 42 w 87"/>
                <a:gd name="T71" fmla="*/ 17 h 88"/>
                <a:gd name="T72" fmla="*/ 38 w 87"/>
                <a:gd name="T73" fmla="*/ 21 h 88"/>
                <a:gd name="T74" fmla="*/ 33 w 87"/>
                <a:gd name="T75" fmla="*/ 25 h 88"/>
                <a:gd name="T76" fmla="*/ 29 w 87"/>
                <a:gd name="T77" fmla="*/ 30 h 88"/>
                <a:gd name="T78" fmla="*/ 27 w 87"/>
                <a:gd name="T79" fmla="*/ 35 h 88"/>
                <a:gd name="T80" fmla="*/ 25 w 87"/>
                <a:gd name="T81" fmla="*/ 45 h 88"/>
                <a:gd name="T82" fmla="*/ 15 w 87"/>
                <a:gd name="T83" fmla="*/ 88 h 88"/>
                <a:gd name="T84" fmla="*/ 0 w 87"/>
                <a:gd name="T85" fmla="*/ 88 h 88"/>
                <a:gd name="T86" fmla="*/ 14 w 87"/>
                <a:gd name="T87"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 h="88">
                  <a:moveTo>
                    <a:pt x="14" y="16"/>
                  </a:moveTo>
                  <a:lnTo>
                    <a:pt x="14" y="16"/>
                  </a:lnTo>
                  <a:lnTo>
                    <a:pt x="16" y="3"/>
                  </a:lnTo>
                  <a:lnTo>
                    <a:pt x="32" y="3"/>
                  </a:lnTo>
                  <a:lnTo>
                    <a:pt x="28" y="16"/>
                  </a:lnTo>
                  <a:lnTo>
                    <a:pt x="29" y="16"/>
                  </a:lnTo>
                  <a:lnTo>
                    <a:pt x="29" y="16"/>
                  </a:lnTo>
                  <a:lnTo>
                    <a:pt x="34" y="10"/>
                  </a:lnTo>
                  <a:lnTo>
                    <a:pt x="40" y="5"/>
                  </a:lnTo>
                  <a:lnTo>
                    <a:pt x="48" y="2"/>
                  </a:lnTo>
                  <a:lnTo>
                    <a:pt x="58" y="0"/>
                  </a:lnTo>
                  <a:lnTo>
                    <a:pt x="58" y="0"/>
                  </a:lnTo>
                  <a:lnTo>
                    <a:pt x="64" y="0"/>
                  </a:lnTo>
                  <a:lnTo>
                    <a:pt x="70" y="2"/>
                  </a:lnTo>
                  <a:lnTo>
                    <a:pt x="75" y="4"/>
                  </a:lnTo>
                  <a:lnTo>
                    <a:pt x="78" y="8"/>
                  </a:lnTo>
                  <a:lnTo>
                    <a:pt x="82" y="11"/>
                  </a:lnTo>
                  <a:lnTo>
                    <a:pt x="84" y="16"/>
                  </a:lnTo>
                  <a:lnTo>
                    <a:pt x="87" y="21"/>
                  </a:lnTo>
                  <a:lnTo>
                    <a:pt x="87" y="28"/>
                  </a:lnTo>
                  <a:lnTo>
                    <a:pt x="87" y="28"/>
                  </a:lnTo>
                  <a:lnTo>
                    <a:pt x="87" y="35"/>
                  </a:lnTo>
                  <a:lnTo>
                    <a:pt x="84" y="43"/>
                  </a:lnTo>
                  <a:lnTo>
                    <a:pt x="76" y="88"/>
                  </a:lnTo>
                  <a:lnTo>
                    <a:pt x="59" y="88"/>
                  </a:lnTo>
                  <a:lnTo>
                    <a:pt x="70" y="37"/>
                  </a:lnTo>
                  <a:lnTo>
                    <a:pt x="70" y="37"/>
                  </a:lnTo>
                  <a:lnTo>
                    <a:pt x="71" y="29"/>
                  </a:lnTo>
                  <a:lnTo>
                    <a:pt x="71" y="29"/>
                  </a:lnTo>
                  <a:lnTo>
                    <a:pt x="70" y="23"/>
                  </a:lnTo>
                  <a:lnTo>
                    <a:pt x="66" y="17"/>
                  </a:lnTo>
                  <a:lnTo>
                    <a:pt x="62" y="15"/>
                  </a:lnTo>
                  <a:lnTo>
                    <a:pt x="56" y="14"/>
                  </a:lnTo>
                  <a:lnTo>
                    <a:pt x="56" y="14"/>
                  </a:lnTo>
                  <a:lnTo>
                    <a:pt x="48" y="15"/>
                  </a:lnTo>
                  <a:lnTo>
                    <a:pt x="42" y="17"/>
                  </a:lnTo>
                  <a:lnTo>
                    <a:pt x="38" y="21"/>
                  </a:lnTo>
                  <a:lnTo>
                    <a:pt x="33" y="25"/>
                  </a:lnTo>
                  <a:lnTo>
                    <a:pt x="29" y="30"/>
                  </a:lnTo>
                  <a:lnTo>
                    <a:pt x="27" y="35"/>
                  </a:lnTo>
                  <a:lnTo>
                    <a:pt x="25" y="45"/>
                  </a:lnTo>
                  <a:lnTo>
                    <a:pt x="15" y="88"/>
                  </a:lnTo>
                  <a:lnTo>
                    <a:pt x="0" y="88"/>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38">
              <a:extLst>
                <a:ext uri="{FF2B5EF4-FFF2-40B4-BE49-F238E27FC236}">
                  <a16:creationId xmlns:a16="http://schemas.microsoft.com/office/drawing/2014/main" id="{64E1ACB6-E1CE-470C-8CD5-B3BEDDCBBDD6}"/>
                </a:ext>
              </a:extLst>
            </p:cNvPr>
            <p:cNvSpPr>
              <a:spLocks noEditPoints="1"/>
            </p:cNvSpPr>
            <p:nvPr userDrawn="1"/>
          </p:nvSpPr>
          <p:spPr bwMode="auto">
            <a:xfrm>
              <a:off x="6830" y="4134"/>
              <a:ext cx="14" cy="40"/>
            </a:xfrm>
            <a:custGeom>
              <a:avLst/>
              <a:gdLst>
                <a:gd name="T0" fmla="*/ 18 w 42"/>
                <a:gd name="T1" fmla="*/ 37 h 122"/>
                <a:gd name="T2" fmla="*/ 34 w 42"/>
                <a:gd name="T3" fmla="*/ 37 h 122"/>
                <a:gd name="T4" fmla="*/ 16 w 42"/>
                <a:gd name="T5" fmla="*/ 122 h 122"/>
                <a:gd name="T6" fmla="*/ 0 w 42"/>
                <a:gd name="T7" fmla="*/ 122 h 122"/>
                <a:gd name="T8" fmla="*/ 18 w 42"/>
                <a:gd name="T9" fmla="*/ 37 h 122"/>
                <a:gd name="T10" fmla="*/ 38 w 42"/>
                <a:gd name="T11" fmla="*/ 18 h 122"/>
                <a:gd name="T12" fmla="*/ 20 w 42"/>
                <a:gd name="T13" fmla="*/ 18 h 122"/>
                <a:gd name="T14" fmla="*/ 25 w 42"/>
                <a:gd name="T15" fmla="*/ 0 h 122"/>
                <a:gd name="T16" fmla="*/ 42 w 42"/>
                <a:gd name="T17" fmla="*/ 0 h 122"/>
                <a:gd name="T18" fmla="*/ 38 w 42"/>
                <a:gd name="T19" fmla="*/ 1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122">
                  <a:moveTo>
                    <a:pt x="18" y="37"/>
                  </a:moveTo>
                  <a:lnTo>
                    <a:pt x="34" y="37"/>
                  </a:lnTo>
                  <a:lnTo>
                    <a:pt x="16" y="122"/>
                  </a:lnTo>
                  <a:lnTo>
                    <a:pt x="0" y="122"/>
                  </a:lnTo>
                  <a:lnTo>
                    <a:pt x="18" y="37"/>
                  </a:lnTo>
                  <a:close/>
                  <a:moveTo>
                    <a:pt x="38" y="18"/>
                  </a:moveTo>
                  <a:lnTo>
                    <a:pt x="20" y="18"/>
                  </a:lnTo>
                  <a:lnTo>
                    <a:pt x="25" y="0"/>
                  </a:lnTo>
                  <a:lnTo>
                    <a:pt x="42" y="0"/>
                  </a:lnTo>
                  <a:lnTo>
                    <a:pt x="38"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39">
              <a:extLst>
                <a:ext uri="{FF2B5EF4-FFF2-40B4-BE49-F238E27FC236}">
                  <a16:creationId xmlns:a16="http://schemas.microsoft.com/office/drawing/2014/main" id="{D0E30878-A80E-49D1-8D56-EF23ECD34FFF}"/>
                </a:ext>
              </a:extLst>
            </p:cNvPr>
            <p:cNvSpPr>
              <a:spLocks/>
            </p:cNvSpPr>
            <p:nvPr userDrawn="1"/>
          </p:nvSpPr>
          <p:spPr bwMode="auto">
            <a:xfrm>
              <a:off x="6846" y="4137"/>
              <a:ext cx="20" cy="38"/>
            </a:xfrm>
            <a:custGeom>
              <a:avLst/>
              <a:gdLst>
                <a:gd name="T0" fmla="*/ 2 w 61"/>
                <a:gd name="T1" fmla="*/ 27 h 114"/>
                <a:gd name="T2" fmla="*/ 22 w 61"/>
                <a:gd name="T3" fmla="*/ 27 h 114"/>
                <a:gd name="T4" fmla="*/ 26 w 61"/>
                <a:gd name="T5" fmla="*/ 6 h 114"/>
                <a:gd name="T6" fmla="*/ 43 w 61"/>
                <a:gd name="T7" fmla="*/ 0 h 114"/>
                <a:gd name="T8" fmla="*/ 38 w 61"/>
                <a:gd name="T9" fmla="*/ 27 h 114"/>
                <a:gd name="T10" fmla="*/ 61 w 61"/>
                <a:gd name="T11" fmla="*/ 27 h 114"/>
                <a:gd name="T12" fmla="*/ 58 w 61"/>
                <a:gd name="T13" fmla="*/ 39 h 114"/>
                <a:gd name="T14" fmla="*/ 35 w 61"/>
                <a:gd name="T15" fmla="*/ 39 h 114"/>
                <a:gd name="T16" fmla="*/ 27 w 61"/>
                <a:gd name="T17" fmla="*/ 76 h 114"/>
                <a:gd name="T18" fmla="*/ 27 w 61"/>
                <a:gd name="T19" fmla="*/ 76 h 114"/>
                <a:gd name="T20" fmla="*/ 25 w 61"/>
                <a:gd name="T21" fmla="*/ 93 h 114"/>
                <a:gd name="T22" fmla="*/ 25 w 61"/>
                <a:gd name="T23" fmla="*/ 93 h 114"/>
                <a:gd name="T24" fmla="*/ 25 w 61"/>
                <a:gd name="T25" fmla="*/ 96 h 114"/>
                <a:gd name="T26" fmla="*/ 27 w 61"/>
                <a:gd name="T27" fmla="*/ 100 h 114"/>
                <a:gd name="T28" fmla="*/ 31 w 61"/>
                <a:gd name="T29" fmla="*/ 101 h 114"/>
                <a:gd name="T30" fmla="*/ 36 w 61"/>
                <a:gd name="T31" fmla="*/ 101 h 114"/>
                <a:gd name="T32" fmla="*/ 36 w 61"/>
                <a:gd name="T33" fmla="*/ 101 h 114"/>
                <a:gd name="T34" fmla="*/ 42 w 61"/>
                <a:gd name="T35" fmla="*/ 101 h 114"/>
                <a:gd name="T36" fmla="*/ 48 w 61"/>
                <a:gd name="T37" fmla="*/ 100 h 114"/>
                <a:gd name="T38" fmla="*/ 45 w 61"/>
                <a:gd name="T39" fmla="*/ 113 h 114"/>
                <a:gd name="T40" fmla="*/ 45 w 61"/>
                <a:gd name="T41" fmla="*/ 113 h 114"/>
                <a:gd name="T42" fmla="*/ 37 w 61"/>
                <a:gd name="T43" fmla="*/ 114 h 114"/>
                <a:gd name="T44" fmla="*/ 30 w 61"/>
                <a:gd name="T45" fmla="*/ 114 h 114"/>
                <a:gd name="T46" fmla="*/ 30 w 61"/>
                <a:gd name="T47" fmla="*/ 114 h 114"/>
                <a:gd name="T48" fmla="*/ 24 w 61"/>
                <a:gd name="T49" fmla="*/ 114 h 114"/>
                <a:gd name="T50" fmla="*/ 20 w 61"/>
                <a:gd name="T51" fmla="*/ 113 h 114"/>
                <a:gd name="T52" fmla="*/ 17 w 61"/>
                <a:gd name="T53" fmla="*/ 111 h 114"/>
                <a:gd name="T54" fmla="*/ 13 w 61"/>
                <a:gd name="T55" fmla="*/ 108 h 114"/>
                <a:gd name="T56" fmla="*/ 12 w 61"/>
                <a:gd name="T57" fmla="*/ 106 h 114"/>
                <a:gd name="T58" fmla="*/ 10 w 61"/>
                <a:gd name="T59" fmla="*/ 102 h 114"/>
                <a:gd name="T60" fmla="*/ 8 w 61"/>
                <a:gd name="T61" fmla="*/ 95 h 114"/>
                <a:gd name="T62" fmla="*/ 8 w 61"/>
                <a:gd name="T63" fmla="*/ 95 h 114"/>
                <a:gd name="T64" fmla="*/ 10 w 61"/>
                <a:gd name="T65" fmla="*/ 85 h 114"/>
                <a:gd name="T66" fmla="*/ 12 w 61"/>
                <a:gd name="T67" fmla="*/ 75 h 114"/>
                <a:gd name="T68" fmla="*/ 19 w 61"/>
                <a:gd name="T69" fmla="*/ 39 h 114"/>
                <a:gd name="T70" fmla="*/ 0 w 61"/>
                <a:gd name="T71" fmla="*/ 39 h 114"/>
                <a:gd name="T72" fmla="*/ 2 w 61"/>
                <a:gd name="T73" fmla="*/ 2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 h="114">
                  <a:moveTo>
                    <a:pt x="2" y="27"/>
                  </a:moveTo>
                  <a:lnTo>
                    <a:pt x="22" y="27"/>
                  </a:lnTo>
                  <a:lnTo>
                    <a:pt x="26" y="6"/>
                  </a:lnTo>
                  <a:lnTo>
                    <a:pt x="43" y="0"/>
                  </a:lnTo>
                  <a:lnTo>
                    <a:pt x="38" y="27"/>
                  </a:lnTo>
                  <a:lnTo>
                    <a:pt x="61" y="27"/>
                  </a:lnTo>
                  <a:lnTo>
                    <a:pt x="58" y="39"/>
                  </a:lnTo>
                  <a:lnTo>
                    <a:pt x="35" y="39"/>
                  </a:lnTo>
                  <a:lnTo>
                    <a:pt x="27" y="76"/>
                  </a:lnTo>
                  <a:lnTo>
                    <a:pt x="27" y="76"/>
                  </a:lnTo>
                  <a:lnTo>
                    <a:pt x="25" y="93"/>
                  </a:lnTo>
                  <a:lnTo>
                    <a:pt x="25" y="93"/>
                  </a:lnTo>
                  <a:lnTo>
                    <a:pt x="25" y="96"/>
                  </a:lnTo>
                  <a:lnTo>
                    <a:pt x="27" y="100"/>
                  </a:lnTo>
                  <a:lnTo>
                    <a:pt x="31" y="101"/>
                  </a:lnTo>
                  <a:lnTo>
                    <a:pt x="36" y="101"/>
                  </a:lnTo>
                  <a:lnTo>
                    <a:pt x="36" y="101"/>
                  </a:lnTo>
                  <a:lnTo>
                    <a:pt x="42" y="101"/>
                  </a:lnTo>
                  <a:lnTo>
                    <a:pt x="48" y="100"/>
                  </a:lnTo>
                  <a:lnTo>
                    <a:pt x="45" y="113"/>
                  </a:lnTo>
                  <a:lnTo>
                    <a:pt x="45" y="113"/>
                  </a:lnTo>
                  <a:lnTo>
                    <a:pt x="37" y="114"/>
                  </a:lnTo>
                  <a:lnTo>
                    <a:pt x="30" y="114"/>
                  </a:lnTo>
                  <a:lnTo>
                    <a:pt x="30" y="114"/>
                  </a:lnTo>
                  <a:lnTo>
                    <a:pt x="24" y="114"/>
                  </a:lnTo>
                  <a:lnTo>
                    <a:pt x="20" y="113"/>
                  </a:lnTo>
                  <a:lnTo>
                    <a:pt x="17" y="111"/>
                  </a:lnTo>
                  <a:lnTo>
                    <a:pt x="13" y="108"/>
                  </a:lnTo>
                  <a:lnTo>
                    <a:pt x="12" y="106"/>
                  </a:lnTo>
                  <a:lnTo>
                    <a:pt x="10" y="102"/>
                  </a:lnTo>
                  <a:lnTo>
                    <a:pt x="8" y="95"/>
                  </a:lnTo>
                  <a:lnTo>
                    <a:pt x="8" y="95"/>
                  </a:lnTo>
                  <a:lnTo>
                    <a:pt x="10" y="85"/>
                  </a:lnTo>
                  <a:lnTo>
                    <a:pt x="12" y="75"/>
                  </a:lnTo>
                  <a:lnTo>
                    <a:pt x="19" y="39"/>
                  </a:lnTo>
                  <a:lnTo>
                    <a:pt x="0" y="39"/>
                  </a:lnTo>
                  <a:lnTo>
                    <a:pt x="2"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40">
              <a:extLst>
                <a:ext uri="{FF2B5EF4-FFF2-40B4-BE49-F238E27FC236}">
                  <a16:creationId xmlns:a16="http://schemas.microsoft.com/office/drawing/2014/main" id="{43EFD731-3AC6-42FC-9A77-67B5BC0056D6}"/>
                </a:ext>
              </a:extLst>
            </p:cNvPr>
            <p:cNvSpPr>
              <a:spLocks/>
            </p:cNvSpPr>
            <p:nvPr userDrawn="1"/>
          </p:nvSpPr>
          <p:spPr bwMode="auto">
            <a:xfrm>
              <a:off x="6862" y="4146"/>
              <a:ext cx="34" cy="41"/>
            </a:xfrm>
            <a:custGeom>
              <a:avLst/>
              <a:gdLst>
                <a:gd name="T0" fmla="*/ 4 w 100"/>
                <a:gd name="T1" fmla="*/ 109 h 123"/>
                <a:gd name="T2" fmla="*/ 4 w 100"/>
                <a:gd name="T3" fmla="*/ 109 h 123"/>
                <a:gd name="T4" fmla="*/ 6 w 100"/>
                <a:gd name="T5" fmla="*/ 110 h 123"/>
                <a:gd name="T6" fmla="*/ 9 w 100"/>
                <a:gd name="T7" fmla="*/ 110 h 123"/>
                <a:gd name="T8" fmla="*/ 9 w 100"/>
                <a:gd name="T9" fmla="*/ 110 h 123"/>
                <a:gd name="T10" fmla="*/ 17 w 100"/>
                <a:gd name="T11" fmla="*/ 109 h 123"/>
                <a:gd name="T12" fmla="*/ 23 w 100"/>
                <a:gd name="T13" fmla="*/ 105 h 123"/>
                <a:gd name="T14" fmla="*/ 27 w 100"/>
                <a:gd name="T15" fmla="*/ 99 h 123"/>
                <a:gd name="T16" fmla="*/ 32 w 100"/>
                <a:gd name="T17" fmla="*/ 89 h 123"/>
                <a:gd name="T18" fmla="*/ 19 w 100"/>
                <a:gd name="T19" fmla="*/ 0 h 123"/>
                <a:gd name="T20" fmla="*/ 36 w 100"/>
                <a:gd name="T21" fmla="*/ 0 h 123"/>
                <a:gd name="T22" fmla="*/ 45 w 100"/>
                <a:gd name="T23" fmla="*/ 68 h 123"/>
                <a:gd name="T24" fmla="*/ 45 w 100"/>
                <a:gd name="T25" fmla="*/ 68 h 123"/>
                <a:gd name="T26" fmla="*/ 82 w 100"/>
                <a:gd name="T27" fmla="*/ 0 h 123"/>
                <a:gd name="T28" fmla="*/ 100 w 100"/>
                <a:gd name="T29" fmla="*/ 0 h 123"/>
                <a:gd name="T30" fmla="*/ 42 w 100"/>
                <a:gd name="T31" fmla="*/ 101 h 123"/>
                <a:gd name="T32" fmla="*/ 42 w 100"/>
                <a:gd name="T33" fmla="*/ 101 h 123"/>
                <a:gd name="T34" fmla="*/ 36 w 100"/>
                <a:gd name="T35" fmla="*/ 110 h 123"/>
                <a:gd name="T36" fmla="*/ 30 w 100"/>
                <a:gd name="T37" fmla="*/ 117 h 123"/>
                <a:gd name="T38" fmla="*/ 26 w 100"/>
                <a:gd name="T39" fmla="*/ 119 h 123"/>
                <a:gd name="T40" fmla="*/ 23 w 100"/>
                <a:gd name="T41" fmla="*/ 122 h 123"/>
                <a:gd name="T42" fmla="*/ 18 w 100"/>
                <a:gd name="T43" fmla="*/ 122 h 123"/>
                <a:gd name="T44" fmla="*/ 12 w 100"/>
                <a:gd name="T45" fmla="*/ 123 h 123"/>
                <a:gd name="T46" fmla="*/ 12 w 100"/>
                <a:gd name="T47" fmla="*/ 123 h 123"/>
                <a:gd name="T48" fmla="*/ 0 w 100"/>
                <a:gd name="T49" fmla="*/ 122 h 123"/>
                <a:gd name="T50" fmla="*/ 4 w 100"/>
                <a:gd name="T51" fmla="*/ 109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123">
                  <a:moveTo>
                    <a:pt x="4" y="109"/>
                  </a:moveTo>
                  <a:lnTo>
                    <a:pt x="4" y="109"/>
                  </a:lnTo>
                  <a:lnTo>
                    <a:pt x="6" y="110"/>
                  </a:lnTo>
                  <a:lnTo>
                    <a:pt x="9" y="110"/>
                  </a:lnTo>
                  <a:lnTo>
                    <a:pt x="9" y="110"/>
                  </a:lnTo>
                  <a:lnTo>
                    <a:pt x="17" y="109"/>
                  </a:lnTo>
                  <a:lnTo>
                    <a:pt x="23" y="105"/>
                  </a:lnTo>
                  <a:lnTo>
                    <a:pt x="27" y="99"/>
                  </a:lnTo>
                  <a:lnTo>
                    <a:pt x="32" y="89"/>
                  </a:lnTo>
                  <a:lnTo>
                    <a:pt x="19" y="0"/>
                  </a:lnTo>
                  <a:lnTo>
                    <a:pt x="36" y="0"/>
                  </a:lnTo>
                  <a:lnTo>
                    <a:pt x="45" y="68"/>
                  </a:lnTo>
                  <a:lnTo>
                    <a:pt x="45" y="68"/>
                  </a:lnTo>
                  <a:lnTo>
                    <a:pt x="82" y="0"/>
                  </a:lnTo>
                  <a:lnTo>
                    <a:pt x="100" y="0"/>
                  </a:lnTo>
                  <a:lnTo>
                    <a:pt x="42" y="101"/>
                  </a:lnTo>
                  <a:lnTo>
                    <a:pt x="42" y="101"/>
                  </a:lnTo>
                  <a:lnTo>
                    <a:pt x="36" y="110"/>
                  </a:lnTo>
                  <a:lnTo>
                    <a:pt x="30" y="117"/>
                  </a:lnTo>
                  <a:lnTo>
                    <a:pt x="26" y="119"/>
                  </a:lnTo>
                  <a:lnTo>
                    <a:pt x="23" y="122"/>
                  </a:lnTo>
                  <a:lnTo>
                    <a:pt x="18" y="122"/>
                  </a:lnTo>
                  <a:lnTo>
                    <a:pt x="12" y="123"/>
                  </a:lnTo>
                  <a:lnTo>
                    <a:pt x="12" y="123"/>
                  </a:lnTo>
                  <a:lnTo>
                    <a:pt x="0" y="122"/>
                  </a:lnTo>
                  <a:lnTo>
                    <a:pt x="4"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3298826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p:txStyles>
    <p:titleStyle>
      <a:lvl1pPr algn="l" defTabSz="914400" rtl="0" eaLnBrk="1" latinLnBrk="0" hangingPunct="1">
        <a:lnSpc>
          <a:spcPct val="90000"/>
        </a:lnSpc>
        <a:spcBef>
          <a:spcPct val="0"/>
        </a:spcBef>
        <a:buNone/>
        <a:defRPr sz="24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spcAft>
          <a:spcPts val="300"/>
        </a:spcAft>
        <a:buFontTx/>
        <a:buNone/>
        <a:defRPr sz="1800" kern="1200">
          <a:solidFill>
            <a:schemeClr val="accent1"/>
          </a:solidFill>
          <a:latin typeface="+mn-lt"/>
          <a:ea typeface="+mn-ea"/>
          <a:cs typeface="+mn-cs"/>
        </a:defRPr>
      </a:lvl1pPr>
      <a:lvl2pPr marL="228600" indent="-228600" algn="l" defTabSz="914400" rtl="0" eaLnBrk="1" latinLnBrk="0" hangingPunct="1">
        <a:lnSpc>
          <a:spcPct val="100000"/>
        </a:lnSpc>
        <a:spcBef>
          <a:spcPts val="500"/>
        </a:spcBef>
        <a:buClr>
          <a:schemeClr val="accent1"/>
        </a:buClr>
        <a:buFont typeface="Arial" panose="020B0604020202020204" pitchFamily="34" charset="0"/>
        <a:buChar char="•"/>
        <a:defRPr sz="1500" kern="1200">
          <a:solidFill>
            <a:schemeClr val="tx2"/>
          </a:solidFill>
          <a:latin typeface="+mn-lt"/>
          <a:ea typeface="+mn-ea"/>
          <a:cs typeface="+mn-cs"/>
        </a:defRPr>
      </a:lvl2pPr>
      <a:lvl3pPr marL="404813" indent="-171450" algn="l" defTabSz="914400" rtl="0" eaLnBrk="1" latinLnBrk="0" hangingPunct="1">
        <a:lnSpc>
          <a:spcPct val="100000"/>
        </a:lnSpc>
        <a:spcBef>
          <a:spcPts val="500"/>
        </a:spcBef>
        <a:buFont typeface="Wingdings" panose="05000000000000000000" pitchFamily="2" charset="2"/>
        <a:buChar char="§"/>
        <a:defRPr sz="1300" kern="1200">
          <a:solidFill>
            <a:schemeClr val="tx2"/>
          </a:solidFill>
          <a:latin typeface="+mn-lt"/>
          <a:ea typeface="+mn-ea"/>
          <a:cs typeface="+mn-cs"/>
        </a:defRPr>
      </a:lvl3pPr>
      <a:lvl4pPr marL="557213" indent="-152400" algn="l" defTabSz="914400" rtl="0" eaLnBrk="1" latinLnBrk="0" hangingPunct="1">
        <a:lnSpc>
          <a:spcPct val="100000"/>
        </a:lnSpc>
        <a:spcBef>
          <a:spcPts val="500"/>
        </a:spcBef>
        <a:buClr>
          <a:schemeClr val="accent1"/>
        </a:buClr>
        <a:buFont typeface="Arial" panose="020B0604020202020204" pitchFamily="34" charset="0"/>
        <a:buChar char="•"/>
        <a:defRPr sz="1100" kern="1200">
          <a:solidFill>
            <a:schemeClr val="tx2"/>
          </a:solidFill>
          <a:latin typeface="+mn-lt"/>
          <a:ea typeface="+mn-ea"/>
          <a:cs typeface="+mn-cs"/>
        </a:defRPr>
      </a:lvl4pPr>
      <a:lvl5pPr marL="719138" indent="-157163" algn="l" defTabSz="914400" rtl="0" eaLnBrk="1" latinLnBrk="0" hangingPunct="1">
        <a:lnSpc>
          <a:spcPct val="100000"/>
        </a:lnSpc>
        <a:spcBef>
          <a:spcPts val="500"/>
        </a:spcBef>
        <a:buFont typeface="Wingdings" panose="05000000000000000000" pitchFamily="2" charset="2"/>
        <a:buChar char="§"/>
        <a:defRPr sz="9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www.letstalkaboutit.nhs.uk/contraception/get-it-on-condom-card/" TargetMode="External"/><Relationship Id="rId3" Type="http://schemas.microsoft.com/office/2018/10/relationships/comments" Target="../comments/modernComment_281_682C7291.xml"/><Relationship Id="rId7" Type="http://schemas.openxmlformats.org/officeDocument/2006/relationships/hyperlink" Target="https://www.letstalkaboutit.nhs.uk/pregnancy-worries/pregnancy-termination-advic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letstalkaboutit.nhs.uk/clinic-finder-search/" TargetMode="External"/><Relationship Id="rId5" Type="http://schemas.openxmlformats.org/officeDocument/2006/relationships/hyperlink" Target="https://www.letstalkaboutit.nhs.uk/professionals/referrals/sexual-health-promotion-1-1-support-referral/" TargetMode="External"/><Relationship Id="rId10" Type="http://schemas.openxmlformats.org/officeDocument/2006/relationships/hyperlink" Target="http://www.letstalkaboutit.nhs.uk/" TargetMode="External"/><Relationship Id="rId4" Type="http://schemas.openxmlformats.org/officeDocument/2006/relationships/image" Target="../media/image6.jpeg"/><Relationship Id="rId9" Type="http://schemas.openxmlformats.org/officeDocument/2006/relationships/hyperlink" Target="https://www.letstalkaboutit.nhs.uk/personal-health-recor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learning.nspcc.org.uk/child-protection-system/gillick-competence-fraser-guidelines/" TargetMode="External"/><Relationship Id="rId5" Type="http://schemas.openxmlformats.org/officeDocument/2006/relationships/hyperlink" Target="https://www.nhs.uk/conditions/consent-to-treatment/children/#:~:text=Children%20under%20the%20age%20of,responsibility%20can%20consent%20for%20them." TargetMode="External"/><Relationship Id="rId4" Type="http://schemas.openxmlformats.org/officeDocument/2006/relationships/hyperlink" Target="https://www.hants.gov.uk/educationandlearning/safeguardingchildren/guidanc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5.png"/><Relationship Id="rId4" Type="http://schemas.openxmlformats.org/officeDocument/2006/relationships/diagramLayout" Target="../diagrams/layout1.xml"/><Relationship Id="rId9" Type="http://schemas.openxmlformats.org/officeDocument/2006/relationships/hyperlink" Target="https://www.letstalkaboutit.nhs.uk/professionals/sexual-health-promotion/"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letstalkaboutit.nhs.uk/contraception/get-it-on-condom-card/" TargetMode="External"/><Relationship Id="rId3" Type="http://schemas.microsoft.com/office/2018/10/relationships/comments" Target="../comments/modernComment_272_B6735694.xml"/><Relationship Id="rId7" Type="http://schemas.openxmlformats.org/officeDocument/2006/relationships/hyperlink" Target="http://www.letstalkaboutit.nhs.uk/getiton" TargetMode="External"/><Relationship Id="rId12" Type="http://schemas.openxmlformats.org/officeDocument/2006/relationships/hyperlink" Target="https://www.letstalkaboutit.nhs.uk/personal-health-record/"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hyperlink" Target="https://www.letstalkaboutit.nhs.uk/clinic-finder-search?__RequestVerificationToken=jx7KGX7MSu5DDT1ikgF1lb3iUA9o2CnUbiAVmgX56zH6Z-XGRB0yEMNlgKBS1XSttGs95Fdhyyc7lQDSJX8rQPoLLq3bKbtA4pvXYarjdDc1&amp;/#ClinicFinderSearch" TargetMode="External"/><Relationship Id="rId5" Type="http://schemas.openxmlformats.org/officeDocument/2006/relationships/image" Target="../media/image6.jpeg"/><Relationship Id="rId10" Type="http://schemas.openxmlformats.org/officeDocument/2006/relationships/hyperlink" Target="https://www.letstalkaboutit.nhs.uk/stis/" TargetMode="External"/><Relationship Id="rId4" Type="http://schemas.openxmlformats.org/officeDocument/2006/relationships/hyperlink" Target="http://www.contraceptionchoices.org/whats-right-for-me" TargetMode="External"/><Relationship Id="rId9" Type="http://schemas.openxmlformats.org/officeDocument/2006/relationships/hyperlink" Target="https://www.letstalkaboutit.nhs.uk/contraception/condom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sol.myphr.online/"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2A5_FA85C142.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www.contraceptionchoices.org/contraceptive-methods" TargetMode="External"/><Relationship Id="rId7"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s://www.letstalkaboutit.nhs.uk/contraception/fit-forget-contracep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letstalkaboutit.nhs.uk/pregnancy-worries/emergency-contraceptio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letstalkaboutit.nhs.uk/professionals/get-it-on-condom-distribution/" TargetMode="External"/><Relationship Id="rId7"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letstalkaboutit.nhs.uk/contraception/get-it-on-condom-card/"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bpas.org/" TargetMode="External"/><Relationship Id="rId5" Type="http://schemas.openxmlformats.org/officeDocument/2006/relationships/hyperlink" Target="https://www.letstalkaboutit.nhs.uk/pregnancy-worries/pregnancy-termination-advice/" TargetMode="External"/><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learning.nspcc.org.uk/safeguarding-child-protection/healthy-and-unhealthy-relationships/" TargetMode="External"/><Relationship Id="rId3" Type="http://schemas.openxmlformats.org/officeDocument/2006/relationships/image" Target="../media/image6.jpeg"/><Relationship Id="rId7" Type="http://schemas.openxmlformats.org/officeDocument/2006/relationships/hyperlink" Target="https://www.letstalkaboutit.nhs.uk/sti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letstalkaboutit.nhs.uk/contraception/" TargetMode="External"/><Relationship Id="rId11" Type="http://schemas.openxmlformats.org/officeDocument/2006/relationships/hyperlink" Target="https://www.letstalkaboutit.nhs.uk/" TargetMode="External"/><Relationship Id="rId5" Type="http://schemas.openxmlformats.org/officeDocument/2006/relationships/hyperlink" Target="https://www.youtube.com/watch?v=Jasl2q3l26M" TargetMode="External"/><Relationship Id="rId10" Type="http://schemas.openxmlformats.org/officeDocument/2006/relationships/hyperlink" Target="https://www.youngminds.org.uk/parent/parents-a-z-mental-health-guide/self-esteem/" TargetMode="External"/><Relationship Id="rId4" Type="http://schemas.openxmlformats.org/officeDocument/2006/relationships/hyperlink" Target="https://www.letstalkaboutit.nhs.uk/professionals/relationships-and-sex-education-support/puberty-lesson-plan/" TargetMode="External"/><Relationship Id="rId9" Type="http://schemas.openxmlformats.org/officeDocument/2006/relationships/hyperlink" Target="https://www.youtube.com/watch?v=h1U0B3xTQy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bishuk.com/por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hyperlink" Target="https://www.childline.org.uk/info-advice/bullying-abuse-safety/online-mobile-safety/report-remov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www.nspcc.org.uk/keeping-children-safe/online-safety/sexting-sending-nudes/" TargetMode="External"/><Relationship Id="rId5" Type="http://schemas.openxmlformats.org/officeDocument/2006/relationships/hyperlink" Target="https://www.nspcc.org.uk/keeping-children-safe/online-safety/online-reporting/report-remove/" TargetMode="External"/><Relationship Id="rId4" Type="http://schemas.openxmlformats.org/officeDocument/2006/relationships/hyperlink" Target="https://www.youtube.com/watch?v=h1U0B3xTQy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11" Type="http://schemas.openxmlformats.org/officeDocument/2006/relationships/image" Target="../media/image6.jpe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hyperlink" Target="https://www.letstalkaboutit.nhs.uk/other-services/support-for-young-peopl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43.png"/><Relationship Id="rId4" Type="http://schemas.openxmlformats.org/officeDocument/2006/relationships/hyperlink" Target="https://www.letstalkaboutit.nhs.uk/directory-of-services/support-for-young-peopl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letstalkaboutit.nhs.uk/other-services/lesbian-gay-bisexual-tran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www.youtube.com/watch?v=PnDgZuGIhH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mailto:anna.murray@solent.nhs.uk" TargetMode="External"/><Relationship Id="rId3" Type="http://schemas.openxmlformats.org/officeDocument/2006/relationships/hyperlink" Target="mailto:Davies,%20Laura%20-%20Community%20and%20Networking%20Lead%20%3cLaura.Davies@solent.nhs.uk%3e" TargetMode="External"/><Relationship Id="rId7" Type="http://schemas.openxmlformats.org/officeDocument/2006/relationships/hyperlink" Target="mailto:flower.kate@solent.nhs.uk"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mailto:Rodd,%20Victoria%20-%20Sexual%20Health%20Promotion%20Practitioner%20%3cVictoria.Rodd@solent.nhs.uk%3e" TargetMode="External"/><Relationship Id="rId11" Type="http://schemas.openxmlformats.org/officeDocument/2006/relationships/image" Target="../media/image6.jpeg"/><Relationship Id="rId5" Type="http://schemas.openxmlformats.org/officeDocument/2006/relationships/hyperlink" Target="mailto:D'Anna%20Brown,%20Natalie%20-%20Sexual%20Health%20Promotion%20Practitioner%20%3cNatalie.D'AnnaBrown@Solent.nhs.uk%3e" TargetMode="External"/><Relationship Id="rId10" Type="http://schemas.openxmlformats.org/officeDocument/2006/relationships/hyperlink" Target="mailto:Wells,%20Claire%20-%20%3cClaire.Wells@solent.nhs.uk%3e" TargetMode="External"/><Relationship Id="rId4" Type="http://schemas.openxmlformats.org/officeDocument/2006/relationships/hyperlink" Target="mailto:solentsexualhealthpromotion@solent.nhs.uk" TargetMode="External"/><Relationship Id="rId9" Type="http://schemas.openxmlformats.org/officeDocument/2006/relationships/hyperlink" Target="mailto:Atkins,%20Gordon%20-%20Health%20Promotion%20Practitioner%20%3cGordon.Atkins@solent.nhs.uk%3e"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barnardos.org.uk/" TargetMode="External"/><Relationship Id="rId3" Type="http://schemas.openxmlformats.org/officeDocument/2006/relationships/hyperlink" Target="https://www.letstalkaboutit.nhs.uk/other-services/lesbian-gay-bisexual-trans/" TargetMode="External"/><Relationship Id="rId7" Type="http://schemas.openxmlformats.org/officeDocument/2006/relationships/hyperlink" Target="https://www.nspcc.org.uk/"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www.brook.org.uk/" TargetMode="External"/><Relationship Id="rId5" Type="http://schemas.openxmlformats.org/officeDocument/2006/relationships/hyperlink" Target="https://www.solent.nhs.uk/sarc/" TargetMode="External"/><Relationship Id="rId10" Type="http://schemas.openxmlformats.org/officeDocument/2006/relationships/image" Target="../media/image6.jpeg"/><Relationship Id="rId4" Type="http://schemas.openxmlformats.org/officeDocument/2006/relationships/hyperlink" Target="https://www.letstalkaboutit.nhs.uk/pregnancy-worries/pregnancy-termination-advice/" TargetMode="External"/><Relationship Id="rId9" Type="http://schemas.openxmlformats.org/officeDocument/2006/relationships/hyperlink" Target="https://www.thinkuknow.co.uk/"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linkedin.com/company/solent-nhs-trust-sexual-health-services/" TargetMode="External"/><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6.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6.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hyperlink" Target="https://www.letstalkaboutit.nhs.uk/directory-of-services/lesbian-gay-bisexual-trans/" TargetMode="External"/><Relationship Id="rId3" Type="http://schemas.microsoft.com/office/2018/10/relationships/comments" Target="../comments/modernComment_1C2_4F32C18D.xml"/><Relationship Id="rId7" Type="http://schemas.openxmlformats.org/officeDocument/2006/relationships/hyperlink" Target="https://www.letstalkaboutit.nhs.uk/hiv-services/" TargetMode="External"/><Relationship Id="rId12"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hyperlink" Target="https://www.letstalkaboutit.nhs.uk/contraception/condoms/" TargetMode="External"/><Relationship Id="rId5" Type="http://schemas.openxmlformats.org/officeDocument/2006/relationships/hyperlink" Target="https://www.letstalkaboutit.nhs.uk/contraception/get-it-on-condom-card/" TargetMode="External"/><Relationship Id="rId10" Type="http://schemas.openxmlformats.org/officeDocument/2006/relationships/image" Target="../media/image21.jpeg"/><Relationship Id="rId4" Type="http://schemas.openxmlformats.org/officeDocument/2006/relationships/image" Target="../media/image6.jpeg"/><Relationship Id="rId9" Type="http://schemas.openxmlformats.org/officeDocument/2006/relationships/hyperlink" Target="https://www.letstalkaboutit.nhs.uk/contraception/" TargetMode="External"/><Relationship Id="rId1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sexeducationforum.org.uk/resources/evidence/heads-or-tails-what-young-people-are-telling-us-about-sr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sexeducationforum.org.uk/resources/evidence/relationships-and-sex-education-evidenc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6" name="TextBox 5">
            <a:extLst>
              <a:ext uri="{FF2B5EF4-FFF2-40B4-BE49-F238E27FC236}">
                <a16:creationId xmlns:a16="http://schemas.microsoft.com/office/drawing/2014/main" id="{030047E6-1623-4E86-828B-7C101550CD36}"/>
              </a:ext>
            </a:extLst>
          </p:cNvPr>
          <p:cNvSpPr txBox="1"/>
          <p:nvPr/>
        </p:nvSpPr>
        <p:spPr>
          <a:xfrm>
            <a:off x="1676401" y="857952"/>
            <a:ext cx="9693718" cy="4647426"/>
          </a:xfrm>
          <a:prstGeom prst="rect">
            <a:avLst/>
          </a:prstGeom>
          <a:noFill/>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lang="en-GB" sz="2800" dirty="0">
              <a:solidFill>
                <a:prstClr val="black"/>
              </a:solidFill>
              <a:latin typeface="Arial"/>
            </a:endParaRP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r>
              <a:rPr kumimoji="0" lang="en-GB" sz="4800" b="1" i="0" u="none" strike="noStrike" kern="1200" cap="none" spc="0" normalizeH="0" baseline="0" noProof="0" dirty="0">
                <a:ln>
                  <a:noFill/>
                </a:ln>
                <a:solidFill>
                  <a:schemeClr val="accent1"/>
                </a:solidFill>
                <a:effectLst/>
                <a:uLnTx/>
                <a:uFillTx/>
                <a:latin typeface="+mj-lt"/>
                <a:ea typeface="Verdana" panose="020B0604030504040204" pitchFamily="34" charset="0"/>
              </a:rPr>
              <a:t>Sexual Health Services</a:t>
            </a: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r>
              <a:rPr lang="en-GB" sz="4800" b="1" dirty="0">
                <a:solidFill>
                  <a:schemeClr val="accent1"/>
                </a:solidFill>
                <a:latin typeface="+mj-lt"/>
                <a:ea typeface="Verdana" panose="020B0604030504040204" pitchFamily="34" charset="0"/>
              </a:rPr>
              <a:t>Webinar for Parents and Carers</a:t>
            </a:r>
            <a:endParaRPr kumimoji="0" lang="en-GB" sz="4800" b="1" i="0" u="none" strike="noStrike" kern="1200" cap="none" spc="0" normalizeH="0" baseline="0" noProof="0" dirty="0">
              <a:ln>
                <a:noFill/>
              </a:ln>
              <a:solidFill>
                <a:schemeClr val="accent1"/>
              </a:solidFill>
              <a:effectLst/>
              <a:uLnTx/>
              <a:uFillTx/>
              <a:latin typeface="+mj-lt"/>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endParaRPr lang="en-GB" sz="4800" dirty="0">
              <a:solidFill>
                <a:schemeClr val="accent1"/>
              </a:solidFill>
              <a:latin typeface="+mj-lt"/>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r>
              <a:rPr kumimoji="0" lang="en-GB" sz="2800" b="0" i="0" u="none" strike="noStrike" kern="1200" cap="none" spc="0" normalizeH="0" baseline="0" noProof="0" dirty="0">
                <a:ln>
                  <a:noFill/>
                </a:ln>
                <a:effectLst/>
                <a:uLnTx/>
                <a:uFillTx/>
                <a:latin typeface="+mj-lt"/>
                <a:ea typeface="Verdana" panose="020B0604030504040204" pitchFamily="34" charset="0"/>
              </a:rPr>
              <a:t>Solent NHS Trust </a:t>
            </a:r>
          </a:p>
          <a:p>
            <a:pPr marL="0" marR="0" lvl="0" indent="0" algn="ctr" defTabSz="914400">
              <a:lnSpc>
                <a:spcPct val="100000"/>
              </a:lnSpc>
              <a:spcBef>
                <a:spcPts val="0"/>
              </a:spcBef>
              <a:spcAft>
                <a:spcPts val="0"/>
              </a:spcAft>
              <a:buClrTx/>
              <a:buSzTx/>
              <a:buFont typeface="Lucida Grande" pitchFamily="-108" charset="0"/>
              <a:buNone/>
              <a:tabLst/>
              <a:defRPr/>
            </a:pPr>
            <a:endParaRPr lang="en-GB" sz="2800" b="0" i="0" u="none" strike="noStrike" kern="1200" cap="none" spc="0" normalizeH="0" baseline="0" noProof="0" dirty="0">
              <a:ln>
                <a:noFill/>
              </a:ln>
              <a:solidFill>
                <a:prstClr val="black"/>
              </a:solidFill>
              <a:effectLst/>
              <a:uLnTx/>
              <a:uFillTx/>
              <a:latin typeface="+mj-lt"/>
              <a:ea typeface="Verdana"/>
            </a:endParaRPr>
          </a:p>
          <a:p>
            <a:pPr algn="ctr">
              <a:buFont typeface="Lucida Grande" pitchFamily="-108" charset="0"/>
              <a:defRPr/>
            </a:pPr>
            <a:r>
              <a:rPr lang="en-GB" sz="2000" dirty="0">
                <a:latin typeface="+mj-lt"/>
                <a:ea typeface="Verdana"/>
                <a:cs typeface="Arial"/>
              </a:rPr>
              <a:t>Presented by Claire Wells &amp; Gordon Atkins February 2024</a:t>
            </a:r>
            <a:endParaRPr lang="en-GB" sz="2000" dirty="0">
              <a:solidFill>
                <a:prstClr val="black"/>
              </a:solidFill>
              <a:latin typeface="+mj-lt"/>
              <a:ea typeface="Verdana"/>
              <a:cs typeface="Arial"/>
            </a:endParaRPr>
          </a:p>
          <a:p>
            <a:pPr algn="just">
              <a:defRPr/>
            </a:pPr>
            <a:endParaRPr lang="en-GB" sz="2000" dirty="0">
              <a:solidFill>
                <a:prstClr val="black"/>
              </a:solidFill>
              <a:latin typeface="Arial"/>
              <a:cs typeface="Arial"/>
            </a:endParaRPr>
          </a:p>
        </p:txBody>
      </p:sp>
      <p:pic>
        <p:nvPicPr>
          <p:cNvPr id="5" name="Picture 4" descr="Logo, company name&#10;&#10;Description automatically generated">
            <a:extLst>
              <a:ext uri="{FF2B5EF4-FFF2-40B4-BE49-F238E27FC236}">
                <a16:creationId xmlns:a16="http://schemas.microsoft.com/office/drawing/2014/main" id="{C6B23C2E-6ACB-4F63-858E-BE285A04F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3524" y="307545"/>
            <a:ext cx="1608383" cy="633019"/>
          </a:xfrm>
          <a:prstGeom prst="rect">
            <a:avLst/>
          </a:prstGeom>
        </p:spPr>
      </p:pic>
    </p:spTree>
    <p:extLst>
      <p:ext uri="{BB962C8B-B14F-4D97-AF65-F5344CB8AC3E}">
        <p14:creationId xmlns:p14="http://schemas.microsoft.com/office/powerpoint/2010/main" val="4186332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DD256742-A662-4BB1-9659-B9B2D0522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
        <p:nvSpPr>
          <p:cNvPr id="5" name="TextBox 4">
            <a:extLst>
              <a:ext uri="{FF2B5EF4-FFF2-40B4-BE49-F238E27FC236}">
                <a16:creationId xmlns:a16="http://schemas.microsoft.com/office/drawing/2014/main" id="{C656D4B9-FF89-4177-A44A-CA5B056FE729}"/>
              </a:ext>
            </a:extLst>
          </p:cNvPr>
          <p:cNvSpPr txBox="1"/>
          <p:nvPr/>
        </p:nvSpPr>
        <p:spPr>
          <a:xfrm>
            <a:off x="1485900" y="338622"/>
            <a:ext cx="8497583" cy="584775"/>
          </a:xfrm>
          <a:prstGeom prst="rect">
            <a:avLst/>
          </a:prstGeom>
          <a:noFill/>
        </p:spPr>
        <p:txBody>
          <a:bodyPr wrap="square" lIns="91440" tIns="45720" rIns="91440" bIns="45720" rtlCol="0" anchor="t">
            <a:spAutoFit/>
          </a:bodyPr>
          <a:lstStyle/>
          <a:p>
            <a:pPr algn="ctr"/>
            <a:r>
              <a:rPr lang="en-GB" sz="3200" b="1" dirty="0">
                <a:solidFill>
                  <a:srgbClr val="0070C0"/>
                </a:solidFill>
                <a:latin typeface="+mj-lt"/>
              </a:rPr>
              <a:t>Sexual Health Services</a:t>
            </a:r>
            <a:r>
              <a:rPr lang="en-GB" sz="2800" b="1" dirty="0">
                <a:solidFill>
                  <a:srgbClr val="0070C0"/>
                </a:solidFill>
                <a:latin typeface="+mj-lt"/>
              </a:rPr>
              <a:t>  </a:t>
            </a:r>
            <a:endParaRPr lang="en-US"/>
          </a:p>
        </p:txBody>
      </p:sp>
      <p:sp>
        <p:nvSpPr>
          <p:cNvPr id="9" name="TextBox 8">
            <a:extLst>
              <a:ext uri="{FF2B5EF4-FFF2-40B4-BE49-F238E27FC236}">
                <a16:creationId xmlns:a16="http://schemas.microsoft.com/office/drawing/2014/main" id="{11EBE7CB-3B5C-4230-B5E3-8F110959A43A}"/>
              </a:ext>
            </a:extLst>
          </p:cNvPr>
          <p:cNvSpPr txBox="1"/>
          <p:nvPr/>
        </p:nvSpPr>
        <p:spPr>
          <a:xfrm>
            <a:off x="1997139" y="1801237"/>
            <a:ext cx="8848436" cy="3447098"/>
          </a:xfrm>
          <a:prstGeom prst="rect">
            <a:avLst/>
          </a:prstGeom>
          <a:noFill/>
        </p:spPr>
        <p:txBody>
          <a:bodyPr wrap="square" lIns="91440" tIns="45720" rIns="91440" bIns="45720" rtlCol="0" anchor="t">
            <a:spAutoFit/>
          </a:bodyPr>
          <a:lstStyle/>
          <a:p>
            <a:endParaRPr lang="en-GB" sz="2000" dirty="0">
              <a:cs typeface="Arial"/>
            </a:endParaRPr>
          </a:p>
          <a:p>
            <a:r>
              <a:rPr lang="en-GB" sz="2000" dirty="0">
                <a:solidFill>
                  <a:srgbClr val="0070C0"/>
                </a:solidFill>
                <a:hlinkClick r:id="rId5"/>
              </a:rPr>
              <a:t>Sexual Health Promotion </a:t>
            </a:r>
            <a:r>
              <a:rPr lang="en-GB" sz="2000" dirty="0"/>
              <a:t>– Practitioners, Communications and Networking</a:t>
            </a:r>
            <a:endParaRPr lang="en-GB" sz="2000" dirty="0">
              <a:cs typeface="Arial"/>
            </a:endParaRPr>
          </a:p>
          <a:p>
            <a:endParaRPr lang="en-GB" sz="2000" dirty="0">
              <a:solidFill>
                <a:srgbClr val="FF0000"/>
              </a:solidFill>
              <a:cs typeface="Arial"/>
            </a:endParaRPr>
          </a:p>
          <a:p>
            <a:r>
              <a:rPr lang="en-GB" sz="2000" dirty="0"/>
              <a:t> </a:t>
            </a:r>
            <a:r>
              <a:rPr lang="en-GB" sz="2000" dirty="0">
                <a:solidFill>
                  <a:srgbClr val="0070C0"/>
                </a:solidFill>
                <a:hlinkClick r:id="rId6"/>
              </a:rPr>
              <a:t>Sexual Health Clinics</a:t>
            </a:r>
            <a:r>
              <a:rPr lang="en-GB" sz="2000" dirty="0">
                <a:solidFill>
                  <a:srgbClr val="0070C0"/>
                </a:solidFill>
              </a:rPr>
              <a:t> – </a:t>
            </a:r>
            <a:r>
              <a:rPr lang="en-GB" sz="2000" dirty="0"/>
              <a:t>clinic finder to find nearest clinic to you</a:t>
            </a:r>
            <a:endParaRPr lang="en-GB" sz="2000" dirty="0">
              <a:cs typeface="Arial"/>
            </a:endParaRPr>
          </a:p>
          <a:p>
            <a:endParaRPr lang="en-GB" sz="2000" dirty="0">
              <a:solidFill>
                <a:srgbClr val="0070C0"/>
              </a:solidFill>
              <a:cs typeface="Arial"/>
            </a:endParaRPr>
          </a:p>
          <a:p>
            <a:r>
              <a:rPr lang="en-GB" sz="2000" dirty="0">
                <a:solidFill>
                  <a:srgbClr val="0070C0"/>
                </a:solidFill>
                <a:hlinkClick r:id="rId7"/>
              </a:rPr>
              <a:t>British Pregnancy Advisory Service (BPAS) </a:t>
            </a:r>
            <a:r>
              <a:rPr lang="en-GB" sz="2000" dirty="0"/>
              <a:t>– Pregnancy Options</a:t>
            </a:r>
            <a:endParaRPr lang="en-GB" sz="2000" dirty="0">
              <a:cs typeface="Arial"/>
            </a:endParaRPr>
          </a:p>
          <a:p>
            <a:endParaRPr lang="en-GB" sz="2000" dirty="0">
              <a:cs typeface="Arial"/>
            </a:endParaRPr>
          </a:p>
          <a:p>
            <a:r>
              <a:rPr lang="en-GB" sz="2000" dirty="0">
                <a:solidFill>
                  <a:srgbClr val="0070C0"/>
                </a:solidFill>
                <a:hlinkClick r:id="rId8"/>
              </a:rPr>
              <a:t>Condom/GIO Scheme</a:t>
            </a:r>
            <a:r>
              <a:rPr lang="en-GB" sz="2000" dirty="0">
                <a:solidFill>
                  <a:srgbClr val="0070C0"/>
                </a:solidFill>
              </a:rPr>
              <a:t> – </a:t>
            </a:r>
            <a:r>
              <a:rPr lang="en-GB" sz="2000" dirty="0"/>
              <a:t>Get it on card for condoms</a:t>
            </a:r>
            <a:endParaRPr lang="en-GB" sz="2000" dirty="0">
              <a:solidFill>
                <a:srgbClr val="0070C0"/>
              </a:solidFill>
              <a:cs typeface="Arial"/>
            </a:endParaRPr>
          </a:p>
          <a:p>
            <a:endParaRPr lang="en-GB" sz="2000" dirty="0">
              <a:cs typeface="Arial"/>
            </a:endParaRPr>
          </a:p>
          <a:p>
            <a:r>
              <a:rPr lang="en-GB" sz="2000" dirty="0">
                <a:solidFill>
                  <a:srgbClr val="0070C0"/>
                </a:solidFill>
                <a:hlinkClick r:id="rId9"/>
              </a:rPr>
              <a:t>Online services </a:t>
            </a:r>
            <a:r>
              <a:rPr lang="en-GB" sz="2000" dirty="0"/>
              <a:t>– Personal Health Record (PHR), Condoms/ STI kits by post </a:t>
            </a:r>
            <a:endParaRPr lang="en-GB" sz="2000" dirty="0">
              <a:cs typeface="Arial"/>
            </a:endParaRPr>
          </a:p>
          <a:p>
            <a:endParaRPr lang="en-GB" dirty="0"/>
          </a:p>
        </p:txBody>
      </p:sp>
      <p:sp>
        <p:nvSpPr>
          <p:cNvPr id="2" name="TextBox 1">
            <a:extLst>
              <a:ext uri="{FF2B5EF4-FFF2-40B4-BE49-F238E27FC236}">
                <a16:creationId xmlns:a16="http://schemas.microsoft.com/office/drawing/2014/main" id="{620B8CAE-0C5E-88C5-7E93-FA70B9098469}"/>
              </a:ext>
            </a:extLst>
          </p:cNvPr>
          <p:cNvSpPr txBox="1"/>
          <p:nvPr/>
        </p:nvSpPr>
        <p:spPr>
          <a:xfrm>
            <a:off x="2732313" y="5748810"/>
            <a:ext cx="65549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70C0"/>
                </a:solidFill>
                <a:effectLst/>
                <a:uLnTx/>
                <a:uFillTx/>
                <a:latin typeface="Arial"/>
                <a:ea typeface="+mn-ea"/>
                <a:cs typeface="+mn-cs"/>
                <a:hlinkClick r:id="rId10"/>
              </a:rPr>
              <a:t>www.letstalkaboutit.nhs.uk</a:t>
            </a:r>
            <a:endParaRPr kumimoji="0" lang="en-GB" sz="2800" b="1" i="0" u="none" strike="noStrike" kern="1200" cap="none" spc="0" normalizeH="0" baseline="0" noProof="0">
              <a:ln>
                <a:noFill/>
              </a:ln>
              <a:solidFill>
                <a:srgbClr val="0070C0"/>
              </a:solidFill>
              <a:effectLst/>
              <a:uLnTx/>
              <a:uFillTx/>
              <a:latin typeface="Arial"/>
              <a:ea typeface="+mn-ea"/>
              <a:cs typeface="+mn-cs"/>
            </a:endParaRPr>
          </a:p>
        </p:txBody>
      </p:sp>
    </p:spTree>
    <p:extLst>
      <p:ext uri="{BB962C8B-B14F-4D97-AF65-F5344CB8AC3E}">
        <p14:creationId xmlns:p14="http://schemas.microsoft.com/office/powerpoint/2010/main" val="1747743377"/>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DD256742-A662-4BB1-9659-B9B2D0522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
        <p:nvSpPr>
          <p:cNvPr id="2" name="TextBox 1">
            <a:extLst>
              <a:ext uri="{FF2B5EF4-FFF2-40B4-BE49-F238E27FC236}">
                <a16:creationId xmlns:a16="http://schemas.microsoft.com/office/drawing/2014/main" id="{F338D85C-1534-4811-AF83-167D3DE9D25A}"/>
              </a:ext>
            </a:extLst>
          </p:cNvPr>
          <p:cNvSpPr txBox="1"/>
          <p:nvPr/>
        </p:nvSpPr>
        <p:spPr>
          <a:xfrm>
            <a:off x="1423307" y="1802874"/>
            <a:ext cx="9707336" cy="3785652"/>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defRPr/>
            </a:pPr>
            <a:r>
              <a:rPr lang="en-GB" sz="2000" dirty="0">
                <a:solidFill>
                  <a:prstClr val="black"/>
                </a:solidFill>
              </a:rPr>
              <a:t>By</a:t>
            </a:r>
            <a:r>
              <a:rPr kumimoji="0" lang="en-GB" sz="2000" i="0" u="none" strike="noStrike" kern="1200" cap="none" spc="0" normalizeH="0" baseline="0" noProof="0" dirty="0">
                <a:ln>
                  <a:noFill/>
                </a:ln>
                <a:solidFill>
                  <a:prstClr val="black"/>
                </a:solidFill>
                <a:effectLst/>
                <a:uLnTx/>
                <a:uFillTx/>
                <a:ea typeface="+mn-ea"/>
                <a:cs typeface="+mn-cs"/>
              </a:rPr>
              <a:t> offering confidential services, young people are more likely to ask for help and are therefore at less risk of having unhealthy relationships</a:t>
            </a:r>
            <a:r>
              <a:rPr lang="en-GB" sz="2000" dirty="0">
                <a:solidFill>
                  <a:prstClr val="black"/>
                </a:solidFill>
              </a:rPr>
              <a:t> </a:t>
            </a:r>
            <a:r>
              <a:rPr kumimoji="0" lang="en-GB" sz="2000" i="0" u="none" strike="noStrike" kern="1200" cap="none" spc="0" normalizeH="0" baseline="0" noProof="0" dirty="0">
                <a:ln>
                  <a:noFill/>
                </a:ln>
                <a:solidFill>
                  <a:prstClr val="black"/>
                </a:solidFill>
                <a:effectLst/>
                <a:uLnTx/>
                <a:uFillTx/>
                <a:ea typeface="+mn-ea"/>
                <a:cs typeface="+mn-cs"/>
              </a:rPr>
              <a:t>and regretted sexual experiences.</a:t>
            </a:r>
            <a:r>
              <a:rPr lang="en-GB" sz="2000" dirty="0">
                <a:solidFill>
                  <a:prstClr val="black"/>
                </a:solidFill>
              </a:rPr>
              <a:t> </a:t>
            </a:r>
            <a:endParaRPr lang="en-GB" sz="2000" dirty="0">
              <a:solidFill>
                <a:prstClr val="black"/>
              </a:solidFill>
              <a:cs typeface="Arial"/>
            </a:endParaRPr>
          </a:p>
          <a:p>
            <a:pPr marL="342900" indent="-342900">
              <a:buFont typeface="Arial" panose="020B0604020202020204" pitchFamily="34" charset="0"/>
              <a:buChar char="•"/>
              <a:defRPr/>
            </a:pPr>
            <a:endParaRPr lang="en-GB" sz="2000" i="0" u="none" strike="noStrike" kern="1200" cap="none" spc="0" normalizeH="0" baseline="0" noProof="0" dirty="0">
              <a:ln>
                <a:noFill/>
              </a:ln>
              <a:solidFill>
                <a:prstClr val="black"/>
              </a:solidFill>
              <a:effectLst/>
              <a:uLnTx/>
              <a:uFillTx/>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i="0" u="none" strike="noStrike" kern="1200" cap="none" spc="0" normalizeH="0" baseline="0" noProof="0" dirty="0">
              <a:ln>
                <a:noFill/>
              </a:ln>
              <a:solidFill>
                <a:prstClr val="black"/>
              </a:solidFill>
              <a:effectLst/>
              <a:uLnTx/>
              <a:uFillTx/>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prstClr val="black"/>
                </a:solidFill>
                <a:effectLst/>
                <a:uLnTx/>
                <a:uFillTx/>
                <a:ea typeface="+mn-ea"/>
                <a:cs typeface="+mn-cs"/>
              </a:rPr>
              <a:t>Initial conversations in clinic are one to one, to ensure Confidentiality, and Safeguarding. This is discussed at every appointment, and a risk assessment completed (for under 18s and vulnerable adults.)</a:t>
            </a:r>
            <a:endParaRPr lang="en-GB" sz="2000" i="0" u="none" strike="noStrike" kern="1200" cap="none" spc="0" normalizeH="0" baseline="0" noProof="0" dirty="0">
              <a:ln>
                <a:noFill/>
              </a:ln>
              <a:solidFill>
                <a:prstClr val="black"/>
              </a:solidFill>
              <a:effectLst/>
              <a:uLnTx/>
              <a:uFillTx/>
              <a:cs typeface="Arial"/>
            </a:endParaRPr>
          </a:p>
          <a:p>
            <a:pPr marL="342900" indent="-342900">
              <a:buFont typeface="Arial" panose="020B0604020202020204" pitchFamily="34" charset="0"/>
              <a:buChar char="•"/>
              <a:defRPr/>
            </a:pPr>
            <a:endParaRPr lang="en-GB" sz="2000" i="0" u="none" strike="noStrike" kern="1200" cap="none" spc="0" normalizeH="0" baseline="0" noProof="0" dirty="0">
              <a:ln>
                <a:noFill/>
              </a:ln>
              <a:solidFill>
                <a:prstClr val="black"/>
              </a:solidFill>
              <a:effectLst/>
              <a:uLnTx/>
              <a:uFillTx/>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i="0" u="none" strike="noStrike" kern="1200" cap="none" spc="0" normalizeH="0" baseline="0" noProof="0" dirty="0">
              <a:ln>
                <a:noFill/>
              </a:ln>
              <a:solidFill>
                <a:prstClr val="black"/>
              </a:solidFill>
              <a:effectLst/>
              <a:uLnTx/>
              <a:uFillTx/>
              <a:cs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i="0" u="none" strike="noStrike" kern="1200" cap="none" spc="0" normalizeH="0" baseline="0" noProof="0" dirty="0">
                <a:ln>
                  <a:noFill/>
                </a:ln>
                <a:solidFill>
                  <a:prstClr val="black"/>
                </a:solidFill>
                <a:effectLst/>
                <a:uLnTx/>
                <a:uFillTx/>
                <a:ea typeface="+mn-ea"/>
                <a:cs typeface="+mn-cs"/>
              </a:rPr>
              <a:t>We always encourage and support young people to reach out and have these conversations with the important people in their lives.</a:t>
            </a:r>
            <a:endParaRPr lang="en-GB" sz="2000" i="0" u="none" strike="noStrike" kern="1200" cap="none" spc="0" normalizeH="0" baseline="0" noProof="0" dirty="0">
              <a:ln>
                <a:noFill/>
              </a:ln>
              <a:solidFill>
                <a:prstClr val="black"/>
              </a:solidFill>
              <a:effectLst/>
              <a:uLnTx/>
              <a:uFillTx/>
              <a:cs typeface="Arial"/>
            </a:endParaRPr>
          </a:p>
        </p:txBody>
      </p:sp>
      <p:sp>
        <p:nvSpPr>
          <p:cNvPr id="3" name="TextBox 2">
            <a:extLst>
              <a:ext uri="{FF2B5EF4-FFF2-40B4-BE49-F238E27FC236}">
                <a16:creationId xmlns:a16="http://schemas.microsoft.com/office/drawing/2014/main" id="{6A13A680-7FB1-40B3-8010-41220B27567B}"/>
              </a:ext>
            </a:extLst>
          </p:cNvPr>
          <p:cNvSpPr txBox="1"/>
          <p:nvPr/>
        </p:nvSpPr>
        <p:spPr>
          <a:xfrm>
            <a:off x="2062115" y="338622"/>
            <a:ext cx="7946572" cy="584775"/>
          </a:xfrm>
          <a:prstGeom prst="rect">
            <a:avLst/>
          </a:prstGeom>
          <a:noFill/>
        </p:spPr>
        <p:txBody>
          <a:bodyPr wrap="square" rtlCol="0">
            <a:spAutoFit/>
          </a:bodyPr>
          <a:lstStyle/>
          <a:p>
            <a:r>
              <a:rPr lang="en-GB" sz="3200" b="1" dirty="0">
                <a:solidFill>
                  <a:srgbClr val="0070C0"/>
                </a:solidFill>
                <a:latin typeface="+mj-lt"/>
              </a:rPr>
              <a:t>Confidential Access to Services</a:t>
            </a:r>
          </a:p>
        </p:txBody>
      </p:sp>
    </p:spTree>
    <p:extLst>
      <p:ext uri="{BB962C8B-B14F-4D97-AF65-F5344CB8AC3E}">
        <p14:creationId xmlns:p14="http://schemas.microsoft.com/office/powerpoint/2010/main" val="2995161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DD256742-A662-4BB1-9659-B9B2D0522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
        <p:nvSpPr>
          <p:cNvPr id="3" name="TextBox 2">
            <a:extLst>
              <a:ext uri="{FF2B5EF4-FFF2-40B4-BE49-F238E27FC236}">
                <a16:creationId xmlns:a16="http://schemas.microsoft.com/office/drawing/2014/main" id="{74640679-63E3-4B23-BC8C-9AA68608E15A}"/>
              </a:ext>
            </a:extLst>
          </p:cNvPr>
          <p:cNvSpPr txBox="1"/>
          <p:nvPr/>
        </p:nvSpPr>
        <p:spPr>
          <a:xfrm flipH="1">
            <a:off x="2441030" y="-87552"/>
            <a:ext cx="6812281" cy="1077218"/>
          </a:xfrm>
          <a:prstGeom prst="rect">
            <a:avLst/>
          </a:prstGeom>
          <a:noFill/>
        </p:spPr>
        <p:txBody>
          <a:bodyPr wrap="square" rtlCol="0">
            <a:spAutoFit/>
          </a:bodyPr>
          <a:lstStyle/>
          <a:p>
            <a:endParaRPr lang="en-GB" sz="2800" b="1" dirty="0">
              <a:solidFill>
                <a:srgbClr val="0070C0"/>
              </a:solidFill>
            </a:endParaRPr>
          </a:p>
          <a:p>
            <a:pPr algn="ctr"/>
            <a:r>
              <a:rPr lang="en-GB" sz="3600" b="1" dirty="0">
                <a:solidFill>
                  <a:srgbClr val="0070C0"/>
                </a:solidFill>
                <a:latin typeface="+mj-lt"/>
              </a:rPr>
              <a:t>Protecting Young People </a:t>
            </a:r>
          </a:p>
        </p:txBody>
      </p:sp>
      <p:sp>
        <p:nvSpPr>
          <p:cNvPr id="5" name="TextBox 4">
            <a:extLst>
              <a:ext uri="{FF2B5EF4-FFF2-40B4-BE49-F238E27FC236}">
                <a16:creationId xmlns:a16="http://schemas.microsoft.com/office/drawing/2014/main" id="{E42D10AD-B72F-4C73-AF18-B33BB7D2C190}"/>
              </a:ext>
            </a:extLst>
          </p:cNvPr>
          <p:cNvSpPr txBox="1"/>
          <p:nvPr/>
        </p:nvSpPr>
        <p:spPr>
          <a:xfrm>
            <a:off x="1566182" y="989666"/>
            <a:ext cx="10007412" cy="6063198"/>
          </a:xfrm>
          <a:prstGeom prst="rect">
            <a:avLst/>
          </a:prstGeom>
          <a:noFill/>
        </p:spPr>
        <p:txBody>
          <a:bodyPr wrap="square" lIns="91440" tIns="45720" rIns="91440" bIns="45720" rtlCol="0" anchor="t">
            <a:spAutoFit/>
          </a:bodyPr>
          <a:lstStyle/>
          <a:p>
            <a:endParaRPr lang="en-GB" b="1" dirty="0"/>
          </a:p>
          <a:p>
            <a:pPr algn="ctr"/>
            <a:r>
              <a:rPr lang="en-GB" sz="2000" dirty="0"/>
              <a:t>The following risk assessments are used by practitioners when deciding if a young person is competent to make decisions, about things that affect them. </a:t>
            </a:r>
            <a:endParaRPr lang="en-GB" sz="2000">
              <a:cs typeface="Arial"/>
            </a:endParaRPr>
          </a:p>
          <a:p>
            <a:pPr algn="ctr"/>
            <a:r>
              <a:rPr lang="en-GB" sz="2000" dirty="0"/>
              <a:t>Practitioners must establish that the following criteria are met.</a:t>
            </a:r>
            <a:endParaRPr lang="en-GB" sz="2000" dirty="0">
              <a:cs typeface="Arial"/>
            </a:endParaRPr>
          </a:p>
          <a:p>
            <a:endParaRPr lang="en-GB" b="1" dirty="0"/>
          </a:p>
          <a:p>
            <a:r>
              <a:rPr lang="en-GB" sz="1600" b="1" dirty="0">
                <a:solidFill>
                  <a:srgbClr val="0070C0"/>
                </a:solidFill>
                <a:hlinkClick r:id="rId4"/>
              </a:rPr>
              <a:t>Safeguarding</a:t>
            </a:r>
            <a:r>
              <a:rPr lang="en-GB" sz="1600" dirty="0">
                <a:solidFill>
                  <a:srgbClr val="0070C0"/>
                </a:solidFill>
              </a:rPr>
              <a:t> </a:t>
            </a:r>
            <a:r>
              <a:rPr lang="en-GB" sz="1600" dirty="0"/>
              <a:t>– Risk Assessments/CERAF (Child Exploitation Risk Assessment Framework).</a:t>
            </a:r>
          </a:p>
          <a:p>
            <a:endParaRPr lang="en-GB" sz="16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ea typeface="+mn-ea"/>
                <a:cs typeface="+mn-cs"/>
                <a:hlinkClick r:id="rId5"/>
              </a:rPr>
              <a:t>Fraser Guidelines </a:t>
            </a:r>
            <a:r>
              <a:rPr kumimoji="0" lang="en-GB" sz="1600" b="0" i="0" u="none" strike="noStrike" kern="1200" cap="none" spc="0" normalizeH="0" baseline="0" noProof="0" dirty="0">
                <a:ln>
                  <a:noFill/>
                </a:ln>
                <a:solidFill>
                  <a:prstClr val="black"/>
                </a:solidFill>
                <a:effectLst/>
                <a:uLnTx/>
                <a:uFillTx/>
                <a:ea typeface="+mn-ea"/>
                <a:cs typeface="+mn-cs"/>
              </a:rPr>
              <a:t>– 1985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ea typeface="+mn-ea"/>
                <a:cs typeface="+mn-cs"/>
              </a:rPr>
              <a:t>The young person understands the advice and is mature enough to understand the implications.</a:t>
            </a:r>
            <a:r>
              <a:rPr kumimoji="0" lang="en-US" sz="1600" b="0" i="0" u="none" strike="noStrike" kern="1200" cap="none" spc="0" normalizeH="0" baseline="0" noProof="0" dirty="0">
                <a:ln>
                  <a:noFill/>
                </a:ln>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ea typeface="+mn-ea"/>
                <a:cs typeface="+mn-cs"/>
              </a:rPr>
              <a:t>The practitioner cannot persuade the young person to inform his or her parents.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ea typeface="+mn-ea"/>
                <a:cs typeface="+mn-cs"/>
              </a:rPr>
              <a:t>The young person is likely to have sex with or without contraceptives.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ea typeface="Calibri"/>
                <a:cs typeface="Calibri"/>
              </a:rPr>
              <a:t>The young person’s health is likely to suffer if they do not receive contraceptive advice or treatment.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effectLst/>
                <a:uLnTx/>
                <a:uFillTx/>
                <a:ea typeface="Calibri"/>
                <a:cs typeface="Calibri"/>
              </a:rPr>
              <a:t>It is in the young person’s best interest to receive contraceptive advice or treatment without parental consent.​</a:t>
            </a:r>
            <a:endParaRPr kumimoji="0" lang="en-US" sz="1600" b="0" i="0" u="none" strike="noStrike" kern="1200" cap="none" spc="0" normalizeH="0" baseline="0" noProof="0" dirty="0">
              <a:ln>
                <a:noFill/>
              </a:ln>
              <a:effectLst/>
              <a:uLnTx/>
              <a:uFillTx/>
              <a:ea typeface="Calibri"/>
              <a:cs typeface="Calibri"/>
            </a:endParaRPr>
          </a:p>
          <a:p>
            <a:endParaRPr lang="en-GB" sz="1600" dirty="0"/>
          </a:p>
          <a:p>
            <a:r>
              <a:rPr lang="en-GB" sz="1600" b="1" dirty="0">
                <a:hlinkClick r:id="rId6"/>
              </a:rPr>
              <a:t>Gillick Competencies </a:t>
            </a:r>
            <a:r>
              <a:rPr lang="en-GB" sz="1600" dirty="0"/>
              <a:t>– (</a:t>
            </a:r>
            <a:r>
              <a:rPr lang="en-GB" sz="1600" i="1" dirty="0"/>
              <a:t>Refers to a legal case from the 1980’s which looked at whether Doctors should be able to give contraceptive advice or treatment to under 16’s, without parental consent)</a:t>
            </a:r>
          </a:p>
          <a:p>
            <a:endParaRPr lang="en-GB" sz="1600" i="1" dirty="0"/>
          </a:p>
          <a:p>
            <a:r>
              <a:rPr lang="en-GB" sz="1600" b="0" i="0" dirty="0">
                <a:solidFill>
                  <a:srgbClr val="111111"/>
                </a:solidFill>
                <a:effectLst/>
              </a:rPr>
              <a:t>Gillick competency applies mainly to medical advice but is often used in a wider context to help assess whether a child has the maturity to make their own decisions and to understand the implications of those decisions. Age, maturity and mental capacity is considered. This</a:t>
            </a:r>
            <a:r>
              <a:rPr lang="en-GB" sz="1600" dirty="0"/>
              <a:t> is being known as Gillick Competent.</a:t>
            </a:r>
          </a:p>
          <a:p>
            <a:endParaRPr lang="en-GB" sz="1600" dirty="0"/>
          </a:p>
          <a:p>
            <a:endParaRPr lang="en-GB" dirty="0"/>
          </a:p>
          <a:p>
            <a:endParaRPr lang="en-GB" dirty="0"/>
          </a:p>
        </p:txBody>
      </p:sp>
    </p:spTree>
    <p:extLst>
      <p:ext uri="{BB962C8B-B14F-4D97-AF65-F5344CB8AC3E}">
        <p14:creationId xmlns:p14="http://schemas.microsoft.com/office/powerpoint/2010/main" val="1403645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DD256742-A662-4BB1-9659-B9B2D0522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
        <p:nvSpPr>
          <p:cNvPr id="3" name="TextBox 2">
            <a:extLst>
              <a:ext uri="{FF2B5EF4-FFF2-40B4-BE49-F238E27FC236}">
                <a16:creationId xmlns:a16="http://schemas.microsoft.com/office/drawing/2014/main" id="{0606069B-A71F-4B6A-BC40-84713C9D4883}"/>
              </a:ext>
            </a:extLst>
          </p:cNvPr>
          <p:cNvSpPr txBox="1"/>
          <p:nvPr/>
        </p:nvSpPr>
        <p:spPr>
          <a:xfrm flipH="1">
            <a:off x="1109940" y="0"/>
            <a:ext cx="9167132" cy="1231106"/>
          </a:xfrm>
          <a:prstGeom prst="rect">
            <a:avLst/>
          </a:prstGeom>
          <a:noFill/>
        </p:spPr>
        <p:txBody>
          <a:bodyPr wrap="square" rtlCol="0">
            <a:spAutoFit/>
          </a:bodyPr>
          <a:lstStyle/>
          <a:p>
            <a:endParaRPr lang="en-GB" dirty="0"/>
          </a:p>
          <a:p>
            <a:pPr algn="ctr"/>
            <a:r>
              <a:rPr lang="en-GB" sz="2800" b="1" dirty="0">
                <a:solidFill>
                  <a:srgbClr val="0070C0"/>
                </a:solidFill>
                <a:latin typeface="+mj-lt"/>
              </a:rPr>
              <a:t>Young People’s Rights Within Sexual Health Services</a:t>
            </a:r>
          </a:p>
        </p:txBody>
      </p:sp>
      <p:sp>
        <p:nvSpPr>
          <p:cNvPr id="8" name="TextBox 7">
            <a:extLst>
              <a:ext uri="{FF2B5EF4-FFF2-40B4-BE49-F238E27FC236}">
                <a16:creationId xmlns:a16="http://schemas.microsoft.com/office/drawing/2014/main" id="{866AE2DA-4FFD-46C2-B400-887317A759D9}"/>
              </a:ext>
            </a:extLst>
          </p:cNvPr>
          <p:cNvSpPr txBox="1"/>
          <p:nvPr/>
        </p:nvSpPr>
        <p:spPr>
          <a:xfrm>
            <a:off x="1752467" y="1349311"/>
            <a:ext cx="9792552" cy="6186309"/>
          </a:xfrm>
          <a:prstGeom prst="rect">
            <a:avLst/>
          </a:prstGeom>
          <a:noFill/>
        </p:spPr>
        <p:txBody>
          <a:bodyPr wrap="square" rtlCol="0">
            <a:spAutoFit/>
          </a:bodyPr>
          <a:lstStyle/>
          <a:p>
            <a:r>
              <a:rPr lang="en-GB" dirty="0"/>
              <a:t>A young person aged 13 to 16, has the same rights to confidentiality as an adult.</a:t>
            </a:r>
          </a:p>
          <a:p>
            <a:endParaRPr lang="en-GB" dirty="0"/>
          </a:p>
          <a:p>
            <a:r>
              <a:rPr lang="en-GB" dirty="0"/>
              <a:t>The young person will be encouraged to discuss their visit to Sexual Health Services with parents/carers/guardians.</a:t>
            </a:r>
          </a:p>
          <a:p>
            <a:endParaRPr lang="en-GB" dirty="0"/>
          </a:p>
          <a:p>
            <a:r>
              <a:rPr lang="en-GB" dirty="0"/>
              <a:t>The health care professional does not have to inform parents/carers or guardians, or anyone else, after completing the risk assessment, as long as they believe that the young person is Fraser competent. This means they fully understand the information and decisions involved, and that they are not at risk of harm. </a:t>
            </a:r>
          </a:p>
          <a:p>
            <a:endParaRPr lang="en-GB" dirty="0"/>
          </a:p>
          <a:p>
            <a:r>
              <a:rPr lang="en-GB" dirty="0"/>
              <a:t>The only time a professional might have to tell someone else is if they believe there is a safety or welfare risk to the young person or other persons involved according to the law and safeguarding guidelines. They will discuss this disclosure and what needs to happen with the young person.</a:t>
            </a:r>
          </a:p>
          <a:p>
            <a:endParaRPr lang="en-GB" dirty="0"/>
          </a:p>
          <a:p>
            <a:r>
              <a:rPr lang="en-GB" dirty="0"/>
              <a:t>The situation is different for young people under 13, the law states that people of this age cannot consent (say yes) to any sexual activity. A safeguarding referral will automatically be raised.</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581914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2677C-B5FC-4F0C-A229-9AD86992E63A}"/>
              </a:ext>
            </a:extLst>
          </p:cNvPr>
          <p:cNvSpPr>
            <a:spLocks noGrp="1"/>
          </p:cNvSpPr>
          <p:nvPr>
            <p:ph type="title"/>
          </p:nvPr>
        </p:nvSpPr>
        <p:spPr>
          <a:xfrm>
            <a:off x="1268914" y="203144"/>
            <a:ext cx="9081590" cy="779463"/>
          </a:xfrm>
        </p:spPr>
        <p:txBody>
          <a:bodyPr>
            <a:normAutofit/>
          </a:bodyPr>
          <a:lstStyle/>
          <a:p>
            <a:pPr algn="ctr"/>
            <a:r>
              <a:rPr lang="en-GB" sz="3200" dirty="0">
                <a:ea typeface="Verdana" panose="020B0604030504040204" pitchFamily="34" charset="0"/>
              </a:rPr>
              <a:t>The Law Protects not Prosecutes</a:t>
            </a:r>
          </a:p>
        </p:txBody>
      </p:sp>
      <p:pic>
        <p:nvPicPr>
          <p:cNvPr id="7" name="Content Placeholder 6">
            <a:extLst>
              <a:ext uri="{FF2B5EF4-FFF2-40B4-BE49-F238E27FC236}">
                <a16:creationId xmlns:a16="http://schemas.microsoft.com/office/drawing/2014/main" id="{8B2F94A5-7338-45CA-ACF1-7879D1CDD70A}"/>
              </a:ext>
            </a:extLst>
          </p:cNvPr>
          <p:cNvPicPr>
            <a:picLocks noGrp="1" noChangeAspect="1"/>
          </p:cNvPicPr>
          <p:nvPr>
            <p:ph idx="1"/>
          </p:nvPr>
        </p:nvPicPr>
        <p:blipFill>
          <a:blip r:embed="rId3"/>
          <a:stretch>
            <a:fillRect/>
          </a:stretch>
        </p:blipFill>
        <p:spPr>
          <a:xfrm>
            <a:off x="2038350" y="1118085"/>
            <a:ext cx="8667750" cy="5401293"/>
          </a:xfrm>
        </p:spPr>
      </p:pic>
      <p:sp>
        <p:nvSpPr>
          <p:cNvPr id="4" name="Slide Number Placeholder 3">
            <a:extLst>
              <a:ext uri="{FF2B5EF4-FFF2-40B4-BE49-F238E27FC236}">
                <a16:creationId xmlns:a16="http://schemas.microsoft.com/office/drawing/2014/main" id="{84D182D6-413B-40EB-86B2-1503A9B02E3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8" name="AutoShape 24">
            <a:extLst>
              <a:ext uri="{FF2B5EF4-FFF2-40B4-BE49-F238E27FC236}">
                <a16:creationId xmlns:a16="http://schemas.microsoft.com/office/drawing/2014/main" id="{C8DA969A-F19F-46C5-8BCB-C6A909D17AF7}"/>
              </a:ext>
            </a:extLst>
          </p:cNvPr>
          <p:cNvSpPr>
            <a:spLocks noChangeArrowheads="1"/>
          </p:cNvSpPr>
          <p:nvPr/>
        </p:nvSpPr>
        <p:spPr bwMode="auto">
          <a:xfrm rot="5400000">
            <a:off x="5923685" y="-1247786"/>
            <a:ext cx="421569" cy="5646201"/>
          </a:xfrm>
          <a:prstGeom prst="upArrow">
            <a:avLst>
              <a:gd name="adj1" fmla="val 50000"/>
              <a:gd name="adj2" fmla="val 479412"/>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pic>
        <p:nvPicPr>
          <p:cNvPr id="9" name="Picture 8" descr="Logo, company name&#10;&#10;Description automatically generated">
            <a:extLst>
              <a:ext uri="{FF2B5EF4-FFF2-40B4-BE49-F238E27FC236}">
                <a16:creationId xmlns:a16="http://schemas.microsoft.com/office/drawing/2014/main" id="{47301816-8C8C-42B6-A41C-DC7464ED09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Tree>
    <p:extLst>
      <p:ext uri="{BB962C8B-B14F-4D97-AF65-F5344CB8AC3E}">
        <p14:creationId xmlns:p14="http://schemas.microsoft.com/office/powerpoint/2010/main" val="3786828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89B8-9DC5-4AAA-AB48-2E888101496C}"/>
              </a:ext>
            </a:extLst>
          </p:cNvPr>
          <p:cNvSpPr>
            <a:spLocks noGrp="1"/>
          </p:cNvSpPr>
          <p:nvPr>
            <p:ph type="title"/>
          </p:nvPr>
        </p:nvSpPr>
        <p:spPr>
          <a:xfrm>
            <a:off x="2329543" y="412562"/>
            <a:ext cx="7244740" cy="518740"/>
          </a:xfrm>
        </p:spPr>
        <p:txBody>
          <a:bodyPr>
            <a:noAutofit/>
          </a:bodyPr>
          <a:lstStyle/>
          <a:p>
            <a:pPr algn="ctr"/>
            <a:r>
              <a:rPr lang="en-GB" sz="2800" dirty="0"/>
              <a:t>Solent Sexual Health Promotion Practitioner Services</a:t>
            </a:r>
          </a:p>
        </p:txBody>
      </p:sp>
      <p:sp>
        <p:nvSpPr>
          <p:cNvPr id="6" name="Rectangle 9">
            <a:extLst>
              <a:ext uri="{FF2B5EF4-FFF2-40B4-BE49-F238E27FC236}">
                <a16:creationId xmlns:a16="http://schemas.microsoft.com/office/drawing/2014/main" id="{04A13CAD-62AD-46B0-A2CF-0F970955765D}"/>
              </a:ext>
            </a:extLst>
          </p:cNvPr>
          <p:cNvSpPr>
            <a:spLocks noChangeArrowheads="1"/>
          </p:cNvSpPr>
          <p:nvPr/>
        </p:nvSpPr>
        <p:spPr bwMode="auto">
          <a:xfrm>
            <a:off x="1252068" y="6366615"/>
            <a:ext cx="646198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400" b="0" i="0" u="none" strike="noStrike" kern="1200" cap="none" spc="0" normalizeH="0" baseline="0" noProof="0">
                <a:ln>
                  <a:noFill/>
                </a:ln>
                <a:solidFill>
                  <a:srgbClr val="5E5E5E"/>
                </a:solidFill>
                <a:effectLst/>
                <a:uLnTx/>
                <a:uFillTx/>
                <a:latin typeface="Geomanist"/>
                <a:ea typeface="+mn-ea"/>
                <a:cs typeface="+mn-cs"/>
              </a:rPr>
              <a:t>                </a:t>
            </a:r>
            <a:r>
              <a:rPr kumimoji="0" lang="en-US" altLang="en-US" sz="1100" b="0" i="0" u="none" strike="noStrike" kern="1200" cap="none" spc="0" normalizeH="0" baseline="0" noProof="0">
                <a:ln>
                  <a:noFill/>
                </a:ln>
                <a:solidFill>
                  <a:srgbClr val="5E5E5E"/>
                </a:solidFill>
                <a:effectLst/>
                <a:uLnTx/>
                <a:uFillTx/>
                <a:latin typeface="Geomanist"/>
                <a:ea typeface="+mn-ea"/>
                <a:cs typeface="+mn-cs"/>
              </a:rPr>
              <a:t>:</a:t>
            </a:r>
            <a:endPar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400" b="0" i="0" u="none" strike="noStrike" kern="1200" cap="none" spc="0" normalizeH="0" baseline="0" noProof="0">
                <a:ln>
                  <a:noFill/>
                </a:ln>
                <a:solidFill>
                  <a:srgbClr val="5E5E5E"/>
                </a:solidFill>
                <a:effectLst/>
                <a:uLnTx/>
                <a:uFillTx/>
                <a:latin typeface="Geomanist"/>
                <a:ea typeface="+mn-ea"/>
                <a:cs typeface="+mn-cs"/>
              </a:rPr>
              <a:t>    </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9" name="Content Placeholder 2">
            <a:extLst>
              <a:ext uri="{FF2B5EF4-FFF2-40B4-BE49-F238E27FC236}">
                <a16:creationId xmlns:a16="http://schemas.microsoft.com/office/drawing/2014/main" id="{89A7BDA1-BECB-4580-8F5B-68A5E8101349}"/>
              </a:ext>
            </a:extLst>
          </p:cNvPr>
          <p:cNvGraphicFramePr>
            <a:graphicFrameLocks/>
          </p:cNvGraphicFramePr>
          <p:nvPr>
            <p:extLst>
              <p:ext uri="{D42A27DB-BD31-4B8C-83A1-F6EECF244321}">
                <p14:modId xmlns:p14="http://schemas.microsoft.com/office/powerpoint/2010/main" val="3681539875"/>
              </p:ext>
            </p:extLst>
          </p:nvPr>
        </p:nvGraphicFramePr>
        <p:xfrm>
          <a:off x="1545770" y="931302"/>
          <a:ext cx="10646229" cy="5297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Logo, company name&#10;&#10;Description automatically generated">
            <a:extLst>
              <a:ext uri="{FF2B5EF4-FFF2-40B4-BE49-F238E27FC236}">
                <a16:creationId xmlns:a16="http://schemas.microsoft.com/office/drawing/2014/main" id="{4105FF69-9C3A-4AF3-BCC1-3AADBA28CA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pic>
        <p:nvPicPr>
          <p:cNvPr id="4" name="Picture 3">
            <a:hlinkClick r:id="rId9"/>
            <a:extLst>
              <a:ext uri="{FF2B5EF4-FFF2-40B4-BE49-F238E27FC236}">
                <a16:creationId xmlns:a16="http://schemas.microsoft.com/office/drawing/2014/main" id="{AC3802AA-7D64-89EF-8470-80DA710945A5}"/>
              </a:ext>
            </a:extLst>
          </p:cNvPr>
          <p:cNvPicPr>
            <a:picLocks noChangeAspect="1"/>
          </p:cNvPicPr>
          <p:nvPr/>
        </p:nvPicPr>
        <p:blipFill>
          <a:blip r:embed="rId10"/>
          <a:stretch>
            <a:fillRect/>
          </a:stretch>
        </p:blipFill>
        <p:spPr>
          <a:xfrm>
            <a:off x="1345076" y="136503"/>
            <a:ext cx="927692" cy="985838"/>
          </a:xfrm>
          <a:prstGeom prst="rect">
            <a:avLst/>
          </a:prstGeom>
        </p:spPr>
      </p:pic>
    </p:spTree>
    <p:extLst>
      <p:ext uri="{BB962C8B-B14F-4D97-AF65-F5344CB8AC3E}">
        <p14:creationId xmlns:p14="http://schemas.microsoft.com/office/powerpoint/2010/main" val="3997294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2" name="TextBox 1">
            <a:extLst>
              <a:ext uri="{FF2B5EF4-FFF2-40B4-BE49-F238E27FC236}">
                <a16:creationId xmlns:a16="http://schemas.microsoft.com/office/drawing/2014/main" id="{D4732648-A691-4B02-976B-CB9ED211564F}"/>
              </a:ext>
            </a:extLst>
          </p:cNvPr>
          <p:cNvSpPr txBox="1"/>
          <p:nvPr/>
        </p:nvSpPr>
        <p:spPr>
          <a:xfrm flipH="1">
            <a:off x="1429402" y="206858"/>
            <a:ext cx="8201656" cy="1231106"/>
          </a:xfrm>
          <a:prstGeom prst="rect">
            <a:avLst/>
          </a:prstGeom>
          <a:noFill/>
        </p:spPr>
        <p:txBody>
          <a:bodyPr wrap="square" rtlCol="0">
            <a:spAutoFit/>
          </a:bodyPr>
          <a:lstStyle/>
          <a:p>
            <a:pPr algn="ctr"/>
            <a:r>
              <a:rPr lang="en-GB" sz="2800" b="1" dirty="0">
                <a:solidFill>
                  <a:srgbClr val="0070C0"/>
                </a:solidFill>
                <a:latin typeface="+mj-lt"/>
                <a:ea typeface="Verdana" panose="020B0604030504040204" pitchFamily="34" charset="0"/>
              </a:rPr>
              <a:t>Young people can access the following services for Free</a:t>
            </a:r>
          </a:p>
          <a:p>
            <a:pPr algn="ctr"/>
            <a:endParaRPr lang="en-GB" dirty="0"/>
          </a:p>
        </p:txBody>
      </p:sp>
      <p:sp>
        <p:nvSpPr>
          <p:cNvPr id="3" name="TextBox 2">
            <a:extLst>
              <a:ext uri="{FF2B5EF4-FFF2-40B4-BE49-F238E27FC236}">
                <a16:creationId xmlns:a16="http://schemas.microsoft.com/office/drawing/2014/main" id="{C2D2F2F0-0457-4C84-8722-39AFBBF151C2}"/>
              </a:ext>
            </a:extLst>
          </p:cNvPr>
          <p:cNvSpPr txBox="1"/>
          <p:nvPr/>
        </p:nvSpPr>
        <p:spPr>
          <a:xfrm>
            <a:off x="2401181" y="1013059"/>
            <a:ext cx="7427166" cy="2308324"/>
          </a:xfrm>
          <a:prstGeom prst="rect">
            <a:avLst/>
          </a:prstGeom>
          <a:noFill/>
        </p:spPr>
        <p:txBody>
          <a:bodyPr wrap="square" rtlCol="0">
            <a:spAutoFit/>
          </a:bodyPr>
          <a:lstStyle/>
          <a:p>
            <a:endParaRPr lang="en-GB"/>
          </a:p>
          <a:p>
            <a:r>
              <a:rPr lang="en-GB"/>
              <a:t> </a:t>
            </a:r>
          </a:p>
          <a:p>
            <a:endParaRPr lang="en-GB"/>
          </a:p>
          <a:p>
            <a:endParaRPr lang="en-GB" u="sng">
              <a:hlinkClick r:id="rId4">
                <a:extLst>
                  <a:ext uri="{A12FA001-AC4F-418D-AE19-62706E023703}">
                    <ahyp:hlinkClr xmlns:ahyp="http://schemas.microsoft.com/office/drawing/2018/hyperlinkcolor" val="tx"/>
                  </a:ext>
                </a:extLst>
              </a:hlinkClick>
            </a:endParaRPr>
          </a:p>
          <a:p>
            <a:endParaRPr lang="en-GB"/>
          </a:p>
          <a:p>
            <a:endParaRPr lang="en-GB"/>
          </a:p>
          <a:p>
            <a:endParaRPr lang="en-GB"/>
          </a:p>
          <a:p>
            <a:endParaRPr lang="en-GB"/>
          </a:p>
        </p:txBody>
      </p:sp>
      <p:pic>
        <p:nvPicPr>
          <p:cNvPr id="6" name="Picture 5" descr="Logo, company name&#10;&#10;Description automatically generated">
            <a:extLst>
              <a:ext uri="{FF2B5EF4-FFF2-40B4-BE49-F238E27FC236}">
                <a16:creationId xmlns:a16="http://schemas.microsoft.com/office/drawing/2014/main" id="{DD256742-A662-4BB1-9659-B9B2D0522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
        <p:nvSpPr>
          <p:cNvPr id="7" name="TextBox 6">
            <a:extLst>
              <a:ext uri="{FF2B5EF4-FFF2-40B4-BE49-F238E27FC236}">
                <a16:creationId xmlns:a16="http://schemas.microsoft.com/office/drawing/2014/main" id="{2A35453A-B85A-4A62-98EB-8E44D1F27F4E}"/>
              </a:ext>
            </a:extLst>
          </p:cNvPr>
          <p:cNvSpPr txBox="1"/>
          <p:nvPr/>
        </p:nvSpPr>
        <p:spPr>
          <a:xfrm>
            <a:off x="4083728" y="4942035"/>
            <a:ext cx="4731799" cy="369332"/>
          </a:xfrm>
          <a:prstGeom prst="rect">
            <a:avLst/>
          </a:prstGeom>
          <a:noFill/>
        </p:spPr>
        <p:txBody>
          <a:bodyPr wrap="square" rtlCol="0">
            <a:spAutoFit/>
          </a:bodyPr>
          <a:lstStyle/>
          <a:p>
            <a:r>
              <a:rPr lang="en-GB"/>
              <a:t> </a:t>
            </a:r>
          </a:p>
        </p:txBody>
      </p:sp>
      <p:pic>
        <p:nvPicPr>
          <p:cNvPr id="5" name="Picture 4">
            <a:extLst>
              <a:ext uri="{FF2B5EF4-FFF2-40B4-BE49-F238E27FC236}">
                <a16:creationId xmlns:a16="http://schemas.microsoft.com/office/drawing/2014/main" id="{DF8C355E-CE5E-0725-8EF4-3BCC75532A32}"/>
              </a:ext>
            </a:extLst>
          </p:cNvPr>
          <p:cNvPicPr>
            <a:picLocks noChangeAspect="1"/>
          </p:cNvPicPr>
          <p:nvPr/>
        </p:nvPicPr>
        <p:blipFill>
          <a:blip r:embed="rId6"/>
          <a:stretch>
            <a:fillRect/>
          </a:stretch>
        </p:blipFill>
        <p:spPr>
          <a:xfrm>
            <a:off x="3730547" y="3246104"/>
            <a:ext cx="4730906" cy="365792"/>
          </a:xfrm>
          <a:prstGeom prst="rect">
            <a:avLst/>
          </a:prstGeom>
        </p:spPr>
      </p:pic>
      <p:sp>
        <p:nvSpPr>
          <p:cNvPr id="8" name="Cloud 7">
            <a:extLst>
              <a:ext uri="{FF2B5EF4-FFF2-40B4-BE49-F238E27FC236}">
                <a16:creationId xmlns:a16="http://schemas.microsoft.com/office/drawing/2014/main" id="{4EB61FBA-FB80-5DC4-A651-1EE50673CB6D}"/>
              </a:ext>
            </a:extLst>
          </p:cNvPr>
          <p:cNvSpPr/>
          <p:nvPr/>
        </p:nvSpPr>
        <p:spPr>
          <a:xfrm>
            <a:off x="8900952" y="1788632"/>
            <a:ext cx="2652860" cy="1868655"/>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 </a:t>
            </a:r>
            <a:r>
              <a:rPr kumimoji="0" lang="en-GB" sz="1800" b="0" i="0" u="none" strike="noStrike" kern="1200" cap="none" spc="0" normalizeH="0" baseline="0" noProof="0" dirty="0">
                <a:ln>
                  <a:noFill/>
                </a:ln>
                <a:solidFill>
                  <a:prstClr val="black"/>
                </a:solidFill>
                <a:effectLst/>
                <a:uLnTx/>
                <a:uFillTx/>
                <a:latin typeface="Arial"/>
                <a:ea typeface="+mn-ea"/>
                <a:cs typeface="+mn-cs"/>
                <a:hlinkClick r:id="rId4"/>
              </a:rPr>
              <a:t>Contraception</a:t>
            </a:r>
            <a:r>
              <a:rPr kumimoji="0" lang="en-GB" sz="1800" b="0" i="0" u="none" strike="noStrike" kern="1200" cap="none" spc="0" normalizeH="0" baseline="0" noProof="0" dirty="0">
                <a:ln>
                  <a:noFill/>
                </a:ln>
                <a:solidFill>
                  <a:prstClr val="black"/>
                </a:solidFill>
                <a:effectLst/>
                <a:uLnTx/>
                <a:uFillTx/>
                <a:latin typeface="Arial"/>
                <a:ea typeface="+mn-ea"/>
                <a:cs typeface="+mn-cs"/>
              </a:rPr>
              <a:t> –  Choices and advice</a:t>
            </a:r>
          </a:p>
        </p:txBody>
      </p:sp>
      <p:sp>
        <p:nvSpPr>
          <p:cNvPr id="10" name="Cloud 9">
            <a:extLst>
              <a:ext uri="{FF2B5EF4-FFF2-40B4-BE49-F238E27FC236}">
                <a16:creationId xmlns:a16="http://schemas.microsoft.com/office/drawing/2014/main" id="{F5331452-65B9-F033-3376-36B8332B03A5}"/>
              </a:ext>
            </a:extLst>
          </p:cNvPr>
          <p:cNvSpPr/>
          <p:nvPr/>
        </p:nvSpPr>
        <p:spPr>
          <a:xfrm>
            <a:off x="5787442" y="3993192"/>
            <a:ext cx="4836698" cy="2255216"/>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 </a:t>
            </a:r>
            <a:r>
              <a:rPr kumimoji="0" lang="en-GB" sz="1800" b="0" i="0" u="none" strike="noStrike" kern="1200" cap="none" spc="0" normalizeH="0" baseline="0" noProof="0" dirty="0">
                <a:ln>
                  <a:noFill/>
                </a:ln>
                <a:solidFill>
                  <a:prstClr val="black"/>
                </a:solidFill>
                <a:effectLst/>
                <a:uLnTx/>
                <a:uFillTx/>
                <a:latin typeface="Arial"/>
                <a:ea typeface="+mn-ea"/>
                <a:cs typeface="+mn-cs"/>
                <a:hlinkClick r:id="rId7"/>
              </a:rPr>
              <a:t>Condoms</a:t>
            </a:r>
            <a:r>
              <a:rPr kumimoji="0" lang="en-GB" sz="1800" b="0" i="0" u="none" strike="noStrike" kern="1200" cap="none" spc="0" normalizeH="0" baseline="0" noProof="0" dirty="0">
                <a:ln>
                  <a:noFill/>
                </a:ln>
                <a:solidFill>
                  <a:prstClr val="black"/>
                </a:solidFill>
                <a:effectLst/>
                <a:uLnTx/>
                <a:uFillTx/>
                <a:latin typeface="Arial"/>
                <a:ea typeface="+mn-ea"/>
                <a:cs typeface="+mn-cs"/>
              </a:rPr>
              <a:t> - including the </a:t>
            </a:r>
          </a:p>
          <a:p>
            <a:pPr lvl="0" algn="ctr">
              <a:defRPr/>
            </a:pPr>
            <a:r>
              <a:rPr kumimoji="0" lang="en-GB" sz="1800" b="0" i="0" u="none" strike="noStrike" kern="1200" cap="none" spc="0" normalizeH="0" baseline="0" noProof="0" dirty="0">
                <a:ln>
                  <a:noFill/>
                </a:ln>
                <a:solidFill>
                  <a:prstClr val="black"/>
                </a:solidFill>
                <a:effectLst/>
                <a:uLnTx/>
                <a:uFillTx/>
                <a:latin typeface="Arial"/>
                <a:ea typeface="+mn-ea"/>
                <a:cs typeface="+mn-cs"/>
                <a:hlinkClick r:id="rId8"/>
              </a:rPr>
              <a:t>Get it On card</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lvl="0" algn="ctr">
              <a:defRPr/>
            </a:pPr>
            <a:r>
              <a:rPr lang="en-GB">
                <a:hlinkClick r:id="rId9"/>
              </a:rPr>
              <a:t>Condoms | Lets Talk About It</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 name="Cloud 10">
            <a:extLst>
              <a:ext uri="{FF2B5EF4-FFF2-40B4-BE49-F238E27FC236}">
                <a16:creationId xmlns:a16="http://schemas.microsoft.com/office/drawing/2014/main" id="{AA6904C3-B21C-326B-B65F-9586047419CE}"/>
              </a:ext>
            </a:extLst>
          </p:cNvPr>
          <p:cNvSpPr/>
          <p:nvPr/>
        </p:nvSpPr>
        <p:spPr>
          <a:xfrm>
            <a:off x="5682916" y="1769338"/>
            <a:ext cx="2427513" cy="1719997"/>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hlinkClick r:id="rId10"/>
              </a:rPr>
              <a:t>STI</a:t>
            </a:r>
            <a:r>
              <a:rPr kumimoji="0" lang="en-GB" sz="1800" b="0" i="0" u="none" strike="noStrike" kern="1200" cap="none" spc="0" normalizeH="0" baseline="0" noProof="0" dirty="0">
                <a:ln>
                  <a:noFill/>
                </a:ln>
                <a:solidFill>
                  <a:prstClr val="black"/>
                </a:solidFill>
                <a:effectLst/>
                <a:uLnTx/>
                <a:uFillTx/>
                <a:latin typeface="Arial"/>
                <a:ea typeface="+mn-ea"/>
                <a:cs typeface="+mn-cs"/>
              </a:rPr>
              <a:t> - testing, advice and support. </a:t>
            </a:r>
          </a:p>
        </p:txBody>
      </p:sp>
      <p:sp>
        <p:nvSpPr>
          <p:cNvPr id="12" name="Cloud 11">
            <a:extLst>
              <a:ext uri="{FF2B5EF4-FFF2-40B4-BE49-F238E27FC236}">
                <a16:creationId xmlns:a16="http://schemas.microsoft.com/office/drawing/2014/main" id="{7146DAC0-1F5D-61E6-1DE5-8DBD2ECFA153}"/>
              </a:ext>
            </a:extLst>
          </p:cNvPr>
          <p:cNvSpPr/>
          <p:nvPr/>
        </p:nvSpPr>
        <p:spPr>
          <a:xfrm>
            <a:off x="1021220" y="1528327"/>
            <a:ext cx="3711469" cy="2339103"/>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hlinkClick r:id="rId11"/>
              </a:rPr>
              <a:t>Clinics</a:t>
            </a:r>
            <a:r>
              <a:rPr kumimoji="0" lang="en-GB" sz="1800" b="0" i="0" u="none" strike="noStrike" kern="1200" cap="none" spc="0" normalizeH="0" baseline="0" noProof="0" dirty="0">
                <a:ln>
                  <a:noFill/>
                </a:ln>
                <a:solidFill>
                  <a:prstClr val="black"/>
                </a:solidFill>
                <a:effectLst/>
                <a:uLnTx/>
                <a:uFillTx/>
                <a:latin typeface="Arial"/>
                <a:ea typeface="+mn-ea"/>
                <a:cs typeface="+mn-cs"/>
              </a:rPr>
              <a:t> at various venues where specialist sexual health nurses are present.</a:t>
            </a:r>
          </a:p>
        </p:txBody>
      </p:sp>
      <p:sp>
        <p:nvSpPr>
          <p:cNvPr id="13" name="Cloud 12">
            <a:extLst>
              <a:ext uri="{FF2B5EF4-FFF2-40B4-BE49-F238E27FC236}">
                <a16:creationId xmlns:a16="http://schemas.microsoft.com/office/drawing/2014/main" id="{FDD992CD-E694-52A7-B219-06B81F09C7B6}"/>
              </a:ext>
            </a:extLst>
          </p:cNvPr>
          <p:cNvSpPr/>
          <p:nvPr/>
        </p:nvSpPr>
        <p:spPr>
          <a:xfrm>
            <a:off x="1567860" y="3970551"/>
            <a:ext cx="3968289" cy="2375248"/>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hlinkClick r:id="rId1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hlinkClick r:id="rId12"/>
              </a:rPr>
              <a:t>Online services </a:t>
            </a:r>
            <a:r>
              <a:rPr kumimoji="0" lang="en-GB" sz="1800" b="0" i="0" u="none" strike="noStrike" kern="1200" cap="none" spc="0" normalizeH="0" baseline="0" noProof="0" dirty="0">
                <a:ln>
                  <a:noFill/>
                </a:ln>
                <a:solidFill>
                  <a:prstClr val="black"/>
                </a:solidFill>
                <a:effectLst/>
                <a:uLnTx/>
                <a:uFillTx/>
                <a:latin typeface="Arial"/>
                <a:ea typeface="+mn-ea"/>
                <a:cs typeface="+mn-cs"/>
              </a:rPr>
              <a:t>–  Information, Personal Health Record (PHR),  Condoms and STI kits by post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3061012116"/>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0DBD9CB-5D6D-901B-635B-705DEFFB4C98}"/>
              </a:ext>
            </a:extLst>
          </p:cNvPr>
          <p:cNvSpPr>
            <a:spLocks noGrp="1"/>
          </p:cNvSpPr>
          <p:nvPr>
            <p:ph type="sldNum" sz="quarter" idx="12"/>
          </p:nvPr>
        </p:nvSpPr>
        <p:spPr/>
        <p:txBody>
          <a:bodyPr/>
          <a:lstStyle/>
          <a:p>
            <a:pPr>
              <a:defRPr/>
            </a:pPr>
            <a:fld id="{AAD80C3D-B841-4B70-834A-7B49D932D68F}" type="slidenum">
              <a:rPr lang="en-GB" altLang="en-US" smtClean="0"/>
              <a:pPr>
                <a:defRPr/>
              </a:pPr>
              <a:t>17</a:t>
            </a:fld>
            <a:endParaRPr lang="en-GB" altLang="en-US"/>
          </a:p>
        </p:txBody>
      </p:sp>
      <p:pic>
        <p:nvPicPr>
          <p:cNvPr id="4" name="Picture 3">
            <a:hlinkClick r:id="rId3"/>
            <a:extLst>
              <a:ext uri="{FF2B5EF4-FFF2-40B4-BE49-F238E27FC236}">
                <a16:creationId xmlns:a16="http://schemas.microsoft.com/office/drawing/2014/main" id="{4D3A4739-A9CD-2135-CDFA-C52D6B65F22F}"/>
              </a:ext>
            </a:extLst>
          </p:cNvPr>
          <p:cNvPicPr>
            <a:picLocks noChangeAspect="1"/>
          </p:cNvPicPr>
          <p:nvPr/>
        </p:nvPicPr>
        <p:blipFill>
          <a:blip r:embed="rId4"/>
          <a:stretch>
            <a:fillRect/>
          </a:stretch>
        </p:blipFill>
        <p:spPr>
          <a:xfrm>
            <a:off x="6932065" y="1948543"/>
            <a:ext cx="4432619" cy="3324464"/>
          </a:xfrm>
          <a:prstGeom prst="rect">
            <a:avLst/>
          </a:prstGeom>
        </p:spPr>
      </p:pic>
      <p:sp>
        <p:nvSpPr>
          <p:cNvPr id="5" name="TextBox 4">
            <a:extLst>
              <a:ext uri="{FF2B5EF4-FFF2-40B4-BE49-F238E27FC236}">
                <a16:creationId xmlns:a16="http://schemas.microsoft.com/office/drawing/2014/main" id="{976054FD-03FB-4DFF-57DD-A12D31BECD31}"/>
              </a:ext>
            </a:extLst>
          </p:cNvPr>
          <p:cNvSpPr txBox="1"/>
          <p:nvPr/>
        </p:nvSpPr>
        <p:spPr>
          <a:xfrm>
            <a:off x="2941864" y="240846"/>
            <a:ext cx="6988629" cy="523220"/>
          </a:xfrm>
          <a:prstGeom prst="rect">
            <a:avLst/>
          </a:prstGeom>
          <a:noFill/>
        </p:spPr>
        <p:txBody>
          <a:bodyPr wrap="square" rtlCol="0">
            <a:spAutoFit/>
          </a:bodyPr>
          <a:lstStyle/>
          <a:p>
            <a:r>
              <a:rPr lang="en-GB" sz="2800" b="1" dirty="0">
                <a:solidFill>
                  <a:schemeClr val="accent1"/>
                </a:solidFill>
                <a:latin typeface="+mj-lt"/>
              </a:rPr>
              <a:t>Personal Health Record (PHR)</a:t>
            </a:r>
          </a:p>
        </p:txBody>
      </p:sp>
      <p:sp>
        <p:nvSpPr>
          <p:cNvPr id="6" name="TextBox 5">
            <a:extLst>
              <a:ext uri="{FF2B5EF4-FFF2-40B4-BE49-F238E27FC236}">
                <a16:creationId xmlns:a16="http://schemas.microsoft.com/office/drawing/2014/main" id="{349858A2-C662-BA8D-2BEB-9A1FEBBD1334}"/>
              </a:ext>
            </a:extLst>
          </p:cNvPr>
          <p:cNvSpPr txBox="1"/>
          <p:nvPr/>
        </p:nvSpPr>
        <p:spPr>
          <a:xfrm>
            <a:off x="1155246" y="955494"/>
            <a:ext cx="5018315" cy="646331"/>
          </a:xfrm>
          <a:prstGeom prst="rect">
            <a:avLst/>
          </a:prstGeom>
          <a:noFill/>
        </p:spPr>
        <p:txBody>
          <a:bodyPr wrap="square" rtlCol="0">
            <a:spAutoFit/>
          </a:bodyPr>
          <a:lstStyle/>
          <a:p>
            <a:pPr algn="ctr"/>
            <a:r>
              <a:rPr lang="en-GB" b="1" dirty="0"/>
              <a:t>Help the Young Person to register for an online PHR account.</a:t>
            </a:r>
          </a:p>
        </p:txBody>
      </p:sp>
      <p:sp>
        <p:nvSpPr>
          <p:cNvPr id="7" name="Flowchart: Punched Tape 6">
            <a:extLst>
              <a:ext uri="{FF2B5EF4-FFF2-40B4-BE49-F238E27FC236}">
                <a16:creationId xmlns:a16="http://schemas.microsoft.com/office/drawing/2014/main" id="{9583F075-4563-9391-4BD2-88CF67CB42D3}"/>
              </a:ext>
            </a:extLst>
          </p:cNvPr>
          <p:cNvSpPr/>
          <p:nvPr/>
        </p:nvSpPr>
        <p:spPr>
          <a:xfrm>
            <a:off x="2203601" y="1793253"/>
            <a:ext cx="3200400" cy="1545772"/>
          </a:xfrm>
          <a:prstGeom prst="flowChartPunchedTap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Order free condoms by post to your home</a:t>
            </a:r>
          </a:p>
        </p:txBody>
      </p:sp>
      <p:sp>
        <p:nvSpPr>
          <p:cNvPr id="8" name="Wave 7">
            <a:extLst>
              <a:ext uri="{FF2B5EF4-FFF2-40B4-BE49-F238E27FC236}">
                <a16:creationId xmlns:a16="http://schemas.microsoft.com/office/drawing/2014/main" id="{D38BD9A6-98C0-D25E-E338-AE666645DEB7}"/>
              </a:ext>
            </a:extLst>
          </p:cNvPr>
          <p:cNvSpPr/>
          <p:nvPr/>
        </p:nvSpPr>
        <p:spPr>
          <a:xfrm>
            <a:off x="2203601" y="4677908"/>
            <a:ext cx="3200400" cy="1545772"/>
          </a:xfrm>
          <a:prstGeom prst="wav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Order Free STI kits to your home</a:t>
            </a:r>
          </a:p>
        </p:txBody>
      </p:sp>
      <p:sp>
        <p:nvSpPr>
          <p:cNvPr id="9" name="TextBox 8">
            <a:extLst>
              <a:ext uri="{FF2B5EF4-FFF2-40B4-BE49-F238E27FC236}">
                <a16:creationId xmlns:a16="http://schemas.microsoft.com/office/drawing/2014/main" id="{4159AC6A-B991-7F11-A1C0-34989C09AC2E}"/>
              </a:ext>
            </a:extLst>
          </p:cNvPr>
          <p:cNvSpPr txBox="1"/>
          <p:nvPr/>
        </p:nvSpPr>
        <p:spPr>
          <a:xfrm>
            <a:off x="7293429" y="5573028"/>
            <a:ext cx="3712029" cy="646331"/>
          </a:xfrm>
          <a:prstGeom prst="rect">
            <a:avLst/>
          </a:prstGeom>
          <a:noFill/>
        </p:spPr>
        <p:txBody>
          <a:bodyPr wrap="square" rtlCol="0">
            <a:spAutoFit/>
          </a:bodyPr>
          <a:lstStyle/>
          <a:p>
            <a:pPr algn="ctr"/>
            <a:r>
              <a:rPr lang="en-GB" dirty="0"/>
              <a:t>Young People (U16) will get a phone call from us when ordering.</a:t>
            </a:r>
          </a:p>
        </p:txBody>
      </p:sp>
      <p:sp>
        <p:nvSpPr>
          <p:cNvPr id="11" name="TextBox 10">
            <a:extLst>
              <a:ext uri="{FF2B5EF4-FFF2-40B4-BE49-F238E27FC236}">
                <a16:creationId xmlns:a16="http://schemas.microsoft.com/office/drawing/2014/main" id="{48697310-CC9A-024B-5214-44515C6A3FDD}"/>
              </a:ext>
            </a:extLst>
          </p:cNvPr>
          <p:cNvSpPr txBox="1"/>
          <p:nvPr/>
        </p:nvSpPr>
        <p:spPr>
          <a:xfrm>
            <a:off x="2458811" y="3752541"/>
            <a:ext cx="3714750" cy="369332"/>
          </a:xfrm>
          <a:prstGeom prst="rect">
            <a:avLst/>
          </a:prstGeom>
          <a:noFill/>
        </p:spPr>
        <p:txBody>
          <a:bodyPr wrap="square">
            <a:spAutoFit/>
          </a:bodyPr>
          <a:lstStyle/>
          <a:p>
            <a:r>
              <a:rPr lang="en-GB" dirty="0">
                <a:hlinkClick r:id="rId3"/>
              </a:rPr>
              <a:t>Personal Health Record</a:t>
            </a:r>
            <a:endParaRPr lang="en-GB" dirty="0"/>
          </a:p>
        </p:txBody>
      </p:sp>
      <p:pic>
        <p:nvPicPr>
          <p:cNvPr id="2" name="Picture 1" descr="Logo, company name&#10;&#10;Description automatically generated">
            <a:extLst>
              <a:ext uri="{FF2B5EF4-FFF2-40B4-BE49-F238E27FC236}">
                <a16:creationId xmlns:a16="http://schemas.microsoft.com/office/drawing/2014/main" id="{AD1DAFC7-909E-B31A-B569-18C0BD91F7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Tree>
    <p:extLst>
      <p:ext uri="{BB962C8B-B14F-4D97-AF65-F5344CB8AC3E}">
        <p14:creationId xmlns:p14="http://schemas.microsoft.com/office/powerpoint/2010/main" val="2181031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C6E8B-A078-640F-233B-6314907D3991}"/>
              </a:ext>
            </a:extLst>
          </p:cNvPr>
          <p:cNvSpPr>
            <a:spLocks noGrp="1"/>
          </p:cNvSpPr>
          <p:nvPr>
            <p:ph type="title"/>
          </p:nvPr>
        </p:nvSpPr>
        <p:spPr>
          <a:xfrm>
            <a:off x="3062122" y="320628"/>
            <a:ext cx="8578147" cy="779463"/>
          </a:xfrm>
        </p:spPr>
        <p:txBody>
          <a:bodyPr>
            <a:normAutofit/>
          </a:bodyPr>
          <a:lstStyle/>
          <a:p>
            <a:r>
              <a:rPr lang="en-GB" sz="2800" dirty="0"/>
              <a:t>Sexually Transmitted Infections (STIs)</a:t>
            </a:r>
          </a:p>
        </p:txBody>
      </p:sp>
      <p:sp>
        <p:nvSpPr>
          <p:cNvPr id="3" name="Content Placeholder 2">
            <a:extLst>
              <a:ext uri="{FF2B5EF4-FFF2-40B4-BE49-F238E27FC236}">
                <a16:creationId xmlns:a16="http://schemas.microsoft.com/office/drawing/2014/main" id="{172E3095-846E-7D2D-B47E-C2B15E42EAF9}"/>
              </a:ext>
            </a:extLst>
          </p:cNvPr>
          <p:cNvSpPr>
            <a:spLocks noGrp="1"/>
          </p:cNvSpPr>
          <p:nvPr>
            <p:ph idx="1"/>
          </p:nvPr>
        </p:nvSpPr>
        <p:spPr>
          <a:xfrm>
            <a:off x="1545336" y="1569808"/>
            <a:ext cx="10844784" cy="4280756"/>
          </a:xfrm>
        </p:spPr>
        <p:txBody>
          <a:bodyPr vert="horz" lIns="0" tIns="0" rIns="0" bIns="0" rtlCol="0" anchor="t">
            <a:normAutofit/>
          </a:bodyPr>
          <a:lstStyle/>
          <a:p>
            <a:r>
              <a:rPr lang="en-GB" sz="2400" dirty="0"/>
              <a:t>       </a:t>
            </a:r>
            <a:r>
              <a:rPr lang="en-GB" sz="2400" dirty="0">
                <a:solidFill>
                  <a:schemeClr val="tx1"/>
                </a:solidFill>
              </a:rPr>
              <a:t>         </a:t>
            </a:r>
            <a:r>
              <a:rPr lang="en-GB" sz="2000" dirty="0">
                <a:solidFill>
                  <a:schemeClr val="tx1"/>
                </a:solidFill>
              </a:rPr>
              <a:t>STIs can be passed on through any sexual activity </a:t>
            </a:r>
            <a:endParaRPr lang="en-GB" sz="2000" dirty="0">
              <a:solidFill>
                <a:schemeClr val="tx1"/>
              </a:solidFill>
              <a:cs typeface="Arial"/>
            </a:endParaRPr>
          </a:p>
          <a:p>
            <a:endParaRPr lang="en-GB" sz="2400" dirty="0">
              <a:solidFill>
                <a:schemeClr val="tx1"/>
              </a:solidFill>
              <a:cs typeface="Arial"/>
            </a:endParaRPr>
          </a:p>
          <a:p>
            <a:pPr marL="285750" indent="-285750">
              <a:buFont typeface="Arial" panose="020B0604020202020204" pitchFamily="34" charset="0"/>
              <a:buChar char="•"/>
            </a:pPr>
            <a:r>
              <a:rPr lang="en-GB" sz="2000" b="1" dirty="0">
                <a:solidFill>
                  <a:schemeClr val="tx1"/>
                </a:solidFill>
              </a:rPr>
              <a:t>Our aim is to </a:t>
            </a:r>
            <a:r>
              <a:rPr lang="en-GB" sz="2000" dirty="0">
                <a:solidFill>
                  <a:schemeClr val="tx1"/>
                </a:solidFill>
              </a:rPr>
              <a:t>:</a:t>
            </a:r>
            <a:endParaRPr lang="en-GB" sz="2000" dirty="0">
              <a:solidFill>
                <a:schemeClr val="tx1"/>
              </a:solidFill>
              <a:cs typeface="Arial"/>
            </a:endParaRPr>
          </a:p>
          <a:p>
            <a:pPr marL="285750" indent="-285750">
              <a:buFont typeface="Arial" panose="020B0604020202020204" pitchFamily="34" charset="0"/>
              <a:buChar char="•"/>
            </a:pPr>
            <a:r>
              <a:rPr lang="en-GB" sz="2000" dirty="0">
                <a:solidFill>
                  <a:schemeClr val="tx1"/>
                </a:solidFill>
              </a:rPr>
              <a:t>Educate Young People about STIs, increasing knowledge to protect themselves and their partners and  promote healthier choices</a:t>
            </a:r>
            <a:endParaRPr lang="en-GB" sz="2000" dirty="0">
              <a:solidFill>
                <a:schemeClr val="tx1"/>
              </a:solidFill>
              <a:cs typeface="Arial"/>
            </a:endParaRPr>
          </a:p>
          <a:p>
            <a:endParaRPr lang="en-GB" sz="2000" dirty="0">
              <a:solidFill>
                <a:schemeClr val="tx1"/>
              </a:solidFill>
              <a:cs typeface="Arial"/>
            </a:endParaRPr>
          </a:p>
          <a:p>
            <a:pPr marL="285750" indent="-285750">
              <a:buFont typeface="Arial" panose="020B0604020202020204" pitchFamily="34" charset="0"/>
              <a:buChar char="•"/>
            </a:pPr>
            <a:r>
              <a:rPr lang="en-GB" sz="2000" dirty="0">
                <a:solidFill>
                  <a:schemeClr val="tx1"/>
                </a:solidFill>
              </a:rPr>
              <a:t>Promote condom use to reduce transmission</a:t>
            </a:r>
            <a:endParaRPr lang="en-GB" sz="2000" dirty="0">
              <a:solidFill>
                <a:schemeClr val="tx1"/>
              </a:solidFill>
              <a:cs typeface="Arial"/>
            </a:endParaRPr>
          </a:p>
          <a:p>
            <a:endParaRPr lang="en-GB" sz="2000" dirty="0">
              <a:solidFill>
                <a:schemeClr val="tx1"/>
              </a:solidFill>
              <a:cs typeface="Arial"/>
            </a:endParaRPr>
          </a:p>
          <a:p>
            <a:pPr marL="285750" indent="-285750">
              <a:buFont typeface="Arial" panose="020B0604020202020204" pitchFamily="34" charset="0"/>
              <a:buChar char="•"/>
            </a:pPr>
            <a:r>
              <a:rPr lang="en-GB" sz="2000" dirty="0">
                <a:solidFill>
                  <a:schemeClr val="tx1"/>
                </a:solidFill>
              </a:rPr>
              <a:t>Promote testing for STIs</a:t>
            </a:r>
            <a:endParaRPr lang="en-GB" sz="2000" dirty="0">
              <a:solidFill>
                <a:schemeClr val="tx1"/>
              </a:solidFill>
              <a:cs typeface="Arial"/>
            </a:endParaRPr>
          </a:p>
          <a:p>
            <a:pPr marL="285750" indent="-285750">
              <a:buFont typeface="Arial" panose="020B0604020202020204" pitchFamily="34" charset="0"/>
              <a:buChar char="•"/>
            </a:pPr>
            <a:endParaRPr lang="en-GB" sz="2000" dirty="0">
              <a:solidFill>
                <a:schemeClr val="tx1"/>
              </a:solidFill>
              <a:cs typeface="Arial"/>
            </a:endParaRPr>
          </a:p>
          <a:p>
            <a:pPr marL="285750" indent="-285750">
              <a:buFont typeface="Arial" panose="020B0604020202020204" pitchFamily="34" charset="0"/>
              <a:buChar char="•"/>
            </a:pPr>
            <a:r>
              <a:rPr lang="en-GB" sz="2000" dirty="0">
                <a:solidFill>
                  <a:schemeClr val="tx1"/>
                </a:solidFill>
              </a:rPr>
              <a:t>Make tests more accessible (order online tests)</a:t>
            </a:r>
            <a:endParaRPr lang="en-GB" sz="2000" dirty="0">
              <a:solidFill>
                <a:schemeClr val="tx1"/>
              </a:solidFill>
              <a:cs typeface="Arial"/>
            </a:endParaRPr>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115B4142-F129-CF21-4B9E-8F53FF9880E1}"/>
              </a:ext>
            </a:extLst>
          </p:cNvPr>
          <p:cNvSpPr>
            <a:spLocks noGrp="1"/>
          </p:cNvSpPr>
          <p:nvPr>
            <p:ph type="sldNum" sz="quarter" idx="12"/>
          </p:nvPr>
        </p:nvSpPr>
        <p:spPr/>
        <p:txBody>
          <a:bodyPr/>
          <a:lstStyle/>
          <a:p>
            <a:fld id="{01898949-DBEE-42AF-93B8-E24DF2BBF04D}" type="slidenum">
              <a:rPr lang="en-GB" smtClean="0"/>
              <a:t>18</a:t>
            </a:fld>
            <a:endParaRPr lang="en-GB"/>
          </a:p>
        </p:txBody>
      </p:sp>
      <p:pic>
        <p:nvPicPr>
          <p:cNvPr id="5" name="Picture 4" descr="Logo, company name&#10;&#10;Description automatically generated">
            <a:extLst>
              <a:ext uri="{FF2B5EF4-FFF2-40B4-BE49-F238E27FC236}">
                <a16:creationId xmlns:a16="http://schemas.microsoft.com/office/drawing/2014/main" id="{55DA387A-16B0-8FEF-8E35-6572DF4120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Tree>
    <p:extLst>
      <p:ext uri="{BB962C8B-B14F-4D97-AF65-F5344CB8AC3E}">
        <p14:creationId xmlns:p14="http://schemas.microsoft.com/office/powerpoint/2010/main" val="420306976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A93FFEB4-D124-F188-E425-608273C4A38C}"/>
              </a:ext>
            </a:extLst>
          </p:cNvPr>
          <p:cNvSpPr>
            <a:spLocks noGrp="1"/>
          </p:cNvSpPr>
          <p:nvPr>
            <p:ph type="title"/>
          </p:nvPr>
        </p:nvSpPr>
        <p:spPr>
          <a:xfrm>
            <a:off x="4803494" y="404813"/>
            <a:ext cx="5407306" cy="1143000"/>
          </a:xfrm>
        </p:spPr>
        <p:txBody>
          <a:bodyPr>
            <a:normAutofit/>
          </a:bodyPr>
          <a:lstStyle/>
          <a:p>
            <a:r>
              <a:rPr lang="en-GB" altLang="en-US" sz="3200" b="1" dirty="0">
                <a:solidFill>
                  <a:schemeClr val="tx1"/>
                </a:solidFill>
                <a:cs typeface="Calibri" panose="020F0502020204030204" pitchFamily="34" charset="0"/>
              </a:rPr>
              <a:t>     </a:t>
            </a:r>
            <a:r>
              <a:rPr lang="en-GB" altLang="en-US" sz="3200" b="1" dirty="0">
                <a:solidFill>
                  <a:srgbClr val="0070C0"/>
                </a:solidFill>
                <a:cs typeface="Calibri" panose="020F0502020204030204" pitchFamily="34" charset="0"/>
              </a:rPr>
              <a:t>Contraception</a:t>
            </a:r>
          </a:p>
        </p:txBody>
      </p:sp>
      <p:sp>
        <p:nvSpPr>
          <p:cNvPr id="31747" name="Content Placeholder 2">
            <a:extLst>
              <a:ext uri="{FF2B5EF4-FFF2-40B4-BE49-F238E27FC236}">
                <a16:creationId xmlns:a16="http://schemas.microsoft.com/office/drawing/2014/main" id="{F97FD9AF-2FAA-B3AB-B0F3-B045EEEA5A09}"/>
              </a:ext>
            </a:extLst>
          </p:cNvPr>
          <p:cNvSpPr>
            <a:spLocks noGrp="1"/>
          </p:cNvSpPr>
          <p:nvPr>
            <p:ph idx="1"/>
          </p:nvPr>
        </p:nvSpPr>
        <p:spPr>
          <a:xfrm>
            <a:off x="2846472" y="1955940"/>
            <a:ext cx="6911975" cy="1932973"/>
          </a:xfrm>
        </p:spPr>
        <p:txBody>
          <a:bodyPr vert="horz" lIns="0" tIns="0" rIns="0" bIns="0" rtlCol="0" anchor="t">
            <a:normAutofit/>
          </a:bodyPr>
          <a:lstStyle/>
          <a:p>
            <a:pPr algn="ctr"/>
            <a:r>
              <a:rPr lang="en-GB" altLang="en-US" sz="2400" dirty="0">
                <a:solidFill>
                  <a:schemeClr val="tx1"/>
                </a:solidFill>
                <a:cs typeface="Calibri"/>
              </a:rPr>
              <a:t>Prevents pregnancy by interfering with the normal process of ovulation, fertilisation, and implantation</a:t>
            </a:r>
            <a:r>
              <a:rPr lang="en-GB" altLang="en-US" sz="2400" i="1" dirty="0">
                <a:solidFill>
                  <a:schemeClr val="tx1"/>
                </a:solidFill>
                <a:cs typeface="Calibri"/>
              </a:rPr>
              <a:t>. </a:t>
            </a:r>
            <a:endParaRPr lang="en-GB" altLang="en-US" sz="2800" i="1" dirty="0">
              <a:solidFill>
                <a:schemeClr val="tx1"/>
              </a:solidFill>
              <a:cs typeface="Calibri" panose="020F0502020204030204" pitchFamily="34" charset="0"/>
            </a:endParaRPr>
          </a:p>
          <a:p>
            <a:pPr marL="0" indent="0" algn="ctr">
              <a:buFont typeface="Arial" panose="020B0604020202020204" pitchFamily="34" charset="0"/>
              <a:buNone/>
            </a:pPr>
            <a:r>
              <a:rPr lang="en-GB" altLang="en-US" sz="2800" b="1" i="1" dirty="0">
                <a:solidFill>
                  <a:schemeClr val="tx1"/>
                </a:solidFill>
                <a:cs typeface="Calibri" panose="020F0502020204030204" pitchFamily="34" charset="0"/>
                <a:hlinkClick r:id="rId3"/>
              </a:rPr>
              <a:t>NHS contraception choices</a:t>
            </a:r>
            <a:endParaRPr lang="en-GB" altLang="en-US" sz="2800" b="1" i="1" dirty="0">
              <a:solidFill>
                <a:schemeClr val="tx1"/>
              </a:solidFill>
              <a:cs typeface="Calibri" panose="020F0502020204030204" pitchFamily="34" charset="0"/>
            </a:endParaRPr>
          </a:p>
          <a:p>
            <a:pPr marL="0" indent="0" algn="ctr">
              <a:buFont typeface="Arial" panose="020B0604020202020204" pitchFamily="34" charset="0"/>
              <a:buNone/>
            </a:pPr>
            <a:endParaRPr lang="en-GB" altLang="en-US" sz="1600" b="1" i="1" dirty="0">
              <a:solidFill>
                <a:schemeClr val="tx1"/>
              </a:solidFill>
              <a:latin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en-GB" altLang="en-US" sz="1600" b="1" i="1" dirty="0">
              <a:solidFill>
                <a:schemeClr val="tx1"/>
              </a:solidFill>
              <a:latin typeface="Calibri" panose="020F0502020204030204" pitchFamily="34" charset="0"/>
              <a:cs typeface="Calibri" panose="020F0502020204030204" pitchFamily="34" charset="0"/>
            </a:endParaRPr>
          </a:p>
        </p:txBody>
      </p:sp>
      <p:sp>
        <p:nvSpPr>
          <p:cNvPr id="31748" name="Slide Number Placeholder 3">
            <a:extLst>
              <a:ext uri="{FF2B5EF4-FFF2-40B4-BE49-F238E27FC236}">
                <a16:creationId xmlns:a16="http://schemas.microsoft.com/office/drawing/2014/main" id="{632D383B-DCE8-08E2-BD38-22A7C96685A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2DC67B0-951C-4E20-B9EE-DB28132F2E61}" type="slidenum">
              <a:rPr lang="en-GB" altLang="en-US" sz="1200" smtClean="0">
                <a:solidFill>
                  <a:srgbClr val="898989"/>
                </a:solidFill>
                <a:latin typeface="Verdana" panose="020B0604030504040204" pitchFamily="34" charset="0"/>
              </a:rPr>
              <a:pPr>
                <a:spcBef>
                  <a:spcPct val="0"/>
                </a:spcBef>
                <a:buFontTx/>
                <a:buNone/>
              </a:pPr>
              <a:t>19</a:t>
            </a:fld>
            <a:endParaRPr lang="en-GB" altLang="en-US" sz="1200">
              <a:solidFill>
                <a:srgbClr val="898989"/>
              </a:solidFill>
              <a:latin typeface="Verdana" panose="020B0604030504040204" pitchFamily="34" charset="0"/>
            </a:endParaRPr>
          </a:p>
        </p:txBody>
      </p:sp>
      <p:pic>
        <p:nvPicPr>
          <p:cNvPr id="2" name="Picture 1">
            <a:extLst>
              <a:ext uri="{FF2B5EF4-FFF2-40B4-BE49-F238E27FC236}">
                <a16:creationId xmlns:a16="http://schemas.microsoft.com/office/drawing/2014/main" id="{FAAD16A2-883F-C1D0-2269-758897DC6B71}"/>
              </a:ext>
            </a:extLst>
          </p:cNvPr>
          <p:cNvPicPr>
            <a:picLocks noChangeAspect="1"/>
          </p:cNvPicPr>
          <p:nvPr/>
        </p:nvPicPr>
        <p:blipFill>
          <a:blip r:embed="rId4"/>
          <a:stretch>
            <a:fillRect/>
          </a:stretch>
        </p:blipFill>
        <p:spPr>
          <a:xfrm>
            <a:off x="9655704" y="358603"/>
            <a:ext cx="981853" cy="469433"/>
          </a:xfrm>
          <a:prstGeom prst="rect">
            <a:avLst/>
          </a:prstGeom>
        </p:spPr>
      </p:pic>
      <p:pic>
        <p:nvPicPr>
          <p:cNvPr id="1026" name="Picture 2">
            <a:extLst>
              <a:ext uri="{FF2B5EF4-FFF2-40B4-BE49-F238E27FC236}">
                <a16:creationId xmlns:a16="http://schemas.microsoft.com/office/drawing/2014/main" id="{E79E2B60-A895-D681-8A58-021F23594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100" y="4329906"/>
            <a:ext cx="18859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1D7A40-2E7D-1B29-5653-88CF810F8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5392" y="3017864"/>
            <a:ext cx="1567648" cy="15778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95C4181-447A-2D2A-9DE9-78A6C2260C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2587" y="3722275"/>
            <a:ext cx="1595343" cy="16035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15F37B7-CAEC-C5ED-0CA8-D626A1C745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15327" y="1019471"/>
            <a:ext cx="1943836" cy="19565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43ADA4C-9D98-4CD5-EF9C-7C307D1621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9863" y="4273260"/>
            <a:ext cx="1885718" cy="18980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8F5681-F754-F10B-9816-523DDF3BB82B}"/>
              </a:ext>
            </a:extLst>
          </p:cNvPr>
          <p:cNvSpPr txBox="1"/>
          <p:nvPr/>
        </p:nvSpPr>
        <p:spPr>
          <a:xfrm flipH="1">
            <a:off x="10792844" y="2341462"/>
            <a:ext cx="2132636" cy="338554"/>
          </a:xfrm>
          <a:prstGeom prst="rect">
            <a:avLst/>
          </a:prstGeom>
          <a:noFill/>
        </p:spPr>
        <p:txBody>
          <a:bodyPr wrap="square">
            <a:spAutoFit/>
          </a:bodyPr>
          <a:lstStyle/>
          <a:p>
            <a:r>
              <a:rPr kumimoji="0" lang="en-GB" altLang="en-US" sz="1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condoms</a:t>
            </a:r>
            <a:endParaRPr lang="en-GB" sz="1600"/>
          </a:p>
        </p:txBody>
      </p:sp>
      <p:sp>
        <p:nvSpPr>
          <p:cNvPr id="6" name="TextBox 5">
            <a:extLst>
              <a:ext uri="{FF2B5EF4-FFF2-40B4-BE49-F238E27FC236}">
                <a16:creationId xmlns:a16="http://schemas.microsoft.com/office/drawing/2014/main" id="{ACB3C262-52CD-A042-26A9-8C20220197D6}"/>
              </a:ext>
            </a:extLst>
          </p:cNvPr>
          <p:cNvSpPr txBox="1"/>
          <p:nvPr/>
        </p:nvSpPr>
        <p:spPr>
          <a:xfrm>
            <a:off x="10620217" y="4315556"/>
            <a:ext cx="6464460" cy="338554"/>
          </a:xfrm>
          <a:prstGeom prst="rect">
            <a:avLst/>
          </a:prstGeom>
          <a:noFill/>
        </p:spPr>
        <p:txBody>
          <a:bodyPr wrap="square">
            <a:spAutoFit/>
          </a:bodyPr>
          <a:lstStyle/>
          <a:p>
            <a:r>
              <a:rPr kumimoji="0" lang="en-GB" altLang="en-US" sz="1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The Injection</a:t>
            </a:r>
            <a:endParaRPr lang="en-GB" sz="1600"/>
          </a:p>
        </p:txBody>
      </p:sp>
      <p:sp>
        <p:nvSpPr>
          <p:cNvPr id="8" name="TextBox 7">
            <a:extLst>
              <a:ext uri="{FF2B5EF4-FFF2-40B4-BE49-F238E27FC236}">
                <a16:creationId xmlns:a16="http://schemas.microsoft.com/office/drawing/2014/main" id="{3949D03B-4A38-A818-31DA-1BCFC10537F2}"/>
              </a:ext>
            </a:extLst>
          </p:cNvPr>
          <p:cNvSpPr txBox="1"/>
          <p:nvPr/>
        </p:nvSpPr>
        <p:spPr>
          <a:xfrm>
            <a:off x="6252761" y="6179828"/>
            <a:ext cx="8594202" cy="369332"/>
          </a:xfrm>
          <a:prstGeom prst="rect">
            <a:avLst/>
          </a:prstGeom>
          <a:noFill/>
        </p:spPr>
        <p:txBody>
          <a:bodyPr wrap="square">
            <a:spAutoFit/>
          </a:bodyPr>
          <a:lstStyle/>
          <a:p>
            <a:r>
              <a:rPr kumimoji="0" lang="en-GB" altLang="en-US" sz="18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Coil</a:t>
            </a:r>
            <a:endParaRPr lang="en-GB"/>
          </a:p>
        </p:txBody>
      </p:sp>
      <p:sp>
        <p:nvSpPr>
          <p:cNvPr id="10" name="TextBox 9">
            <a:extLst>
              <a:ext uri="{FF2B5EF4-FFF2-40B4-BE49-F238E27FC236}">
                <a16:creationId xmlns:a16="http://schemas.microsoft.com/office/drawing/2014/main" id="{1F67BFF4-EABE-5057-9152-2CE5F47C8399}"/>
              </a:ext>
            </a:extLst>
          </p:cNvPr>
          <p:cNvSpPr txBox="1"/>
          <p:nvPr/>
        </p:nvSpPr>
        <p:spPr>
          <a:xfrm>
            <a:off x="3548480" y="6299707"/>
            <a:ext cx="8594202" cy="338554"/>
          </a:xfrm>
          <a:prstGeom prst="rect">
            <a:avLst/>
          </a:prstGeom>
          <a:noFill/>
        </p:spPr>
        <p:txBody>
          <a:bodyPr wrap="square">
            <a:spAutoFit/>
          </a:bodyPr>
          <a:lstStyle/>
          <a:p>
            <a:r>
              <a:rPr kumimoji="0" lang="en-GB" altLang="en-US" sz="1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Implant</a:t>
            </a:r>
            <a:endParaRPr lang="en-GB"/>
          </a:p>
        </p:txBody>
      </p:sp>
      <p:sp>
        <p:nvSpPr>
          <p:cNvPr id="12" name="TextBox 11">
            <a:extLst>
              <a:ext uri="{FF2B5EF4-FFF2-40B4-BE49-F238E27FC236}">
                <a16:creationId xmlns:a16="http://schemas.microsoft.com/office/drawing/2014/main" id="{3F07AD5A-F115-B6E7-F7F5-DEEDC54F77A1}"/>
              </a:ext>
            </a:extLst>
          </p:cNvPr>
          <p:cNvSpPr txBox="1"/>
          <p:nvPr/>
        </p:nvSpPr>
        <p:spPr>
          <a:xfrm>
            <a:off x="1955660" y="5290769"/>
            <a:ext cx="8594202" cy="338554"/>
          </a:xfrm>
          <a:prstGeom prst="rect">
            <a:avLst/>
          </a:prstGeom>
          <a:noFill/>
        </p:spPr>
        <p:txBody>
          <a:bodyPr wrap="square">
            <a:spAutoFit/>
          </a:bodyPr>
          <a:lstStyle/>
          <a:p>
            <a:r>
              <a:rPr kumimoji="0" lang="en-GB" altLang="en-US" sz="1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Pill</a:t>
            </a:r>
            <a:endParaRPr lang="en-GB"/>
          </a:p>
        </p:txBody>
      </p:sp>
      <p:pic>
        <p:nvPicPr>
          <p:cNvPr id="1036" name="Picture 12">
            <a:extLst>
              <a:ext uri="{FF2B5EF4-FFF2-40B4-BE49-F238E27FC236}">
                <a16:creationId xmlns:a16="http://schemas.microsoft.com/office/drawing/2014/main" id="{4F5DCF9D-C0EF-3817-8AE3-CD04E6F2FC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1922" y="2000801"/>
            <a:ext cx="1209290" cy="12171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77A7C25-14BE-3A77-27D2-A79182351165}"/>
              </a:ext>
            </a:extLst>
          </p:cNvPr>
          <p:cNvSpPr txBox="1"/>
          <p:nvPr/>
        </p:nvSpPr>
        <p:spPr>
          <a:xfrm>
            <a:off x="1061502" y="3464522"/>
            <a:ext cx="8594202" cy="338554"/>
          </a:xfrm>
          <a:prstGeom prst="rect">
            <a:avLst/>
          </a:prstGeom>
          <a:noFill/>
        </p:spPr>
        <p:txBody>
          <a:bodyPr wrap="square">
            <a:spAutoFit/>
          </a:bodyPr>
          <a:lstStyle/>
          <a:p>
            <a:r>
              <a:rPr kumimoji="0" lang="en-GB" altLang="en-US" sz="1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Patch</a:t>
            </a:r>
            <a:endParaRPr lang="en-GB"/>
          </a:p>
        </p:txBody>
      </p:sp>
      <p:pic>
        <p:nvPicPr>
          <p:cNvPr id="1038" name="Picture 14">
            <a:extLst>
              <a:ext uri="{FF2B5EF4-FFF2-40B4-BE49-F238E27FC236}">
                <a16:creationId xmlns:a16="http://schemas.microsoft.com/office/drawing/2014/main" id="{5EFE1AED-A99F-4318-E86D-8ECE898E78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90417" y="4447919"/>
            <a:ext cx="1674773" cy="168569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A83C5BF-A0CD-87F1-CAF7-2CE36711A2B4}"/>
              </a:ext>
            </a:extLst>
          </p:cNvPr>
          <p:cNvSpPr txBox="1"/>
          <p:nvPr/>
        </p:nvSpPr>
        <p:spPr>
          <a:xfrm>
            <a:off x="9308939" y="6070316"/>
            <a:ext cx="8594202" cy="338554"/>
          </a:xfrm>
          <a:prstGeom prst="rect">
            <a:avLst/>
          </a:prstGeom>
          <a:noFill/>
        </p:spPr>
        <p:txBody>
          <a:bodyPr wrap="square">
            <a:spAutoFit/>
          </a:bodyPr>
          <a:lstStyle/>
          <a:p>
            <a:r>
              <a:rPr kumimoji="0" lang="en-GB" altLang="en-US" sz="16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Ring</a:t>
            </a:r>
            <a:endParaRPr lang="en-GB"/>
          </a:p>
        </p:txBody>
      </p:sp>
    </p:spTree>
    <p:extLst>
      <p:ext uri="{BB962C8B-B14F-4D97-AF65-F5344CB8AC3E}">
        <p14:creationId xmlns:p14="http://schemas.microsoft.com/office/powerpoint/2010/main" val="88696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8D02F-D147-C9F4-5BEA-363800A6561D}"/>
              </a:ext>
            </a:extLst>
          </p:cNvPr>
          <p:cNvSpPr>
            <a:spLocks noGrp="1"/>
          </p:cNvSpPr>
          <p:nvPr>
            <p:ph type="title"/>
          </p:nvPr>
        </p:nvSpPr>
        <p:spPr>
          <a:xfrm>
            <a:off x="4902767" y="406000"/>
            <a:ext cx="5696311" cy="779463"/>
          </a:xfrm>
        </p:spPr>
        <p:txBody>
          <a:bodyPr>
            <a:normAutofit/>
          </a:bodyPr>
          <a:lstStyle/>
          <a:p>
            <a:r>
              <a:rPr lang="en-GB" sz="3600" dirty="0"/>
              <a:t>Welcome</a:t>
            </a:r>
          </a:p>
        </p:txBody>
      </p:sp>
      <p:sp>
        <p:nvSpPr>
          <p:cNvPr id="3" name="Content Placeholder 2">
            <a:extLst>
              <a:ext uri="{FF2B5EF4-FFF2-40B4-BE49-F238E27FC236}">
                <a16:creationId xmlns:a16="http://schemas.microsoft.com/office/drawing/2014/main" id="{0CED9E06-C4BA-CCC1-1646-EAABEB9FE305}"/>
              </a:ext>
            </a:extLst>
          </p:cNvPr>
          <p:cNvSpPr>
            <a:spLocks noGrp="1"/>
          </p:cNvSpPr>
          <p:nvPr>
            <p:ph idx="1"/>
          </p:nvPr>
        </p:nvSpPr>
        <p:spPr>
          <a:xfrm>
            <a:off x="1877610" y="1429803"/>
            <a:ext cx="8908758" cy="4242734"/>
          </a:xfrm>
        </p:spPr>
        <p:txBody>
          <a:bodyPr vert="horz" lIns="0" tIns="0" rIns="0" bIns="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Welcome to the webinar for ‘Parents and Carers’. We really appreciate you taking the time to be with us this evening.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a:ea typeface="+mn-ea"/>
                <a:cs typeface="+mn-cs"/>
              </a:rPr>
              <a:t>Being an important person in anyone's life can sometimes be challenging, we are here as equals to support, help, signpost and learn from you</a:t>
            </a:r>
            <a:r>
              <a:rPr lang="en-GB" sz="2400" dirty="0">
                <a:solidFill>
                  <a:prstClr val="black"/>
                </a:solidFill>
                <a:latin typeface="Arial"/>
              </a:rPr>
              <a:t>.</a:t>
            </a:r>
            <a:r>
              <a:rPr kumimoji="0" lang="en-GB" sz="2400" b="0" i="0" u="none" strike="noStrike" kern="1200" cap="none" spc="0" normalizeH="0" baseline="0" noProof="0" dirty="0">
                <a:ln>
                  <a:noFill/>
                </a:ln>
                <a:solidFill>
                  <a:prstClr val="black"/>
                </a:solidFill>
                <a:effectLst/>
                <a:uLnTx/>
                <a:uFillTx/>
                <a:latin typeface="Arial"/>
                <a:ea typeface="+mn-ea"/>
                <a:cs typeface="+mn-cs"/>
              </a:rPr>
              <a:t> </a:t>
            </a:r>
            <a:endParaRPr kumimoji="0" lang="en-GB" sz="24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a:p>
            <a:pPr algn="ctr">
              <a:spcAft>
                <a:spcPts val="0"/>
              </a:spcAft>
              <a:defRPr/>
            </a:pPr>
            <a:r>
              <a:rPr lang="en-GB" sz="2400" dirty="0">
                <a:solidFill>
                  <a:prstClr val="black"/>
                </a:solidFill>
                <a:latin typeface="Arial"/>
              </a:rPr>
              <a:t>Our aim is to</a:t>
            </a:r>
            <a:r>
              <a:rPr kumimoji="0" lang="en-GB" sz="2400" b="0" i="0" u="none" strike="noStrike" kern="1200" cap="none" spc="0" normalizeH="0" baseline="0" noProof="0" dirty="0">
                <a:ln>
                  <a:noFill/>
                </a:ln>
                <a:solidFill>
                  <a:prstClr val="black"/>
                </a:solidFill>
                <a:effectLst/>
                <a:uLnTx/>
                <a:uFillTx/>
                <a:latin typeface="Arial"/>
                <a:ea typeface="+mn-ea"/>
                <a:cs typeface="+mn-cs"/>
              </a:rPr>
              <a:t> help make </a:t>
            </a:r>
            <a:r>
              <a:rPr lang="en-GB" sz="2400" b="1" dirty="0">
                <a:solidFill>
                  <a:prstClr val="black"/>
                </a:solidFill>
                <a:latin typeface="Arial"/>
              </a:rPr>
              <a:t>R</a:t>
            </a:r>
            <a:r>
              <a:rPr lang="en-GB" sz="2400" dirty="0">
                <a:solidFill>
                  <a:prstClr val="black"/>
                </a:solidFill>
                <a:latin typeface="Arial"/>
              </a:rPr>
              <a:t>elationships and</a:t>
            </a:r>
            <a:r>
              <a:rPr lang="en-GB" sz="2400" b="1" dirty="0">
                <a:solidFill>
                  <a:prstClr val="black"/>
                </a:solidFill>
                <a:latin typeface="Arial"/>
              </a:rPr>
              <a:t> S</a:t>
            </a:r>
            <a:r>
              <a:rPr lang="en-GB" sz="2400" dirty="0">
                <a:solidFill>
                  <a:prstClr val="black"/>
                </a:solidFill>
                <a:latin typeface="Arial"/>
              </a:rPr>
              <a:t>ex</a:t>
            </a:r>
            <a:r>
              <a:rPr lang="en-GB" sz="2400" b="1" dirty="0">
                <a:solidFill>
                  <a:prstClr val="black"/>
                </a:solidFill>
                <a:latin typeface="Arial"/>
              </a:rPr>
              <a:t> E</a:t>
            </a:r>
            <a:r>
              <a:rPr lang="en-GB" sz="2400" dirty="0">
                <a:solidFill>
                  <a:prstClr val="black"/>
                </a:solidFill>
                <a:latin typeface="Arial"/>
              </a:rPr>
              <a:t>ducation(</a:t>
            </a:r>
            <a:r>
              <a:rPr lang="en-GB" sz="2400" b="1" dirty="0">
                <a:solidFill>
                  <a:prstClr val="black"/>
                </a:solidFill>
                <a:latin typeface="Arial"/>
              </a:rPr>
              <a:t>RSE</a:t>
            </a:r>
            <a:r>
              <a:rPr lang="en-GB" sz="2400" dirty="0">
                <a:solidFill>
                  <a:prstClr val="black"/>
                </a:solidFill>
                <a:latin typeface="Arial"/>
              </a:rPr>
              <a:t>) an</a:t>
            </a:r>
            <a:r>
              <a:rPr kumimoji="0" lang="en-GB" sz="2400" b="0" i="0" u="none" strike="noStrike" kern="1200" cap="none" spc="0" normalizeH="0" baseline="0" noProof="0" dirty="0">
                <a:ln>
                  <a:noFill/>
                </a:ln>
                <a:solidFill>
                  <a:prstClr val="black"/>
                </a:solidFill>
                <a:effectLst/>
                <a:uLnTx/>
                <a:uFillTx/>
                <a:latin typeface="Arial"/>
                <a:ea typeface="+mn-ea"/>
                <a:cs typeface="+mn-cs"/>
              </a:rPr>
              <a:t> easier topic to discuss with your young people.</a:t>
            </a:r>
            <a:endParaRPr kumimoji="0" lang="en-GB" sz="2400" b="0" i="0" u="none" strike="noStrike" kern="1200" cap="none" spc="0" normalizeH="0" baseline="0" noProof="0" dirty="0">
              <a:ln>
                <a:noFill/>
              </a:ln>
              <a:solidFill>
                <a:prstClr val="black"/>
              </a:solidFill>
              <a:effectLst/>
              <a:uLnTx/>
              <a:uFillTx/>
              <a:latin typeface="Arial"/>
              <a:ea typeface="+mn-ea"/>
              <a:cs typeface="Arial"/>
            </a:endParaRPr>
          </a:p>
          <a:p>
            <a:endParaRPr lang="en-GB" dirty="0"/>
          </a:p>
        </p:txBody>
      </p:sp>
      <p:sp>
        <p:nvSpPr>
          <p:cNvPr id="4" name="Slide Number Placeholder 3">
            <a:extLst>
              <a:ext uri="{FF2B5EF4-FFF2-40B4-BE49-F238E27FC236}">
                <a16:creationId xmlns:a16="http://schemas.microsoft.com/office/drawing/2014/main" id="{76654CC8-1EDB-C758-919E-A1C27453E620}"/>
              </a:ext>
            </a:extLst>
          </p:cNvPr>
          <p:cNvSpPr>
            <a:spLocks noGrp="1"/>
          </p:cNvSpPr>
          <p:nvPr>
            <p:ph type="sldNum" sz="quarter" idx="12"/>
          </p:nvPr>
        </p:nvSpPr>
        <p:spPr/>
        <p:txBody>
          <a:bodyPr/>
          <a:lstStyle/>
          <a:p>
            <a:fld id="{01898949-DBEE-42AF-93B8-E24DF2BBF04D}" type="slidenum">
              <a:rPr lang="en-GB" smtClean="0"/>
              <a:t>2</a:t>
            </a:fld>
            <a:endParaRPr lang="en-GB"/>
          </a:p>
        </p:txBody>
      </p:sp>
      <p:pic>
        <p:nvPicPr>
          <p:cNvPr id="5" name="Picture 4" descr="Logo, company name&#10;&#10;Description automatically generated">
            <a:extLst>
              <a:ext uri="{FF2B5EF4-FFF2-40B4-BE49-F238E27FC236}">
                <a16:creationId xmlns:a16="http://schemas.microsoft.com/office/drawing/2014/main" id="{45E6C311-D648-F4D2-F583-413FD654B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6182" y="358105"/>
            <a:ext cx="1608383" cy="633019"/>
          </a:xfrm>
          <a:prstGeom prst="rect">
            <a:avLst/>
          </a:prstGeom>
        </p:spPr>
      </p:pic>
    </p:spTree>
    <p:extLst>
      <p:ext uri="{BB962C8B-B14F-4D97-AF65-F5344CB8AC3E}">
        <p14:creationId xmlns:p14="http://schemas.microsoft.com/office/powerpoint/2010/main" val="81075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6" name="TextBox 5">
            <a:extLst>
              <a:ext uri="{FF2B5EF4-FFF2-40B4-BE49-F238E27FC236}">
                <a16:creationId xmlns:a16="http://schemas.microsoft.com/office/drawing/2014/main" id="{030047E6-1623-4E86-828B-7C101550CD36}"/>
              </a:ext>
            </a:extLst>
          </p:cNvPr>
          <p:cNvSpPr txBox="1"/>
          <p:nvPr/>
        </p:nvSpPr>
        <p:spPr>
          <a:xfrm>
            <a:off x="2121930" y="223075"/>
            <a:ext cx="9059748" cy="32316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800" b="0" i="0" u="none" strike="noStrike" kern="1200" cap="none" spc="0"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4400" b="0" i="0" u="none" strike="noStrike" kern="1200" cap="none" spc="0" normalizeH="0" baseline="0" noProof="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0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68355862-FC27-4EC4-A856-C360DEF63EF0}"/>
              </a:ext>
            </a:extLst>
          </p:cNvPr>
          <p:cNvPicPr>
            <a:picLocks noChangeAspect="1"/>
          </p:cNvPicPr>
          <p:nvPr/>
        </p:nvPicPr>
        <p:blipFill>
          <a:blip r:embed="rId3"/>
          <a:stretch>
            <a:fillRect/>
          </a:stretch>
        </p:blipFill>
        <p:spPr>
          <a:xfrm>
            <a:off x="3505199" y="1981199"/>
            <a:ext cx="5362575" cy="4352925"/>
          </a:xfrm>
          <a:prstGeom prst="rect">
            <a:avLst/>
          </a:prstGeom>
        </p:spPr>
      </p:pic>
      <p:sp>
        <p:nvSpPr>
          <p:cNvPr id="8" name="TextBox 7">
            <a:extLst>
              <a:ext uri="{FF2B5EF4-FFF2-40B4-BE49-F238E27FC236}">
                <a16:creationId xmlns:a16="http://schemas.microsoft.com/office/drawing/2014/main" id="{64988A9D-230B-418B-94EC-99004D1A7C26}"/>
              </a:ext>
            </a:extLst>
          </p:cNvPr>
          <p:cNvSpPr txBox="1"/>
          <p:nvPr/>
        </p:nvSpPr>
        <p:spPr>
          <a:xfrm>
            <a:off x="1010322" y="338622"/>
            <a:ext cx="9912764" cy="1200329"/>
          </a:xfrm>
          <a:prstGeom prst="rect">
            <a:avLst/>
          </a:prstGeom>
          <a:noFill/>
        </p:spPr>
        <p:txBody>
          <a:bodyPr wrap="square" rtlCol="0">
            <a:spAutoFit/>
          </a:bodyPr>
          <a:lstStyle/>
          <a:p>
            <a:pPr algn="ctr"/>
            <a:r>
              <a:rPr lang="en-GB" sz="2400" b="1" i="0" dirty="0">
                <a:solidFill>
                  <a:srgbClr val="0070C0"/>
                </a:solidFill>
                <a:effectLst/>
                <a:latin typeface="+mj-lt"/>
                <a:ea typeface="Verdana" panose="020B0604030504040204" pitchFamily="34" charset="0"/>
              </a:rPr>
              <a:t>Fit &amp; Forget Contraception also known as </a:t>
            </a:r>
          </a:p>
          <a:p>
            <a:pPr algn="ctr"/>
            <a:r>
              <a:rPr lang="en-GB" sz="2400" b="1" i="0" dirty="0">
                <a:solidFill>
                  <a:srgbClr val="0070C0"/>
                </a:solidFill>
                <a:effectLst/>
                <a:latin typeface="+mj-lt"/>
                <a:ea typeface="Verdana" panose="020B0604030504040204" pitchFamily="34" charset="0"/>
                <a:hlinkClick r:id="rId4"/>
              </a:rPr>
              <a:t>LARC</a:t>
            </a:r>
            <a:endParaRPr lang="en-GB" sz="2400" b="1" i="0" dirty="0">
              <a:solidFill>
                <a:srgbClr val="0070C0"/>
              </a:solidFill>
              <a:effectLst/>
              <a:latin typeface="+mj-lt"/>
              <a:ea typeface="Verdana" panose="020B0604030504040204" pitchFamily="34" charset="0"/>
            </a:endParaRPr>
          </a:p>
          <a:p>
            <a:pPr algn="ctr"/>
            <a:r>
              <a:rPr lang="en-GB" sz="2400" b="1" i="0" dirty="0">
                <a:solidFill>
                  <a:srgbClr val="0070C0"/>
                </a:solidFill>
                <a:effectLst/>
                <a:latin typeface="+mj-lt"/>
                <a:ea typeface="Verdana" panose="020B0604030504040204" pitchFamily="34" charset="0"/>
              </a:rPr>
              <a:t>(Long-acting reversible contraception)</a:t>
            </a:r>
          </a:p>
        </p:txBody>
      </p:sp>
      <p:pic>
        <p:nvPicPr>
          <p:cNvPr id="7" name="Picture 6" descr="Logo, company name&#10;&#10;Description automatically generated">
            <a:extLst>
              <a:ext uri="{FF2B5EF4-FFF2-40B4-BE49-F238E27FC236}">
                <a16:creationId xmlns:a16="http://schemas.microsoft.com/office/drawing/2014/main" id="{1EA70EDC-09A9-49B3-9736-54E54DD2DE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Tree>
    <p:extLst>
      <p:ext uri="{BB962C8B-B14F-4D97-AF65-F5344CB8AC3E}">
        <p14:creationId xmlns:p14="http://schemas.microsoft.com/office/powerpoint/2010/main" val="3553155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Slide Number Placeholder 2">
            <a:extLst>
              <a:ext uri="{FF2B5EF4-FFF2-40B4-BE49-F238E27FC236}">
                <a16:creationId xmlns:a16="http://schemas.microsoft.com/office/drawing/2014/main" id="{5176C7BD-E601-C5D4-4EE6-0D9599CBDFD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2588175-B1E4-4294-B60B-E6EA150F07F8}" type="slidenum">
              <a:rPr lang="en-GB" altLang="en-US" sz="1200" smtClean="0">
                <a:solidFill>
                  <a:srgbClr val="898989"/>
                </a:solidFill>
                <a:latin typeface="Verdana" panose="020B0604030504040204" pitchFamily="34" charset="0"/>
              </a:rPr>
              <a:pPr>
                <a:spcBef>
                  <a:spcPct val="0"/>
                </a:spcBef>
                <a:buFontTx/>
                <a:buNone/>
              </a:pPr>
              <a:t>21</a:t>
            </a:fld>
            <a:endParaRPr lang="en-GB" altLang="en-US" sz="1200">
              <a:solidFill>
                <a:srgbClr val="898989"/>
              </a:solidFill>
              <a:latin typeface="Verdana" panose="020B0604030504040204" pitchFamily="34" charset="0"/>
            </a:endParaRPr>
          </a:p>
        </p:txBody>
      </p:sp>
      <p:sp>
        <p:nvSpPr>
          <p:cNvPr id="28674" name="Rectangle 2">
            <a:extLst>
              <a:ext uri="{FF2B5EF4-FFF2-40B4-BE49-F238E27FC236}">
                <a16:creationId xmlns:a16="http://schemas.microsoft.com/office/drawing/2014/main" id="{98FE2848-6B53-A014-FBB5-AB46F88BDBF8}"/>
              </a:ext>
            </a:extLst>
          </p:cNvPr>
          <p:cNvSpPr>
            <a:spLocks noGrp="1"/>
          </p:cNvSpPr>
          <p:nvPr>
            <p:ph type="title" idx="4294967295"/>
          </p:nvPr>
        </p:nvSpPr>
        <p:spPr>
          <a:xfrm>
            <a:off x="2828999" y="163579"/>
            <a:ext cx="7042368" cy="1385465"/>
          </a:xfrm>
        </p:spPr>
        <p:txBody>
          <a:bodyPr>
            <a:normAutofit fontScale="90000"/>
          </a:bodyPr>
          <a:lstStyle/>
          <a:p>
            <a:pPr algn="ctr" eaLnBrk="1" hangingPunct="1">
              <a:defRPr/>
            </a:pPr>
            <a:r>
              <a:rPr lang="en-GB" altLang="en-US" sz="3600" b="1" dirty="0">
                <a:solidFill>
                  <a:srgbClr val="0070C0"/>
                </a:solidFill>
                <a:cs typeface="Calibri" panose="020F0502020204030204" pitchFamily="34" charset="0"/>
              </a:rPr>
              <a:t>Emergency Contraception </a:t>
            </a:r>
            <a:br>
              <a:rPr lang="en-GB" altLang="en-US" sz="2800" b="1" dirty="0">
                <a:solidFill>
                  <a:schemeClr val="tx1"/>
                </a:solidFill>
                <a:cs typeface="Calibri" panose="020F0502020204030204" pitchFamily="34" charset="0"/>
              </a:rPr>
            </a:br>
            <a:br>
              <a:rPr lang="en-GB" altLang="en-US" sz="2800" b="1" dirty="0">
                <a:solidFill>
                  <a:schemeClr val="tx1"/>
                </a:solidFill>
                <a:cs typeface="Calibri" panose="020F0502020204030204" pitchFamily="34" charset="0"/>
              </a:rPr>
            </a:br>
            <a:r>
              <a:rPr lang="en-GB" altLang="en-US" sz="2400" dirty="0">
                <a:solidFill>
                  <a:schemeClr val="tx1"/>
                </a:solidFill>
                <a:cs typeface="Calibri" panose="020F0502020204030204" pitchFamily="34" charset="0"/>
              </a:rPr>
              <a:t>FREE For All Young Women (Including Under 16’s)</a:t>
            </a:r>
          </a:p>
        </p:txBody>
      </p:sp>
      <p:sp>
        <p:nvSpPr>
          <p:cNvPr id="44036" name="Text Box 4">
            <a:extLst>
              <a:ext uri="{FF2B5EF4-FFF2-40B4-BE49-F238E27FC236}">
                <a16:creationId xmlns:a16="http://schemas.microsoft.com/office/drawing/2014/main" id="{F339718C-F27A-FD70-02C2-B773CB28264B}"/>
              </a:ext>
            </a:extLst>
          </p:cNvPr>
          <p:cNvSpPr txBox="1">
            <a:spLocks noChangeArrowheads="1"/>
          </p:cNvSpPr>
          <p:nvPr/>
        </p:nvSpPr>
        <p:spPr bwMode="auto">
          <a:xfrm>
            <a:off x="1139381" y="1549044"/>
            <a:ext cx="10598315" cy="1569660"/>
          </a:xfrm>
          <a:prstGeom prst="rect">
            <a:avLst/>
          </a:prstGeom>
          <a:noFill/>
          <a:ln>
            <a:noFill/>
          </a:ln>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defRPr/>
            </a:pPr>
            <a:r>
              <a:rPr lang="en-GB" altLang="en-US" sz="2400" dirty="0">
                <a:latin typeface="+mn-lt"/>
                <a:cs typeface="Calibri"/>
              </a:rPr>
              <a:t>Can be used up to 3 days or 5 days after unprotected sex. </a:t>
            </a:r>
            <a:endParaRPr lang="en-GB" altLang="en-US" sz="2400">
              <a:latin typeface="+mn-lt"/>
              <a:cs typeface="Calibri" panose="020F0502020204030204" pitchFamily="34" charset="0"/>
            </a:endParaRPr>
          </a:p>
          <a:p>
            <a:pPr algn="ctr" eaLnBrk="1" hangingPunct="1">
              <a:spcBef>
                <a:spcPct val="0"/>
              </a:spcBef>
              <a:buFontTx/>
              <a:buNone/>
              <a:defRPr/>
            </a:pPr>
            <a:r>
              <a:rPr lang="en-GB" altLang="en-US" sz="2400" dirty="0">
                <a:latin typeface="+mn-lt"/>
                <a:cs typeface="Calibri"/>
              </a:rPr>
              <a:t>Get as soon as possible.</a:t>
            </a:r>
          </a:p>
          <a:p>
            <a:pPr eaLnBrk="1" hangingPunct="1">
              <a:spcBef>
                <a:spcPct val="0"/>
              </a:spcBef>
              <a:buFontTx/>
              <a:buNone/>
              <a:defRPr/>
            </a:pPr>
            <a:endParaRPr lang="en-GB" altLang="en-US" sz="2400" b="1" dirty="0">
              <a:latin typeface="+mn-lt"/>
              <a:cs typeface="Calibri" panose="020F0502020204030204" pitchFamily="34" charset="0"/>
            </a:endParaRPr>
          </a:p>
          <a:p>
            <a:pPr eaLnBrk="1" hangingPunct="1">
              <a:spcBef>
                <a:spcPct val="0"/>
              </a:spcBef>
              <a:buFontTx/>
              <a:buNone/>
              <a:defRPr/>
            </a:pPr>
            <a:endParaRPr lang="en-GB" altLang="en-US" sz="2400" b="1" dirty="0">
              <a:latin typeface="Arial" panose="020B0604020202020204" pitchFamily="34" charset="0"/>
              <a:cs typeface="Aharoni" panose="02010803020104030203" pitchFamily="2" charset="-79"/>
            </a:endParaRPr>
          </a:p>
        </p:txBody>
      </p:sp>
      <p:sp>
        <p:nvSpPr>
          <p:cNvPr id="32772" name="Text Box 5">
            <a:extLst>
              <a:ext uri="{FF2B5EF4-FFF2-40B4-BE49-F238E27FC236}">
                <a16:creationId xmlns:a16="http://schemas.microsoft.com/office/drawing/2014/main" id="{921D0B31-6AC7-1F29-DE98-4BD93B7BEC8E}"/>
              </a:ext>
            </a:extLst>
          </p:cNvPr>
          <p:cNvSpPr txBox="1">
            <a:spLocks noChangeArrowheads="1"/>
          </p:cNvSpPr>
          <p:nvPr/>
        </p:nvSpPr>
        <p:spPr bwMode="auto">
          <a:xfrm>
            <a:off x="12171237" y="3062268"/>
            <a:ext cx="2225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pic>
        <p:nvPicPr>
          <p:cNvPr id="44038" name="Picture 6">
            <a:extLst>
              <a:ext uri="{FF2B5EF4-FFF2-40B4-BE49-F238E27FC236}">
                <a16:creationId xmlns:a16="http://schemas.microsoft.com/office/drawing/2014/main" id="{125D5278-7CAB-3437-A195-BBE80043CD67}"/>
              </a:ext>
            </a:extLst>
          </p:cNvPr>
          <p:cNvPicPr>
            <a:picLocks noChangeAspect="1" noChangeArrowheads="1"/>
          </p:cNvPicPr>
          <p:nvPr/>
        </p:nvPicPr>
        <p:blipFill>
          <a:blip r:embed="rId3"/>
          <a:srcRect/>
          <a:stretch>
            <a:fillRect/>
          </a:stretch>
        </p:blipFill>
        <p:spPr bwMode="auto">
          <a:xfrm>
            <a:off x="1206041" y="2344461"/>
            <a:ext cx="2447932" cy="1923229"/>
          </a:xfrm>
          <a:prstGeom prst="ellipse">
            <a:avLst/>
          </a:prstGeom>
          <a:ln>
            <a:noFill/>
          </a:ln>
          <a:effectLst>
            <a:softEdge rad="112500"/>
          </a:effectLst>
        </p:spPr>
      </p:pic>
      <p:sp>
        <p:nvSpPr>
          <p:cNvPr id="2" name="Rectangle 1">
            <a:extLst>
              <a:ext uri="{FF2B5EF4-FFF2-40B4-BE49-F238E27FC236}">
                <a16:creationId xmlns:a16="http://schemas.microsoft.com/office/drawing/2014/main" id="{DB6B4E8D-EC96-3993-642A-B3A1D2AD6626}"/>
              </a:ext>
            </a:extLst>
          </p:cNvPr>
          <p:cNvSpPr>
            <a:spLocks noChangeArrowheads="1"/>
          </p:cNvSpPr>
          <p:nvPr/>
        </p:nvSpPr>
        <p:spPr bwMode="auto">
          <a:xfrm>
            <a:off x="1239009" y="5762236"/>
            <a:ext cx="9941882"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GB" altLang="en-US" sz="2400" dirty="0">
                <a:latin typeface="+mn-lt"/>
                <a:cs typeface="Calibri" panose="020F0502020204030204" pitchFamily="34" charset="0"/>
                <a:hlinkClick r:id="rId4"/>
              </a:rPr>
              <a:t>The ‘Ella One’ pill &amp; the Coil can be obtained up to 5 days after, </a:t>
            </a:r>
          </a:p>
          <a:p>
            <a:pPr algn="ctr" eaLnBrk="1" hangingPunct="1">
              <a:spcBef>
                <a:spcPct val="0"/>
              </a:spcBef>
              <a:buFontTx/>
              <a:buNone/>
              <a:defRPr/>
            </a:pPr>
            <a:r>
              <a:rPr lang="en-GB" altLang="en-US" sz="2400" dirty="0">
                <a:latin typeface="+mn-lt"/>
                <a:cs typeface="Calibri" panose="020F0502020204030204" pitchFamily="34" charset="0"/>
                <a:hlinkClick r:id="rId4"/>
              </a:rPr>
              <a:t> from Sexual Health Services</a:t>
            </a:r>
            <a:endParaRPr lang="en-GB" altLang="en-US" sz="2400" dirty="0">
              <a:latin typeface="+mn-lt"/>
              <a:cs typeface="Calibri" panose="020F0502020204030204" pitchFamily="34" charset="0"/>
            </a:endParaRPr>
          </a:p>
        </p:txBody>
      </p:sp>
      <p:pic>
        <p:nvPicPr>
          <p:cNvPr id="3" name="Picture 2">
            <a:extLst>
              <a:ext uri="{FF2B5EF4-FFF2-40B4-BE49-F238E27FC236}">
                <a16:creationId xmlns:a16="http://schemas.microsoft.com/office/drawing/2014/main" id="{53FB234E-A03B-7135-3A75-22CC3A04ECA6}"/>
              </a:ext>
            </a:extLst>
          </p:cNvPr>
          <p:cNvPicPr>
            <a:picLocks noChangeAspect="1"/>
          </p:cNvPicPr>
          <p:nvPr/>
        </p:nvPicPr>
        <p:blipFill>
          <a:blip r:embed="rId5"/>
          <a:stretch>
            <a:fillRect/>
          </a:stretch>
        </p:blipFill>
        <p:spPr>
          <a:xfrm>
            <a:off x="9914345" y="365977"/>
            <a:ext cx="859611" cy="469433"/>
          </a:xfrm>
          <a:prstGeom prst="rect">
            <a:avLst/>
          </a:prstGeom>
        </p:spPr>
      </p:pic>
      <p:sp>
        <p:nvSpPr>
          <p:cNvPr id="5" name="TextBox 4">
            <a:extLst>
              <a:ext uri="{FF2B5EF4-FFF2-40B4-BE49-F238E27FC236}">
                <a16:creationId xmlns:a16="http://schemas.microsoft.com/office/drawing/2014/main" id="{24AF4A66-1687-79EE-4A56-37CC6EB41111}"/>
              </a:ext>
            </a:extLst>
          </p:cNvPr>
          <p:cNvSpPr txBox="1"/>
          <p:nvPr/>
        </p:nvSpPr>
        <p:spPr>
          <a:xfrm>
            <a:off x="7155086" y="2594046"/>
            <a:ext cx="5432562"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Available from </a:t>
            </a:r>
            <a:r>
              <a:rPr kumimoji="0" lang="en-GB" altLang="en-US" sz="24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Sexual Health Clinics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GP Surgeries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A &amp; 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Walk-In Treatment Centres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Most Pharmacies (some charge or don’t prescribe for under 16s)</a:t>
            </a:r>
          </a:p>
        </p:txBody>
      </p:sp>
      <p:pic>
        <p:nvPicPr>
          <p:cNvPr id="4" name="Picture 3">
            <a:extLst>
              <a:ext uri="{FF2B5EF4-FFF2-40B4-BE49-F238E27FC236}">
                <a16:creationId xmlns:a16="http://schemas.microsoft.com/office/drawing/2014/main" id="{3EACB144-91B9-C601-4E20-475C13BFD408}"/>
              </a:ext>
            </a:extLst>
          </p:cNvPr>
          <p:cNvPicPr>
            <a:picLocks noChangeAspect="1"/>
          </p:cNvPicPr>
          <p:nvPr/>
        </p:nvPicPr>
        <p:blipFill>
          <a:blip r:embed="rId6"/>
          <a:stretch>
            <a:fillRect/>
          </a:stretch>
        </p:blipFill>
        <p:spPr>
          <a:xfrm>
            <a:off x="4864701" y="3043590"/>
            <a:ext cx="1440433" cy="1449824"/>
          </a:xfrm>
          <a:prstGeom prst="rect">
            <a:avLst/>
          </a:prstGeom>
        </p:spPr>
      </p:pic>
      <p:sp>
        <p:nvSpPr>
          <p:cNvPr id="6" name="TextBox 5">
            <a:extLst>
              <a:ext uri="{FF2B5EF4-FFF2-40B4-BE49-F238E27FC236}">
                <a16:creationId xmlns:a16="http://schemas.microsoft.com/office/drawing/2014/main" id="{A0C5C3F4-14EB-05B2-F8A6-E08D05736C94}"/>
              </a:ext>
            </a:extLst>
          </p:cNvPr>
          <p:cNvSpPr txBox="1"/>
          <p:nvPr/>
        </p:nvSpPr>
        <p:spPr>
          <a:xfrm>
            <a:off x="1239009" y="4004137"/>
            <a:ext cx="2757962" cy="646331"/>
          </a:xfrm>
          <a:prstGeom prst="rect">
            <a:avLst/>
          </a:prstGeom>
          <a:noFill/>
        </p:spPr>
        <p:txBody>
          <a:bodyPr wrap="square" rtlCol="0">
            <a:spAutoFit/>
          </a:bodyPr>
          <a:lstStyle/>
          <a:p>
            <a:pPr algn="ctr"/>
            <a:r>
              <a:rPr lang="en-GB" b="1" dirty="0"/>
              <a:t>72-hour pill</a:t>
            </a:r>
          </a:p>
          <a:p>
            <a:r>
              <a:rPr lang="en-GB" dirty="0"/>
              <a:t>(Morning after pill/plan B)</a:t>
            </a:r>
          </a:p>
        </p:txBody>
      </p:sp>
      <p:sp>
        <p:nvSpPr>
          <p:cNvPr id="7" name="TextBox 6">
            <a:extLst>
              <a:ext uri="{FF2B5EF4-FFF2-40B4-BE49-F238E27FC236}">
                <a16:creationId xmlns:a16="http://schemas.microsoft.com/office/drawing/2014/main" id="{78B45533-4044-D9A5-9468-C3BD28A70536}"/>
              </a:ext>
            </a:extLst>
          </p:cNvPr>
          <p:cNvSpPr txBox="1"/>
          <p:nvPr/>
        </p:nvSpPr>
        <p:spPr>
          <a:xfrm>
            <a:off x="4768538" y="4564749"/>
            <a:ext cx="1509236" cy="369332"/>
          </a:xfrm>
          <a:prstGeom prst="rect">
            <a:avLst/>
          </a:prstGeom>
          <a:noFill/>
        </p:spPr>
        <p:txBody>
          <a:bodyPr wrap="square" rtlCol="0">
            <a:spAutoFit/>
          </a:bodyPr>
          <a:lstStyle/>
          <a:p>
            <a:r>
              <a:rPr lang="en-GB" b="1" dirty="0"/>
              <a:t>Copper Coil</a:t>
            </a:r>
          </a:p>
        </p:txBody>
      </p:sp>
    </p:spTree>
    <p:extLst>
      <p:ext uri="{BB962C8B-B14F-4D97-AF65-F5344CB8AC3E}">
        <p14:creationId xmlns:p14="http://schemas.microsoft.com/office/powerpoint/2010/main" val="407950894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689B8-9DC5-4AAA-AB48-2E888101496C}"/>
              </a:ext>
            </a:extLst>
          </p:cNvPr>
          <p:cNvSpPr>
            <a:spLocks noGrp="1"/>
          </p:cNvSpPr>
          <p:nvPr>
            <p:ph type="title"/>
          </p:nvPr>
        </p:nvSpPr>
        <p:spPr>
          <a:xfrm>
            <a:off x="2792711" y="42391"/>
            <a:ext cx="6118403" cy="1325563"/>
          </a:xfrm>
        </p:spPr>
        <p:txBody>
          <a:bodyPr>
            <a:normAutofit/>
          </a:bodyPr>
          <a:lstStyle/>
          <a:p>
            <a:pPr algn="ctr"/>
            <a:r>
              <a:rPr lang="en-GB" sz="2800">
                <a:ea typeface="Verdana" panose="020B0604030504040204" pitchFamily="34" charset="0"/>
                <a:hlinkClick r:id="rId3"/>
              </a:rPr>
              <a:t>Get It On Card (GIO) Scheme</a:t>
            </a:r>
            <a:endParaRPr lang="en-GB" sz="2800">
              <a:ea typeface="Verdana" panose="020B0604030504040204" pitchFamily="34" charset="0"/>
            </a:endParaRPr>
          </a:p>
        </p:txBody>
      </p:sp>
      <p:sp>
        <p:nvSpPr>
          <p:cNvPr id="6" name="Rectangle 9">
            <a:extLst>
              <a:ext uri="{FF2B5EF4-FFF2-40B4-BE49-F238E27FC236}">
                <a16:creationId xmlns:a16="http://schemas.microsoft.com/office/drawing/2014/main" id="{04A13CAD-62AD-46B0-A2CF-0F970955765D}"/>
              </a:ext>
            </a:extLst>
          </p:cNvPr>
          <p:cNvSpPr>
            <a:spLocks noChangeArrowheads="1"/>
          </p:cNvSpPr>
          <p:nvPr/>
        </p:nvSpPr>
        <p:spPr bwMode="auto">
          <a:xfrm>
            <a:off x="1252068" y="6366615"/>
            <a:ext cx="646198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400" b="0" i="0" u="none" strike="noStrike" kern="1200" cap="none" spc="0" normalizeH="0" baseline="0" noProof="0">
                <a:ln>
                  <a:noFill/>
                </a:ln>
                <a:solidFill>
                  <a:srgbClr val="5E5E5E"/>
                </a:solidFill>
                <a:effectLst/>
                <a:uLnTx/>
                <a:uFillTx/>
                <a:latin typeface="Geomanist"/>
                <a:ea typeface="+mn-ea"/>
                <a:cs typeface="+mn-cs"/>
              </a:rPr>
              <a:t>                  </a:t>
            </a:r>
            <a:r>
              <a:rPr kumimoji="0" lang="en-US" altLang="en-US" sz="1100" b="0" i="0" u="none" strike="noStrike" kern="1200" cap="none" spc="0" normalizeH="0" baseline="0" noProof="0">
                <a:ln>
                  <a:noFill/>
                </a:ln>
                <a:solidFill>
                  <a:srgbClr val="5E5E5E"/>
                </a:solidFill>
                <a:effectLst/>
                <a:uLnTx/>
                <a:uFillTx/>
                <a:latin typeface="Geomanist"/>
                <a:ea typeface="+mn-ea"/>
                <a:cs typeface="+mn-cs"/>
              </a:rPr>
              <a:t> A GIO Condom-Card (C-Card) is a 2-sided wallet sized card that looks like this:</a:t>
            </a:r>
            <a:endParaRPr kumimoji="0" lang="en-US" altLang="en-US" sz="11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altLang="en-US" sz="1400" b="0" i="0" u="none" strike="noStrike" kern="1200" cap="none" spc="0" normalizeH="0" baseline="0" noProof="0">
                <a:ln>
                  <a:noFill/>
                </a:ln>
                <a:solidFill>
                  <a:srgbClr val="5E5E5E"/>
                </a:solidFill>
                <a:effectLst/>
                <a:uLnTx/>
                <a:uFillTx/>
                <a:latin typeface="Geomanist"/>
                <a:ea typeface="+mn-ea"/>
                <a:cs typeface="+mn-cs"/>
              </a:rPr>
              <a:t>    </a:t>
            </a:r>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Content Placeholder 2">
            <a:extLst>
              <a:ext uri="{FF2B5EF4-FFF2-40B4-BE49-F238E27FC236}">
                <a16:creationId xmlns:a16="http://schemas.microsoft.com/office/drawing/2014/main" id="{2FFACCFC-72E5-4E58-9D6C-6118964756A6}"/>
              </a:ext>
            </a:extLst>
          </p:cNvPr>
          <p:cNvSpPr>
            <a:spLocks noGrp="1"/>
          </p:cNvSpPr>
          <p:nvPr>
            <p:ph idx="1"/>
          </p:nvPr>
        </p:nvSpPr>
        <p:spPr>
          <a:xfrm>
            <a:off x="5372101" y="1521474"/>
            <a:ext cx="6118404" cy="4631353"/>
          </a:xfrm>
        </p:spPr>
        <p:txBody>
          <a:bodyPr>
            <a:normAutofit fontScale="77500" lnSpcReduction="20000"/>
          </a:bodyPr>
          <a:lstStyle/>
          <a:p>
            <a:pPr algn="just">
              <a:lnSpc>
                <a:spcPct val="90000"/>
              </a:lnSpc>
            </a:pPr>
            <a:endParaRPr lang="en-GB" sz="2600">
              <a:solidFill>
                <a:schemeClr val="tx1"/>
              </a:solidFill>
              <a:ea typeface="Verdana" panose="020B0604030504040204" pitchFamily="34" charset="0"/>
            </a:endParaRPr>
          </a:p>
          <a:p>
            <a:pPr algn="just">
              <a:lnSpc>
                <a:spcPct val="90000"/>
              </a:lnSpc>
            </a:pPr>
            <a:endParaRPr lang="en-GB" sz="2600">
              <a:solidFill>
                <a:schemeClr val="tx1"/>
              </a:solidFill>
              <a:ea typeface="Verdana" panose="020B0604030504040204" pitchFamily="34" charset="0"/>
            </a:endParaRPr>
          </a:p>
          <a:p>
            <a:pPr algn="just">
              <a:lnSpc>
                <a:spcPct val="90000"/>
              </a:lnSpc>
            </a:pPr>
            <a:r>
              <a:rPr lang="en-GB" sz="2600">
                <a:solidFill>
                  <a:schemeClr val="tx1"/>
                </a:solidFill>
                <a:ea typeface="Verdana" panose="020B0604030504040204" pitchFamily="34" charset="0"/>
              </a:rPr>
              <a:t>Get It On Condom Card is also known as the C-Card (Condom card)</a:t>
            </a:r>
          </a:p>
          <a:p>
            <a:pPr algn="just">
              <a:lnSpc>
                <a:spcPct val="90000"/>
              </a:lnSpc>
            </a:pPr>
            <a:endParaRPr lang="en-GB" sz="2600">
              <a:solidFill>
                <a:schemeClr val="tx1"/>
              </a:solidFill>
              <a:ea typeface="Verdana" panose="020B0604030504040204" pitchFamily="34" charset="0"/>
            </a:endParaRPr>
          </a:p>
          <a:p>
            <a:pPr algn="just">
              <a:lnSpc>
                <a:spcPct val="90000"/>
              </a:lnSpc>
            </a:pPr>
            <a:endParaRPr lang="en-GB" sz="2600">
              <a:solidFill>
                <a:schemeClr val="tx1"/>
              </a:solidFill>
              <a:ea typeface="Verdana" panose="020B0604030504040204" pitchFamily="34" charset="0"/>
            </a:endParaRPr>
          </a:p>
          <a:p>
            <a:pPr algn="just">
              <a:lnSpc>
                <a:spcPct val="90000"/>
              </a:lnSpc>
            </a:pPr>
            <a:r>
              <a:rPr lang="en-GB" sz="2600">
                <a:solidFill>
                  <a:schemeClr val="tx1"/>
                </a:solidFill>
                <a:ea typeface="Verdana" panose="020B0604030504040204" pitchFamily="34" charset="0"/>
              </a:rPr>
              <a:t>Get it On (GIO) is the condom distribution scheme running across Hampshire, Isle of Wight, Portsmouth and Southampton. </a:t>
            </a:r>
          </a:p>
          <a:p>
            <a:pPr algn="just">
              <a:lnSpc>
                <a:spcPct val="90000"/>
              </a:lnSpc>
            </a:pPr>
            <a:endParaRPr lang="en-GB" sz="2600">
              <a:solidFill>
                <a:schemeClr val="tx1"/>
              </a:solidFill>
              <a:ea typeface="Verdana" panose="020B0604030504040204" pitchFamily="34" charset="0"/>
            </a:endParaRPr>
          </a:p>
          <a:p>
            <a:pPr algn="just">
              <a:lnSpc>
                <a:spcPct val="90000"/>
              </a:lnSpc>
            </a:pPr>
            <a:endParaRPr lang="en-GB" sz="2600">
              <a:solidFill>
                <a:schemeClr val="tx1"/>
              </a:solidFill>
              <a:ea typeface="Verdana" panose="020B0604030504040204" pitchFamily="34" charset="0"/>
            </a:endParaRPr>
          </a:p>
          <a:p>
            <a:pPr algn="just">
              <a:lnSpc>
                <a:spcPct val="90000"/>
              </a:lnSpc>
            </a:pPr>
            <a:r>
              <a:rPr lang="en-GB" sz="2600">
                <a:solidFill>
                  <a:schemeClr val="tx1"/>
                </a:solidFill>
                <a:ea typeface="Verdana" panose="020B0604030504040204" pitchFamily="34" charset="0"/>
              </a:rPr>
              <a:t>Anyone under 25 you can get free condoms from lots of different organisations. Under 16 years olds  can still join the scheme.</a:t>
            </a:r>
          </a:p>
          <a:p>
            <a:pPr algn="just">
              <a:lnSpc>
                <a:spcPct val="90000"/>
              </a:lnSpc>
            </a:pPr>
            <a:endParaRPr lang="en-GB" sz="2600">
              <a:solidFill>
                <a:schemeClr val="tx1"/>
              </a:solidFill>
              <a:ea typeface="Verdana" panose="020B0604030504040204" pitchFamily="34" charset="0"/>
            </a:endParaRPr>
          </a:p>
          <a:p>
            <a:pPr algn="just">
              <a:lnSpc>
                <a:spcPct val="90000"/>
              </a:lnSpc>
            </a:pPr>
            <a:r>
              <a:rPr lang="en-GB" sz="2600">
                <a:solidFill>
                  <a:schemeClr val="tx1"/>
                </a:solidFill>
                <a:ea typeface="Verdana" panose="020B0604030504040204" pitchFamily="34" charset="0"/>
                <a:hlinkClick r:id="rId4"/>
              </a:rPr>
              <a:t>GIO</a:t>
            </a:r>
            <a:endParaRPr lang="en-GB" sz="2600">
              <a:solidFill>
                <a:schemeClr val="tx1"/>
              </a:solidFill>
              <a:ea typeface="Verdana" panose="020B0604030504040204" pitchFamily="34" charset="0"/>
            </a:endParaRPr>
          </a:p>
          <a:p>
            <a:pPr algn="just">
              <a:lnSpc>
                <a:spcPct val="90000"/>
              </a:lnSpc>
            </a:pPr>
            <a:endParaRPr lang="en-GB" sz="2400">
              <a:solidFill>
                <a:schemeClr val="tx1"/>
              </a:solidFill>
              <a:latin typeface="Verdana" panose="020B0604030504040204" pitchFamily="34" charset="0"/>
              <a:ea typeface="Verdana" panose="020B0604030504040204" pitchFamily="34" charset="0"/>
            </a:endParaRPr>
          </a:p>
          <a:p>
            <a:pPr algn="just">
              <a:lnSpc>
                <a:spcPct val="90000"/>
              </a:lnSpc>
            </a:pPr>
            <a:r>
              <a:rPr lang="en-GB" sz="2400">
                <a:solidFill>
                  <a:schemeClr val="tx1"/>
                </a:solidFill>
                <a:latin typeface="Verdana" panose="020B0604030504040204" pitchFamily="34" charset="0"/>
                <a:ea typeface="Verdana" panose="020B0604030504040204" pitchFamily="34" charset="0"/>
              </a:rPr>
              <a:t> </a:t>
            </a:r>
            <a:endParaRPr lang="en-GB" sz="2200">
              <a:solidFill>
                <a:schemeClr val="tx1"/>
              </a:solidFill>
              <a:latin typeface="Verdana" panose="020B0604030504040204" pitchFamily="34" charset="0"/>
              <a:ea typeface="Verdana" panose="020B0604030504040204" pitchFamily="34" charset="0"/>
            </a:endParaRPr>
          </a:p>
          <a:p>
            <a:pPr algn="ctr">
              <a:lnSpc>
                <a:spcPct val="90000"/>
              </a:lnSpc>
            </a:pPr>
            <a:endParaRPr lang="en-GB" sz="2200">
              <a:solidFill>
                <a:schemeClr val="tx1"/>
              </a:solidFill>
              <a:latin typeface="Abadi Extra Light" panose="020B0204020104020204" pitchFamily="34" charset="0"/>
            </a:endParaRPr>
          </a:p>
        </p:txBody>
      </p:sp>
      <p:pic>
        <p:nvPicPr>
          <p:cNvPr id="4" name="Picture 3" descr="Diagram&#10;&#10;Description automatically generated">
            <a:extLst>
              <a:ext uri="{FF2B5EF4-FFF2-40B4-BE49-F238E27FC236}">
                <a16:creationId xmlns:a16="http://schemas.microsoft.com/office/drawing/2014/main" id="{DFC75A45-E4B9-4829-B4CD-031E8C05F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7695" y="3775515"/>
            <a:ext cx="3324943" cy="2142688"/>
          </a:xfrm>
          <a:prstGeom prst="rect">
            <a:avLst/>
          </a:prstGeom>
          <a:ln>
            <a:solidFill>
              <a:srgbClr val="652D8A"/>
            </a:solidFill>
          </a:ln>
        </p:spPr>
      </p:pic>
      <p:pic>
        <p:nvPicPr>
          <p:cNvPr id="7" name="Picture 6" descr="Logo&#10;&#10;Description automatically generated">
            <a:extLst>
              <a:ext uri="{FF2B5EF4-FFF2-40B4-BE49-F238E27FC236}">
                <a16:creationId xmlns:a16="http://schemas.microsoft.com/office/drawing/2014/main" id="{F6346D4A-A18B-4C79-966F-9586B39CA8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8069" y="1521474"/>
            <a:ext cx="3324569" cy="2153414"/>
          </a:xfrm>
          <a:prstGeom prst="rect">
            <a:avLst/>
          </a:prstGeom>
        </p:spPr>
      </p:pic>
      <p:pic>
        <p:nvPicPr>
          <p:cNvPr id="9" name="Picture 8" descr="Logo, company name&#10;&#10;Description automatically generated">
            <a:extLst>
              <a:ext uri="{FF2B5EF4-FFF2-40B4-BE49-F238E27FC236}">
                <a16:creationId xmlns:a16="http://schemas.microsoft.com/office/drawing/2014/main" id="{60356322-3708-4FEB-83FC-83412E0925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Tree>
    <p:extLst>
      <p:ext uri="{BB962C8B-B14F-4D97-AF65-F5344CB8AC3E}">
        <p14:creationId xmlns:p14="http://schemas.microsoft.com/office/powerpoint/2010/main" val="3016358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6" name="TextBox 5">
            <a:extLst>
              <a:ext uri="{FF2B5EF4-FFF2-40B4-BE49-F238E27FC236}">
                <a16:creationId xmlns:a16="http://schemas.microsoft.com/office/drawing/2014/main" id="{030047E6-1623-4E86-828B-7C101550CD36}"/>
              </a:ext>
            </a:extLst>
          </p:cNvPr>
          <p:cNvSpPr txBox="1"/>
          <p:nvPr/>
        </p:nvSpPr>
        <p:spPr>
          <a:xfrm>
            <a:off x="1759258" y="-2784632"/>
            <a:ext cx="8673484" cy="369331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4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endParaRPr lang="en-GB" b="1" dirty="0">
              <a:solidFill>
                <a:srgbClr val="FF0000"/>
              </a:solidFill>
              <a:latin typeface="Arial"/>
            </a:endParaRP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r>
              <a:rPr kumimoji="0" lang="en-GB" sz="3200" b="1" i="0" u="none" strike="noStrike" kern="1200" cap="none" spc="0" normalizeH="0" baseline="0" noProof="0" dirty="0">
                <a:ln>
                  <a:noFill/>
                </a:ln>
                <a:solidFill>
                  <a:srgbClr val="0070C0"/>
                </a:solidFill>
                <a:effectLst/>
                <a:uLnTx/>
                <a:uFillTx/>
                <a:latin typeface="Arial"/>
                <a:ea typeface="+mn-ea"/>
                <a:cs typeface="+mn-cs"/>
              </a:rPr>
              <a:t>Pregnancy Options  </a:t>
            </a: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3D64539B-744B-4BAF-AAC9-DE865F844ED9}"/>
              </a:ext>
            </a:extLst>
          </p:cNvPr>
          <p:cNvPicPr>
            <a:picLocks noChangeAspect="1"/>
          </p:cNvPicPr>
          <p:nvPr/>
        </p:nvPicPr>
        <p:blipFill>
          <a:blip r:embed="rId3"/>
          <a:stretch>
            <a:fillRect/>
          </a:stretch>
        </p:blipFill>
        <p:spPr>
          <a:xfrm>
            <a:off x="4836634" y="5460378"/>
            <a:ext cx="2545647" cy="1031656"/>
          </a:xfrm>
          <a:prstGeom prst="rect">
            <a:avLst/>
          </a:prstGeom>
        </p:spPr>
      </p:pic>
      <p:pic>
        <p:nvPicPr>
          <p:cNvPr id="8" name="Picture 7" descr="Logo, company name&#10;&#10;Description automatically generated">
            <a:extLst>
              <a:ext uri="{FF2B5EF4-FFF2-40B4-BE49-F238E27FC236}">
                <a16:creationId xmlns:a16="http://schemas.microsoft.com/office/drawing/2014/main" id="{4C757A54-EC15-4B17-8AC2-C8BBD3655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
        <p:nvSpPr>
          <p:cNvPr id="2" name="TextBox 1">
            <a:extLst>
              <a:ext uri="{FF2B5EF4-FFF2-40B4-BE49-F238E27FC236}">
                <a16:creationId xmlns:a16="http://schemas.microsoft.com/office/drawing/2014/main" id="{66919E88-2658-48E2-B059-6DC2D6ACE4A2}"/>
              </a:ext>
            </a:extLst>
          </p:cNvPr>
          <p:cNvSpPr txBox="1"/>
          <p:nvPr/>
        </p:nvSpPr>
        <p:spPr>
          <a:xfrm>
            <a:off x="2202784" y="4833257"/>
            <a:ext cx="2590307" cy="1477328"/>
          </a:xfrm>
          <a:prstGeom prst="rect">
            <a:avLst/>
          </a:prstGeom>
          <a:noFill/>
        </p:spPr>
        <p:txBody>
          <a:bodyPr wrap="square" rtlCol="0">
            <a:spAutoFit/>
          </a:bodyPr>
          <a:lstStyle/>
          <a:p>
            <a:endParaRPr lang="en-GB" dirty="0">
              <a:hlinkClick r:id="rId5"/>
            </a:endParaRPr>
          </a:p>
          <a:p>
            <a:endParaRPr lang="en-GB" dirty="0">
              <a:hlinkClick r:id="rId5"/>
            </a:endParaRPr>
          </a:p>
          <a:p>
            <a:r>
              <a:rPr lang="en-GB" dirty="0">
                <a:hlinkClick r:id="rId5"/>
              </a:rPr>
              <a:t> </a:t>
            </a:r>
          </a:p>
          <a:p>
            <a:r>
              <a:rPr lang="en-GB" dirty="0">
                <a:hlinkClick r:id="rId5"/>
              </a:rPr>
              <a:t>Pregnancy worries</a:t>
            </a:r>
            <a:endParaRPr lang="en-GB" dirty="0"/>
          </a:p>
          <a:p>
            <a:endParaRPr lang="en-GB" dirty="0"/>
          </a:p>
        </p:txBody>
      </p:sp>
      <p:sp>
        <p:nvSpPr>
          <p:cNvPr id="3" name="TextBox 2">
            <a:extLst>
              <a:ext uri="{FF2B5EF4-FFF2-40B4-BE49-F238E27FC236}">
                <a16:creationId xmlns:a16="http://schemas.microsoft.com/office/drawing/2014/main" id="{6E8A517D-09C0-4101-ABDA-A09782497AF4}"/>
              </a:ext>
            </a:extLst>
          </p:cNvPr>
          <p:cNvSpPr txBox="1"/>
          <p:nvPr/>
        </p:nvSpPr>
        <p:spPr>
          <a:xfrm>
            <a:off x="1393371" y="1066800"/>
            <a:ext cx="9703716" cy="4001095"/>
          </a:xfrm>
          <a:prstGeom prst="rect">
            <a:avLst/>
          </a:prstGeom>
          <a:noFill/>
        </p:spPr>
        <p:txBody>
          <a:bodyPr wrap="square" rtlCol="0">
            <a:spAutoFit/>
          </a:bodyPr>
          <a:lstStyle/>
          <a:p>
            <a:r>
              <a:rPr lang="en-GB" sz="2000" b="1" dirty="0"/>
              <a:t>Pregnancy testing if a young person thinks they are pregnant.</a:t>
            </a:r>
          </a:p>
          <a:p>
            <a:endParaRPr lang="en-GB" sz="2000" b="1" dirty="0"/>
          </a:p>
          <a:p>
            <a:r>
              <a:rPr lang="en-GB" sz="2000" dirty="0"/>
              <a:t>Free in clinics and other trained venues.  </a:t>
            </a:r>
          </a:p>
          <a:p>
            <a:r>
              <a:rPr lang="en-GB" sz="2000" dirty="0"/>
              <a:t>Not accurate until three weeks after last time they had unprotected sex. </a:t>
            </a:r>
          </a:p>
          <a:p>
            <a:endParaRPr lang="en-GB" sz="2000" dirty="0"/>
          </a:p>
          <a:p>
            <a:r>
              <a:rPr lang="en-GB" sz="2000" b="1" dirty="0"/>
              <a:t>Speak with them and support them with their pregnancy options.</a:t>
            </a:r>
          </a:p>
          <a:p>
            <a:endParaRPr lang="en-GB" sz="2000" dirty="0"/>
          </a:p>
          <a:p>
            <a:pPr marL="285750" indent="-285750">
              <a:buFont typeface="Arial" panose="020B0604020202020204" pitchFamily="34" charset="0"/>
              <a:buChar char="•"/>
            </a:pPr>
            <a:r>
              <a:rPr lang="en-GB" sz="2000" dirty="0"/>
              <a:t>Going ahead with the pregnancy and keeping the baby.</a:t>
            </a:r>
          </a:p>
          <a:p>
            <a:pPr marL="285750" indent="-285750">
              <a:buFont typeface="Arial" panose="020B0604020202020204" pitchFamily="34" charset="0"/>
              <a:buChar char="•"/>
            </a:pPr>
            <a:r>
              <a:rPr lang="en-GB" sz="2000" dirty="0"/>
              <a:t>Going ahead with the pregnancy and considering adoption.</a:t>
            </a:r>
          </a:p>
          <a:p>
            <a:r>
              <a:rPr lang="en-GB" sz="2000" dirty="0"/>
              <a:t>    Sexual Health services will signpost them to their GP and or midwife.</a:t>
            </a:r>
          </a:p>
          <a:p>
            <a:pPr marL="285750" indent="-285750">
              <a:buFont typeface="Arial" panose="020B0604020202020204" pitchFamily="34" charset="0"/>
              <a:buChar char="•"/>
            </a:pPr>
            <a:r>
              <a:rPr lang="en-GB" sz="2000" dirty="0"/>
              <a:t>Terminating the pregnancy, also known as an abortion. </a:t>
            </a:r>
          </a:p>
          <a:p>
            <a:r>
              <a:rPr lang="en-GB" sz="2000" dirty="0"/>
              <a:t>     Sexual Health services will support them with making an appointment with BPAS.   </a:t>
            </a:r>
            <a:endParaRPr lang="en-GB" sz="2000" dirty="0">
              <a:solidFill>
                <a:srgbClr val="0070C0"/>
              </a:solidFill>
            </a:endParaRPr>
          </a:p>
          <a:p>
            <a:endParaRPr lang="en-GB" sz="1400" dirty="0">
              <a:solidFill>
                <a:srgbClr val="0070C0"/>
              </a:solidFill>
            </a:endParaRPr>
          </a:p>
        </p:txBody>
      </p:sp>
      <p:sp>
        <p:nvSpPr>
          <p:cNvPr id="12" name="TextBox 11">
            <a:extLst>
              <a:ext uri="{FF2B5EF4-FFF2-40B4-BE49-F238E27FC236}">
                <a16:creationId xmlns:a16="http://schemas.microsoft.com/office/drawing/2014/main" id="{7AE5DB1E-9E4B-4F58-9B53-67DB7E56CBE6}"/>
              </a:ext>
            </a:extLst>
          </p:cNvPr>
          <p:cNvSpPr txBox="1"/>
          <p:nvPr/>
        </p:nvSpPr>
        <p:spPr>
          <a:xfrm>
            <a:off x="8305960" y="5777341"/>
            <a:ext cx="268103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0070C0"/>
                </a:solidFill>
                <a:effectLst/>
                <a:uLnTx/>
                <a:uFillTx/>
                <a:latin typeface="Arial"/>
                <a:ea typeface="+mn-ea"/>
                <a:cs typeface="+mn-cs"/>
                <a:hlinkClick r:id="rId6"/>
              </a:rPr>
              <a:t>BPAS</a:t>
            </a:r>
            <a:r>
              <a:rPr kumimoji="0" lang="en-GB" b="0" i="0" u="none" strike="noStrike" kern="1200" cap="none" spc="0" normalizeH="0" baseline="0" noProof="0" dirty="0">
                <a:ln>
                  <a:noFill/>
                </a:ln>
                <a:solidFill>
                  <a:srgbClr val="0070C0"/>
                </a:solidFill>
                <a:effectLst/>
                <a:uLnTx/>
                <a:uFillTx/>
                <a:latin typeface="Arial"/>
                <a:ea typeface="+mn-ea"/>
                <a:cs typeface="+mn-cs"/>
              </a:rPr>
              <a:t>   03457 30 40 30</a:t>
            </a:r>
          </a:p>
        </p:txBody>
      </p:sp>
    </p:spTree>
    <p:extLst>
      <p:ext uri="{BB962C8B-B14F-4D97-AF65-F5344CB8AC3E}">
        <p14:creationId xmlns:p14="http://schemas.microsoft.com/office/powerpoint/2010/main" val="2621069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DD256742-A662-4BB1-9659-B9B2D0522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3696" y="271176"/>
            <a:ext cx="979389" cy="508509"/>
          </a:xfrm>
          <a:prstGeom prst="rect">
            <a:avLst/>
          </a:prstGeom>
        </p:spPr>
      </p:pic>
      <p:sp>
        <p:nvSpPr>
          <p:cNvPr id="2" name="TextBox 1">
            <a:extLst>
              <a:ext uri="{FF2B5EF4-FFF2-40B4-BE49-F238E27FC236}">
                <a16:creationId xmlns:a16="http://schemas.microsoft.com/office/drawing/2014/main" id="{DDC096A3-FD3B-46BE-98CA-F397F45A1E7D}"/>
              </a:ext>
            </a:extLst>
          </p:cNvPr>
          <p:cNvSpPr txBox="1"/>
          <p:nvPr/>
        </p:nvSpPr>
        <p:spPr>
          <a:xfrm flipH="1">
            <a:off x="586631" y="271176"/>
            <a:ext cx="9357066" cy="830997"/>
          </a:xfrm>
          <a:prstGeom prst="rect">
            <a:avLst/>
          </a:prstGeom>
          <a:noFill/>
        </p:spPr>
        <p:txBody>
          <a:bodyPr wrap="square" rtlCol="0">
            <a:spAutoFit/>
          </a:bodyPr>
          <a:lstStyle/>
          <a:p>
            <a:pPr algn="ctr"/>
            <a:r>
              <a:rPr lang="en-GB" sz="2400" b="1" dirty="0">
                <a:solidFill>
                  <a:srgbClr val="0070C0"/>
                </a:solidFill>
              </a:rPr>
              <a:t>How Can You Support  Young People with Relationships, Sexual Health and Wellbeing?</a:t>
            </a:r>
          </a:p>
        </p:txBody>
      </p:sp>
      <p:sp>
        <p:nvSpPr>
          <p:cNvPr id="3" name="TextBox 2">
            <a:extLst>
              <a:ext uri="{FF2B5EF4-FFF2-40B4-BE49-F238E27FC236}">
                <a16:creationId xmlns:a16="http://schemas.microsoft.com/office/drawing/2014/main" id="{5C06B398-3C85-4BF0-8DA7-AE4FF8A66578}"/>
              </a:ext>
            </a:extLst>
          </p:cNvPr>
          <p:cNvSpPr txBox="1"/>
          <p:nvPr/>
        </p:nvSpPr>
        <p:spPr>
          <a:xfrm>
            <a:off x="1682410" y="1102173"/>
            <a:ext cx="9357066" cy="5578450"/>
          </a:xfrm>
          <a:prstGeom prst="rect">
            <a:avLst/>
          </a:prstGeom>
          <a:noFill/>
        </p:spPr>
        <p:txBody>
          <a:bodyPr wrap="square" lIns="91440" tIns="45720" rIns="91440" bIns="45720" rtlCol="0" anchor="t">
            <a:spAutoFit/>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Encourage conversation </a:t>
            </a:r>
            <a:r>
              <a:rPr lang="en-GB" sz="2000" dirty="0"/>
              <a:t>– Having a safe space to talk openly with your young person is a great place to start. </a:t>
            </a:r>
            <a:r>
              <a:rPr kumimoji="0" lang="en-GB" sz="2000" b="0" i="0" u="none" strike="noStrike" kern="1200" cap="none" spc="0" normalizeH="0" baseline="0" noProof="0" dirty="0">
                <a:ln>
                  <a:noFill/>
                </a:ln>
                <a:solidFill>
                  <a:prstClr val="black"/>
                </a:solidFill>
                <a:effectLst/>
                <a:uLnTx/>
                <a:uFillTx/>
                <a:ea typeface="+mn-ea"/>
                <a:cs typeface="+mn-cs"/>
              </a:rPr>
              <a:t>Talking about sex can be a very sensitive subject, not just for our young people, but also for us.  Consider how it makes you feel too. Not all of us feel confident or comfortable talking about these subjects. Let your child know they can always speak to you or with another trusted adult.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ea typeface="+mn-ea"/>
              <a:cs typeface="+mn-cs"/>
            </a:endParaRPr>
          </a:p>
          <a:p>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Embarrassment/Stigma – </a:t>
            </a:r>
            <a:r>
              <a:rPr lang="en-GB" sz="2000" dirty="0"/>
              <a:t>Normalise conversations around relationships and sex. The more you do it, the easier it gets.</a:t>
            </a:r>
            <a:r>
              <a:rPr kumimoji="0" lang="en-GB" sz="2000" b="0" i="0" u="none" strike="noStrike" kern="1200" cap="none" spc="0" normalizeH="0" baseline="0" noProof="0" dirty="0">
                <a:ln>
                  <a:noFill/>
                </a:ln>
                <a:solidFill>
                  <a:prstClr val="black"/>
                </a:solidFill>
                <a:effectLst/>
                <a:uLnTx/>
                <a:uFillTx/>
                <a:ea typeface="+mn-ea"/>
                <a:cs typeface="+mn-cs"/>
              </a:rPr>
              <a:t> Try to be as open and factual as you can to make the whole conversation run smoother. Reassure them that although talking about sex and relationships can be embarrassing, emotional, confusing and sometimes upsetting, you are there to listen and not judge.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2000" b="0" i="0" u="none" strike="noStrike" kern="1200" cap="none" spc="0" normalizeH="0" baseline="0" noProof="0" dirty="0">
                <a:ln>
                  <a:noFill/>
                </a:ln>
                <a:solidFill>
                  <a:prstClr val="black"/>
                </a:solidFill>
                <a:effectLst/>
                <a:uLnTx/>
                <a:uFillTx/>
                <a:ea typeface="+mn-ea"/>
                <a:cs typeface="+mn-cs"/>
              </a:rPr>
              <a:t>Most of all, where possible, try to keep these chats fun, laughter is a great way to eliminate awkwardness. </a:t>
            </a:r>
          </a:p>
          <a:p>
            <a:endParaRPr lang="en-GB" dirty="0"/>
          </a:p>
          <a:p>
            <a:endParaRPr lang="en-GB" dirty="0">
              <a:cs typeface="Arial"/>
            </a:endParaRPr>
          </a:p>
        </p:txBody>
      </p:sp>
    </p:spTree>
    <p:extLst>
      <p:ext uri="{BB962C8B-B14F-4D97-AF65-F5344CB8AC3E}">
        <p14:creationId xmlns:p14="http://schemas.microsoft.com/office/powerpoint/2010/main" val="4281818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DD256742-A662-4BB1-9659-B9B2D0522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4704" y="338622"/>
            <a:ext cx="953132" cy="508509"/>
          </a:xfrm>
          <a:prstGeom prst="rect">
            <a:avLst/>
          </a:prstGeom>
        </p:spPr>
      </p:pic>
      <p:sp>
        <p:nvSpPr>
          <p:cNvPr id="2" name="TextBox 1">
            <a:extLst>
              <a:ext uri="{FF2B5EF4-FFF2-40B4-BE49-F238E27FC236}">
                <a16:creationId xmlns:a16="http://schemas.microsoft.com/office/drawing/2014/main" id="{28400A56-38C0-4192-A971-FB3461B26ED2}"/>
              </a:ext>
            </a:extLst>
          </p:cNvPr>
          <p:cNvSpPr txBox="1"/>
          <p:nvPr/>
        </p:nvSpPr>
        <p:spPr>
          <a:xfrm>
            <a:off x="830764" y="338622"/>
            <a:ext cx="9224915" cy="830997"/>
          </a:xfrm>
          <a:prstGeom prst="rect">
            <a:avLst/>
          </a:prstGeom>
          <a:noFill/>
        </p:spPr>
        <p:txBody>
          <a:bodyPr wrap="square" rtlCol="0">
            <a:spAutoFit/>
          </a:bodyPr>
          <a:lstStyle/>
          <a:p>
            <a:pPr algn="ctr"/>
            <a:r>
              <a:rPr lang="en-GB" sz="2400" b="1" dirty="0">
                <a:solidFill>
                  <a:srgbClr val="0070C0"/>
                </a:solidFill>
              </a:rPr>
              <a:t>How Can You Support Young People with Relationships, Sexual Health and Wellbeing?</a:t>
            </a:r>
          </a:p>
        </p:txBody>
      </p:sp>
      <p:sp>
        <p:nvSpPr>
          <p:cNvPr id="3" name="TextBox 2">
            <a:extLst>
              <a:ext uri="{FF2B5EF4-FFF2-40B4-BE49-F238E27FC236}">
                <a16:creationId xmlns:a16="http://schemas.microsoft.com/office/drawing/2014/main" id="{0F0528D7-F2F2-40CE-A0CE-86DD53EBED5D}"/>
              </a:ext>
            </a:extLst>
          </p:cNvPr>
          <p:cNvSpPr txBox="1"/>
          <p:nvPr/>
        </p:nvSpPr>
        <p:spPr>
          <a:xfrm>
            <a:off x="1650643" y="1857376"/>
            <a:ext cx="9807932" cy="10418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ea typeface="+mn-ea"/>
                <a:cs typeface="+mn-cs"/>
              </a:rPr>
              <a:t>Relationships, Sex Education (RSE) </a:t>
            </a:r>
            <a:r>
              <a:rPr kumimoji="0" lang="en-GB" sz="2000" b="0" i="0" u="none" strike="noStrike" kern="1200" cap="none" spc="0" normalizeH="0" baseline="0" noProof="0" dirty="0">
                <a:ln>
                  <a:noFill/>
                </a:ln>
                <a:solidFill>
                  <a:prstClr val="black"/>
                </a:solidFill>
                <a:effectLst/>
                <a:uLnTx/>
                <a:uFillTx/>
                <a:ea typeface="+mn-ea"/>
                <a:cs typeface="+mn-cs"/>
              </a:rPr>
              <a:t>– Be inquisitive about the RSE your child gets. Does it include essential topics like: </a:t>
            </a:r>
            <a:r>
              <a:rPr kumimoji="0" lang="en-GB" sz="2000" b="0" i="0" u="none" strike="noStrike" kern="1200" cap="none" spc="0" normalizeH="0" baseline="0" noProof="0" dirty="0">
                <a:ln>
                  <a:noFill/>
                </a:ln>
                <a:solidFill>
                  <a:prstClr val="black"/>
                </a:solidFill>
                <a:effectLst/>
                <a:uLnTx/>
                <a:uFillTx/>
                <a:ea typeface="+mn-ea"/>
                <a:cs typeface="+mn-cs"/>
                <a:hlinkClick r:id="rId4"/>
              </a:rPr>
              <a:t>Puberty</a:t>
            </a:r>
            <a:r>
              <a:rPr kumimoji="0" lang="en-GB" sz="2000" b="0" i="0" u="none" strike="noStrike" kern="1200" cap="none" spc="0" normalizeH="0" baseline="0" noProof="0" dirty="0">
                <a:ln>
                  <a:noFill/>
                </a:ln>
                <a:solidFill>
                  <a:prstClr val="black"/>
                </a:solidFill>
                <a:effectLst/>
                <a:uLnTx/>
                <a:uFillTx/>
                <a:ea typeface="+mn-ea"/>
                <a:cs typeface="+mn-cs"/>
              </a:rPr>
              <a:t>, </a:t>
            </a:r>
            <a:r>
              <a:rPr kumimoji="0" lang="en-GB" sz="2000" b="0" i="0" u="none" strike="noStrike" kern="1200" cap="none" spc="0" normalizeH="0" baseline="0" noProof="0" dirty="0">
                <a:ln>
                  <a:noFill/>
                </a:ln>
                <a:solidFill>
                  <a:prstClr val="black"/>
                </a:solidFill>
                <a:effectLst/>
                <a:uLnTx/>
                <a:uFillTx/>
                <a:ea typeface="+mn-ea"/>
                <a:cs typeface="+mn-cs"/>
                <a:hlinkClick r:id="rId5"/>
              </a:rPr>
              <a:t>Consent</a:t>
            </a:r>
            <a:r>
              <a:rPr kumimoji="0" lang="en-GB" sz="2000" b="0" i="0" u="none" strike="noStrike" kern="1200" cap="none" spc="0" normalizeH="0" baseline="0" noProof="0" dirty="0">
                <a:ln>
                  <a:noFill/>
                </a:ln>
                <a:solidFill>
                  <a:prstClr val="black"/>
                </a:solidFill>
                <a:effectLst/>
                <a:uLnTx/>
                <a:uFillTx/>
                <a:ea typeface="+mn-ea"/>
                <a:cs typeface="+mn-cs"/>
              </a:rPr>
              <a:t>, </a:t>
            </a:r>
            <a:r>
              <a:rPr kumimoji="0" lang="en-GB" sz="2000" b="0" i="0" u="none" strike="noStrike" kern="1200" cap="none" spc="0" normalizeH="0" baseline="0" noProof="0" dirty="0">
                <a:ln>
                  <a:noFill/>
                </a:ln>
                <a:solidFill>
                  <a:prstClr val="black"/>
                </a:solidFill>
                <a:effectLst/>
                <a:uLnTx/>
                <a:uFillTx/>
                <a:ea typeface="+mn-ea"/>
                <a:cs typeface="+mn-cs"/>
                <a:hlinkClick r:id="rId6"/>
              </a:rPr>
              <a:t>Contraception</a:t>
            </a:r>
            <a:r>
              <a:rPr kumimoji="0" lang="en-GB" sz="2000" b="0" i="0" u="none" strike="noStrike" kern="1200" cap="none" spc="0" normalizeH="0" baseline="0" noProof="0" dirty="0">
                <a:ln>
                  <a:noFill/>
                </a:ln>
                <a:solidFill>
                  <a:prstClr val="black"/>
                </a:solidFill>
                <a:effectLst/>
                <a:uLnTx/>
                <a:uFillTx/>
                <a:ea typeface="+mn-ea"/>
                <a:cs typeface="+mn-cs"/>
              </a:rPr>
              <a:t>, </a:t>
            </a:r>
            <a:r>
              <a:rPr kumimoji="0" lang="en-GB" sz="2000" b="0" i="0" u="none" strike="noStrike" kern="1200" cap="none" spc="0" normalizeH="0" baseline="0" noProof="0" dirty="0">
                <a:ln>
                  <a:noFill/>
                </a:ln>
                <a:solidFill>
                  <a:prstClr val="black"/>
                </a:solidFill>
                <a:effectLst/>
                <a:uLnTx/>
                <a:uFillTx/>
                <a:ea typeface="+mn-ea"/>
                <a:cs typeface="+mn-cs"/>
                <a:hlinkClick r:id="rId7"/>
              </a:rPr>
              <a:t>STIs</a:t>
            </a:r>
            <a:r>
              <a:rPr kumimoji="0" lang="en-GB" sz="2000" b="0" i="0" u="none" strike="noStrike" kern="1200" cap="none" spc="0" normalizeH="0" baseline="0" noProof="0" dirty="0">
                <a:ln>
                  <a:noFill/>
                </a:ln>
                <a:solidFill>
                  <a:prstClr val="black"/>
                </a:solidFill>
                <a:effectLst/>
                <a:uLnTx/>
                <a:uFillTx/>
                <a:ea typeface="+mn-ea"/>
                <a:cs typeface="+mn-cs"/>
              </a:rPr>
              <a:t>, </a:t>
            </a:r>
            <a:r>
              <a:rPr kumimoji="0" lang="en-GB" sz="2000" b="0" i="0" u="none" strike="noStrike" kern="1200" cap="none" spc="0" normalizeH="0" baseline="0" noProof="0" dirty="0">
                <a:ln>
                  <a:noFill/>
                </a:ln>
                <a:solidFill>
                  <a:prstClr val="black"/>
                </a:solidFill>
                <a:effectLst/>
                <a:uLnTx/>
                <a:uFillTx/>
                <a:ea typeface="+mn-ea"/>
                <a:cs typeface="+mn-cs"/>
                <a:hlinkClick r:id="rId8"/>
              </a:rPr>
              <a:t>Healthy Relationships</a:t>
            </a:r>
            <a:r>
              <a:rPr kumimoji="0" lang="en-GB" sz="2000" b="0" i="0" u="none" strike="noStrike" kern="1200" cap="none" spc="0" normalizeH="0" baseline="0" noProof="0" dirty="0">
                <a:ln>
                  <a:noFill/>
                </a:ln>
                <a:solidFill>
                  <a:prstClr val="black"/>
                </a:solidFill>
                <a:effectLst/>
                <a:uLnTx/>
                <a:uFillTx/>
                <a:ea typeface="+mn-ea"/>
                <a:cs typeface="+mn-cs"/>
              </a:rPr>
              <a:t>, </a:t>
            </a:r>
            <a:r>
              <a:rPr kumimoji="0" lang="en-GB" sz="2000" b="0" i="0" u="none" strike="noStrike" kern="1200" cap="none" spc="0" normalizeH="0" baseline="0" noProof="0" dirty="0">
                <a:ln>
                  <a:noFill/>
                </a:ln>
                <a:solidFill>
                  <a:prstClr val="black"/>
                </a:solidFill>
                <a:effectLst/>
                <a:uLnTx/>
                <a:uFillTx/>
                <a:ea typeface="+mn-ea"/>
                <a:cs typeface="+mn-cs"/>
                <a:hlinkClick r:id="rId9"/>
              </a:rPr>
              <a:t>Online Safety</a:t>
            </a:r>
            <a:r>
              <a:rPr kumimoji="0" lang="en-GB" sz="2000" b="0" i="0" u="none" strike="noStrike" kern="1200" cap="none" spc="0" normalizeH="0" baseline="0" noProof="0" dirty="0">
                <a:ln>
                  <a:noFill/>
                </a:ln>
                <a:solidFill>
                  <a:prstClr val="black"/>
                </a:solidFill>
                <a:effectLst/>
                <a:uLnTx/>
                <a:uFillTx/>
                <a:ea typeface="+mn-ea"/>
                <a:cs typeface="+mn-cs"/>
              </a:rPr>
              <a:t>, </a:t>
            </a:r>
            <a:r>
              <a:rPr kumimoji="0" lang="en-GB" sz="2000" b="0" i="0" u="none" strike="noStrike" kern="1200" cap="none" spc="0" normalizeH="0" baseline="0" noProof="0" dirty="0">
                <a:ln>
                  <a:noFill/>
                </a:ln>
                <a:solidFill>
                  <a:prstClr val="black"/>
                </a:solidFill>
                <a:effectLst/>
                <a:uLnTx/>
                <a:uFillTx/>
                <a:ea typeface="+mn-ea"/>
                <a:cs typeface="+mn-cs"/>
                <a:hlinkClick r:id="rId10"/>
              </a:rPr>
              <a:t>Self Esteem</a:t>
            </a:r>
            <a:r>
              <a:rPr kumimoji="0" lang="en-GB" sz="20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ea typeface="+mn-ea"/>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2000" b="1" i="0" u="none" strike="noStrike" kern="1200" cap="none" spc="0" normalizeH="0" baseline="0" noProof="0" dirty="0">
                <a:ln>
                  <a:noFill/>
                </a:ln>
                <a:solidFill>
                  <a:prstClr val="black"/>
                </a:solidFill>
                <a:effectLst/>
                <a:uLnTx/>
                <a:uFillTx/>
                <a:ea typeface="+mn-ea"/>
                <a:cs typeface="+mn-cs"/>
              </a:rPr>
              <a:t>Learn and research together - </a:t>
            </a:r>
            <a:r>
              <a:rPr kumimoji="0" lang="en-GB" sz="2000" b="0" i="0" u="none" strike="noStrike" kern="1200" cap="none" spc="0" normalizeH="0" baseline="0" noProof="0" dirty="0">
                <a:ln>
                  <a:noFill/>
                </a:ln>
                <a:solidFill>
                  <a:prstClr val="black"/>
                </a:solidFill>
                <a:effectLst/>
                <a:uLnTx/>
                <a:uFillTx/>
                <a:ea typeface="+mn-ea"/>
                <a:cs typeface="+mn-cs"/>
              </a:rPr>
              <a:t>Ask about things that they have seen/heard and don’t understand. Suggest it could be a learning curve for you both…Research something together to make sure they’re well informed and have the correct information. Most teenagers have probably learnt a lot about relationships and sex already (both consciously and sub-consciously)    </a:t>
            </a:r>
            <a:r>
              <a:rPr kumimoji="0" lang="en-GB" sz="2000" b="0" i="0" u="none" strike="noStrike" kern="0" cap="none" spc="0" normalizeH="0" baseline="0" noProof="0" dirty="0">
                <a:ln>
                  <a:noFill/>
                </a:ln>
                <a:solidFill>
                  <a:sysClr val="windowText" lastClr="000000"/>
                </a:solidFill>
                <a:effectLst/>
                <a:uLnTx/>
                <a:uFillTx/>
                <a:ea typeface="+mn-ea"/>
                <a:cs typeface="+mn-cs"/>
                <a:hlinkClick r:id="rId11"/>
              </a:rPr>
              <a:t>Lets Talk About It website</a:t>
            </a:r>
            <a:endParaRPr kumimoji="0" lang="en-GB" sz="20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t>Guard against misinformation - </a:t>
            </a:r>
            <a:r>
              <a:rPr kumimoji="0" lang="en-GB" sz="2000" b="0" i="0" u="none" strike="noStrike" kern="1200" cap="none" spc="0" normalizeH="0" baseline="0" noProof="0" dirty="0">
                <a:ln>
                  <a:noFill/>
                </a:ln>
                <a:solidFill>
                  <a:prstClr val="black"/>
                </a:solidFill>
                <a:effectLst/>
                <a:uLnTx/>
                <a:uFillTx/>
                <a:ea typeface="+mn-ea"/>
                <a:cs typeface="+mn-cs"/>
              </a:rPr>
              <a:t>Young people often have a misinformed view on sexual health due to where they get their information </a:t>
            </a:r>
            <a:r>
              <a:rPr kumimoji="0" lang="en-GB" sz="2000" b="0" i="0" u="none" strike="noStrike" kern="1200" cap="none" spc="0" normalizeH="0" baseline="0" noProof="0" dirty="0" err="1">
                <a:ln>
                  <a:noFill/>
                </a:ln>
                <a:solidFill>
                  <a:prstClr val="black"/>
                </a:solidFill>
                <a:effectLst/>
                <a:uLnTx/>
                <a:uFillTx/>
                <a:ea typeface="+mn-ea"/>
                <a:cs typeface="+mn-cs"/>
              </a:rPr>
              <a:t>eg</a:t>
            </a:r>
            <a:r>
              <a:rPr kumimoji="0" lang="en-GB" sz="2000" b="0" i="0" u="none" strike="noStrike" kern="1200" cap="none" spc="0" normalizeH="0" baseline="0" noProof="0" dirty="0">
                <a:ln>
                  <a:noFill/>
                </a:ln>
                <a:solidFill>
                  <a:prstClr val="black"/>
                </a:solidFill>
                <a:effectLst/>
                <a:uLnTx/>
                <a:uFillTx/>
                <a:ea typeface="+mn-ea"/>
                <a:cs typeface="+mn-cs"/>
              </a:rPr>
              <a:t>: Peers, TV, Social media, Tik Tok, and porn. With supportive conversations you can help educate against this.</a:t>
            </a:r>
          </a:p>
          <a:p>
            <a:endParaRPr lang="en-GB" b="1" dirty="0"/>
          </a:p>
          <a:p>
            <a:pPr marL="0" marR="0" lvl="0" indent="0" algn="l" defTabSz="914400" rtl="0" eaLnBrk="1" fontAlgn="auto" latinLnBrk="0" hangingPunct="1">
              <a:lnSpc>
                <a:spcPct val="100000"/>
              </a:lnSpc>
              <a:spcBef>
                <a:spcPts val="0"/>
              </a:spcBef>
              <a:spcAft>
                <a:spcPts val="30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endParaRPr lang="en-GB" b="1"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sz="1400" dirty="0"/>
          </a:p>
          <a:p>
            <a:endParaRPr lang="en-GB" sz="1600" dirty="0"/>
          </a:p>
          <a:p>
            <a:endParaRPr lang="en-GB" sz="1600" dirty="0"/>
          </a:p>
          <a:p>
            <a:endParaRPr lang="en-GB" dirty="0"/>
          </a:p>
          <a:p>
            <a:endParaRPr lang="en-GB"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1780112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F7CA-572C-435F-B510-8883F9EAC67F}"/>
              </a:ext>
            </a:extLst>
          </p:cNvPr>
          <p:cNvSpPr>
            <a:spLocks noGrp="1"/>
          </p:cNvSpPr>
          <p:nvPr>
            <p:ph type="title"/>
          </p:nvPr>
        </p:nvSpPr>
        <p:spPr>
          <a:xfrm>
            <a:off x="914401" y="357672"/>
            <a:ext cx="8940804" cy="779463"/>
          </a:xfrm>
        </p:spPr>
        <p:txBody>
          <a:bodyPr>
            <a:normAutofit fontScale="90000"/>
          </a:bodyPr>
          <a:lstStyle/>
          <a:p>
            <a:pPr algn="ctr">
              <a:lnSpc>
                <a:spcPct val="100000"/>
              </a:lnSpc>
              <a:spcBef>
                <a:spcPts val="0"/>
              </a:spcBef>
              <a:defRPr/>
            </a:pPr>
            <a:r>
              <a:rPr lang="en-GB" sz="2400" b="1" dirty="0">
                <a:solidFill>
                  <a:srgbClr val="0070C0"/>
                </a:solidFill>
              </a:rPr>
              <a:t>How Can You Support Young People with Relationships, Sexual Health and Wellbeing?</a:t>
            </a:r>
            <a:br>
              <a:rPr lang="en-GB" sz="2400" b="1" dirty="0">
                <a:solidFill>
                  <a:srgbClr val="0070C0"/>
                </a:solidFill>
              </a:rPr>
            </a:br>
            <a:endParaRPr lang="en-GB" dirty="0"/>
          </a:p>
        </p:txBody>
      </p:sp>
      <p:sp>
        <p:nvSpPr>
          <p:cNvPr id="3" name="Content Placeholder 2">
            <a:extLst>
              <a:ext uri="{FF2B5EF4-FFF2-40B4-BE49-F238E27FC236}">
                <a16:creationId xmlns:a16="http://schemas.microsoft.com/office/drawing/2014/main" id="{55999303-9042-4949-BA2B-9E40AB9343AA}"/>
              </a:ext>
            </a:extLst>
          </p:cNvPr>
          <p:cNvSpPr>
            <a:spLocks noGrp="1"/>
          </p:cNvSpPr>
          <p:nvPr>
            <p:ph idx="1"/>
          </p:nvPr>
        </p:nvSpPr>
        <p:spPr>
          <a:xfrm>
            <a:off x="1570263" y="1137135"/>
            <a:ext cx="9786257" cy="5128728"/>
          </a:xfrm>
        </p:spPr>
        <p:txBody>
          <a:bodyPr vert="horz" lIns="0" tIns="0" rIns="0" bIns="0" rtlCol="0" anchor="t">
            <a:normAutofit/>
          </a:bodyPr>
          <a:lstStyle/>
          <a:p>
            <a:endParaRPr lang="en-GB" sz="2400" dirty="0">
              <a:solidFill>
                <a:schemeClr val="tx1"/>
              </a:solidFill>
              <a:cs typeface="Arial"/>
            </a:endParaRPr>
          </a:p>
          <a:p>
            <a:pPr>
              <a:spcAft>
                <a:spcPts val="0"/>
              </a:spcAft>
              <a:defRPr/>
            </a:pPr>
            <a:r>
              <a:rPr lang="en-GB" sz="2400" dirty="0">
                <a:solidFill>
                  <a:schemeClr val="tx1"/>
                </a:solidFill>
              </a:rPr>
              <a:t> </a:t>
            </a:r>
            <a:r>
              <a:rPr lang="en-GB" sz="2000" b="1" dirty="0">
                <a:solidFill>
                  <a:schemeClr val="tx1"/>
                </a:solidFill>
              </a:rPr>
              <a:t>Get information and support for you and your young person -  </a:t>
            </a:r>
            <a:r>
              <a:rPr lang="en-GB" sz="2000" dirty="0">
                <a:solidFill>
                  <a:schemeClr val="tx1"/>
                </a:solidFill>
              </a:rPr>
              <a:t>Reach out to your young person’s school, other supportive organisations and your local sexual health services.</a:t>
            </a:r>
            <a:endParaRPr lang="en-GB" sz="2000" dirty="0">
              <a:solidFill>
                <a:schemeClr val="tx1"/>
              </a:solidFill>
              <a:cs typeface="Arial"/>
            </a:endParaRPr>
          </a:p>
          <a:p>
            <a:endParaRPr lang="en-GB" sz="2000" dirty="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ea typeface="+mn-ea"/>
                <a:cs typeface="+mn-cs"/>
              </a:rPr>
              <a:t>Enable access to services </a:t>
            </a:r>
            <a:r>
              <a:rPr kumimoji="0" lang="en-GB" sz="2000" b="0" i="0" u="none" strike="noStrike" kern="1200" cap="none" spc="0" normalizeH="0" baseline="0" noProof="0" dirty="0">
                <a:ln>
                  <a:noFill/>
                </a:ln>
                <a:solidFill>
                  <a:prstClr val="black"/>
                </a:solidFill>
                <a:effectLst/>
                <a:uLnTx/>
                <a:uFillTx/>
                <a:ea typeface="+mn-ea"/>
                <a:cs typeface="+mn-cs"/>
              </a:rPr>
              <a:t>– If they are sexually active or starting to think about the next step, encourage them to come into clinic so they can discuss safer sex. Support them by coming </a:t>
            </a:r>
            <a:r>
              <a:rPr lang="en-GB" sz="2000" dirty="0">
                <a:solidFill>
                  <a:prstClr val="black"/>
                </a:solidFill>
              </a:rPr>
              <a:t>in</a:t>
            </a:r>
            <a:r>
              <a:rPr kumimoji="0" lang="en-GB" sz="2000" b="0" i="0" u="none" strike="noStrike" kern="1200" cap="none" spc="0" normalizeH="0" baseline="0" noProof="0" dirty="0">
                <a:ln>
                  <a:noFill/>
                </a:ln>
                <a:solidFill>
                  <a:prstClr val="black"/>
                </a:solidFill>
                <a:effectLst/>
                <a:uLnTx/>
                <a:uFillTx/>
                <a:ea typeface="+mn-ea"/>
                <a:cs typeface="+mn-cs"/>
              </a:rPr>
              <a:t>to the sexual health clinic with them.</a:t>
            </a:r>
            <a:endParaRPr lang="en-GB" sz="2000" b="0" i="0" u="none" strike="noStrike" kern="1200" cap="none" spc="0" normalizeH="0" baseline="0" noProof="0" dirty="0">
              <a:ln>
                <a:noFill/>
              </a:ln>
              <a:solidFill>
                <a:prstClr val="black"/>
              </a:solidFill>
              <a:effectLst/>
              <a:uLnTx/>
              <a:uFillTx/>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prstClr val="black"/>
              </a:solidFil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i="0" u="none" strike="noStrike" kern="1200" cap="none" spc="0" normalizeH="0" baseline="0" noProof="0" dirty="0">
              <a:ln>
                <a:noFill/>
              </a:ln>
              <a:solidFill>
                <a:prstClr val="black"/>
              </a:solidFill>
              <a:effectLst/>
              <a:uLnTx/>
              <a:uFillTx/>
              <a:cs typeface="Arial"/>
            </a:endParaRPr>
          </a:p>
          <a:p>
            <a:pPr>
              <a:spcAft>
                <a:spcPts val="0"/>
              </a:spcAft>
              <a:defRPr/>
            </a:pPr>
            <a:r>
              <a:rPr lang="en-GB" sz="2000" b="1" dirty="0">
                <a:solidFill>
                  <a:schemeClr val="tx1"/>
                </a:solidFill>
              </a:rPr>
              <a:t>Talking about Porn- </a:t>
            </a:r>
            <a:r>
              <a:rPr kumimoji="0" lang="en-GB" sz="2000" b="0" i="0" u="none" strike="noStrike" kern="1200" cap="none" spc="0" normalizeH="0" baseline="0" noProof="0" dirty="0">
                <a:ln>
                  <a:noFill/>
                </a:ln>
                <a:solidFill>
                  <a:schemeClr val="tx1"/>
                </a:solidFill>
                <a:effectLst/>
                <a:uLnTx/>
                <a:uFillTx/>
                <a:ea typeface="+mn-ea"/>
                <a:cs typeface="+mn-cs"/>
              </a:rPr>
              <a:t>Porn is often brought into a young person’s life indirectly. Young people are not necessarily ‘seeking’ out porn themselves, but statistics show that they see graphic sexual images at very young ages. Talk about this with them, it helps create a realistic picture of sex and sex within a healthy relationship.</a:t>
            </a:r>
            <a:endParaRPr lang="en-GB" sz="2000" b="0" i="0" u="none" strike="noStrike" kern="1200" cap="none" spc="0" normalizeH="0" baseline="0" noProof="0" dirty="0">
              <a:ln>
                <a:noFill/>
              </a:ln>
              <a:solidFill>
                <a:schemeClr val="tx1"/>
              </a:solidFill>
              <a:effectLst/>
              <a:uLnTx/>
              <a:uFillTx/>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prstClr val="black"/>
              </a:solidFill>
              <a:effectLst/>
              <a:uLnTx/>
              <a:uFillTx/>
              <a:ea typeface="+mn-ea"/>
              <a:cs typeface="+mn-cs"/>
            </a:endParaRPr>
          </a:p>
          <a:p>
            <a:endParaRPr lang="en-GB" sz="7200" dirty="0"/>
          </a:p>
          <a:p>
            <a:endParaRPr lang="en-GB" dirty="0"/>
          </a:p>
        </p:txBody>
      </p:sp>
      <p:sp>
        <p:nvSpPr>
          <p:cNvPr id="4" name="Slide Number Placeholder 3">
            <a:extLst>
              <a:ext uri="{FF2B5EF4-FFF2-40B4-BE49-F238E27FC236}">
                <a16:creationId xmlns:a16="http://schemas.microsoft.com/office/drawing/2014/main" id="{8C6E6367-037C-435C-8704-9989CAA4EC37}"/>
              </a:ext>
            </a:extLst>
          </p:cNvPr>
          <p:cNvSpPr>
            <a:spLocks noGrp="1"/>
          </p:cNvSpPr>
          <p:nvPr>
            <p:ph type="sldNum" sz="quarter" idx="12"/>
          </p:nvPr>
        </p:nvSpPr>
        <p:spPr/>
        <p:txBody>
          <a:bodyPr/>
          <a:lstStyle/>
          <a:p>
            <a:fld id="{01898949-DBEE-42AF-93B8-E24DF2BBF04D}" type="slidenum">
              <a:rPr lang="en-GB" smtClean="0"/>
              <a:t>26</a:t>
            </a:fld>
            <a:endParaRPr lang="en-GB"/>
          </a:p>
        </p:txBody>
      </p:sp>
      <p:pic>
        <p:nvPicPr>
          <p:cNvPr id="5" name="Picture 4" descr="Logo, company name&#10;&#10;Description automatically generated">
            <a:extLst>
              <a:ext uri="{FF2B5EF4-FFF2-40B4-BE49-F238E27FC236}">
                <a16:creationId xmlns:a16="http://schemas.microsoft.com/office/drawing/2014/main" id="{5992F947-79BF-CD45-FC25-BCFEF9764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4171" y="357672"/>
            <a:ext cx="979389" cy="508509"/>
          </a:xfrm>
          <a:prstGeom prst="rect">
            <a:avLst/>
          </a:prstGeom>
        </p:spPr>
      </p:pic>
    </p:spTree>
    <p:extLst>
      <p:ext uri="{BB962C8B-B14F-4D97-AF65-F5344CB8AC3E}">
        <p14:creationId xmlns:p14="http://schemas.microsoft.com/office/powerpoint/2010/main" val="3139352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8ED9-F2A7-4B5F-9AB1-FC97E1F13F9A}"/>
              </a:ext>
            </a:extLst>
          </p:cNvPr>
          <p:cNvSpPr>
            <a:spLocks noGrp="1"/>
          </p:cNvSpPr>
          <p:nvPr>
            <p:ph type="title"/>
          </p:nvPr>
        </p:nvSpPr>
        <p:spPr>
          <a:xfrm>
            <a:off x="1704975" y="3660"/>
            <a:ext cx="8578147" cy="779463"/>
          </a:xfrm>
        </p:spPr>
        <p:txBody>
          <a:bodyPr/>
          <a:lstStyle/>
          <a:p>
            <a:pPr algn="ctr"/>
            <a:r>
              <a:rPr lang="en-GB" dirty="0"/>
              <a:t>Porn and the Law</a:t>
            </a:r>
          </a:p>
        </p:txBody>
      </p:sp>
      <p:sp>
        <p:nvSpPr>
          <p:cNvPr id="3" name="Content Placeholder 2">
            <a:extLst>
              <a:ext uri="{FF2B5EF4-FFF2-40B4-BE49-F238E27FC236}">
                <a16:creationId xmlns:a16="http://schemas.microsoft.com/office/drawing/2014/main" id="{5AB74486-351F-4FCD-B538-05B6632EF1FE}"/>
              </a:ext>
            </a:extLst>
          </p:cNvPr>
          <p:cNvSpPr>
            <a:spLocks noGrp="1"/>
          </p:cNvSpPr>
          <p:nvPr>
            <p:ph idx="1"/>
          </p:nvPr>
        </p:nvSpPr>
        <p:spPr>
          <a:xfrm>
            <a:off x="1410419" y="783123"/>
            <a:ext cx="10229850" cy="5120959"/>
          </a:xfrm>
        </p:spPr>
        <p:txBody>
          <a:bodyPr vert="horz" lIns="0" tIns="0" rIns="0" bIns="0" rtlCol="0" anchor="t">
            <a:normAutofit fontScale="25000" lnSpcReduction="20000"/>
          </a:bodyPr>
          <a:lstStyle/>
          <a:p>
            <a:endParaRPr lang="en-GB" sz="4500" dirty="0">
              <a:solidFill>
                <a:schemeClr val="tx1"/>
              </a:solidFill>
              <a:cs typeface="Arial"/>
            </a:endParaRPr>
          </a:p>
          <a:p>
            <a:r>
              <a:rPr lang="en-GB" sz="7200" dirty="0">
                <a:solidFill>
                  <a:schemeClr val="tx1"/>
                </a:solidFill>
                <a:cs typeface="Arial"/>
              </a:rPr>
              <a:t>                   </a:t>
            </a:r>
            <a:r>
              <a:rPr lang="en-GB" sz="7200" b="0" i="0" dirty="0">
                <a:solidFill>
                  <a:schemeClr val="tx1"/>
                </a:solidFill>
                <a:effectLst/>
                <a:cs typeface="Arial"/>
              </a:rPr>
              <a:t> It isn’t illegal for children and young people under the age of 18 to watch porn</a:t>
            </a:r>
            <a:r>
              <a:rPr lang="en-GB" sz="7200" dirty="0">
                <a:solidFill>
                  <a:schemeClr val="tx1"/>
                </a:solidFill>
                <a:cs typeface="Arial"/>
              </a:rPr>
              <a:t>.</a:t>
            </a:r>
          </a:p>
          <a:p>
            <a:pPr algn="ctr"/>
            <a:r>
              <a:rPr lang="en-GB" sz="7200" dirty="0">
                <a:solidFill>
                  <a:schemeClr val="tx1"/>
                </a:solidFill>
                <a:cs typeface="Arial"/>
              </a:rPr>
              <a:t>                </a:t>
            </a:r>
            <a:r>
              <a:rPr lang="en-GB" sz="7200" b="0" i="0" dirty="0">
                <a:solidFill>
                  <a:schemeClr val="tx1"/>
                </a:solidFill>
                <a:effectLst/>
                <a:cs typeface="Arial"/>
              </a:rPr>
              <a:t> It is illegal to show anyone under the age of 16 porn or give them access to it.</a:t>
            </a:r>
          </a:p>
          <a:p>
            <a:pPr algn="ctr"/>
            <a:r>
              <a:rPr lang="en-GB" sz="7200" dirty="0">
                <a:solidFill>
                  <a:schemeClr val="tx1"/>
                </a:solidFill>
                <a:cs typeface="Arial"/>
              </a:rPr>
              <a:t>The law is there to protect not prosecute</a:t>
            </a:r>
            <a:endParaRPr lang="en-GB" sz="7200" b="0" i="0" dirty="0">
              <a:solidFill>
                <a:schemeClr val="tx1"/>
              </a:solidFill>
              <a:effectLst/>
              <a:cs typeface="Arial"/>
            </a:endParaRPr>
          </a:p>
          <a:p>
            <a:endParaRPr lang="en-GB" sz="7200" b="1" dirty="0">
              <a:solidFill>
                <a:srgbClr val="FF0000"/>
              </a:solidFill>
              <a:cs typeface="Arial"/>
            </a:endParaRPr>
          </a:p>
          <a:p>
            <a:endParaRPr lang="en-GB" sz="7200" dirty="0">
              <a:solidFill>
                <a:schemeClr val="tx1"/>
              </a:solidFill>
              <a:cs typeface="Arial"/>
            </a:endParaRPr>
          </a:p>
          <a:p>
            <a:r>
              <a:rPr lang="en-GB" sz="8000" dirty="0">
                <a:solidFill>
                  <a:schemeClr val="tx1"/>
                </a:solidFill>
              </a:rPr>
              <a:t>                Young People learning about sex and relationships from porn can lead to:</a:t>
            </a:r>
            <a:endParaRPr lang="en-GB" sz="8000" dirty="0">
              <a:solidFill>
                <a:schemeClr val="tx1"/>
              </a:solidFill>
              <a:cs typeface="Arial"/>
            </a:endParaRPr>
          </a:p>
          <a:p>
            <a:endParaRPr lang="en-GB" sz="8000" dirty="0">
              <a:solidFill>
                <a:schemeClr val="tx1"/>
              </a:solidFill>
              <a:cs typeface="Arial"/>
            </a:endParaRPr>
          </a:p>
          <a:p>
            <a:pPr marL="742950" lvl="1" indent="-285750">
              <a:buFont typeface="Arial" panose="020B0604020202020204" pitchFamily="34" charset="0"/>
              <a:buChar char="•"/>
            </a:pPr>
            <a:r>
              <a:rPr lang="en-GB" sz="8000" dirty="0">
                <a:solidFill>
                  <a:schemeClr val="tx1"/>
                </a:solidFill>
              </a:rPr>
              <a:t>U</a:t>
            </a:r>
            <a:r>
              <a:rPr lang="en-GB" sz="8000" b="0" i="0" dirty="0">
                <a:solidFill>
                  <a:schemeClr val="tx1"/>
                </a:solidFill>
                <a:effectLst/>
              </a:rPr>
              <a:t>nrealistic attitudes about sex and consent.</a:t>
            </a:r>
            <a:endParaRPr lang="en-GB" sz="8000" b="0" i="0" dirty="0">
              <a:solidFill>
                <a:schemeClr val="tx1"/>
              </a:solidFill>
              <a:effectLst/>
              <a:cs typeface="Arial"/>
            </a:endParaRPr>
          </a:p>
          <a:p>
            <a:pPr marL="742950" lvl="1" indent="-285750">
              <a:buFont typeface="Arial" panose="020B0604020202020204" pitchFamily="34" charset="0"/>
              <a:buChar char="•"/>
            </a:pPr>
            <a:r>
              <a:rPr lang="en-GB" sz="8000" dirty="0">
                <a:solidFill>
                  <a:schemeClr val="tx1"/>
                </a:solidFill>
              </a:rPr>
              <a:t>M</a:t>
            </a:r>
            <a:r>
              <a:rPr lang="en-GB" sz="8000" b="0" i="0" dirty="0">
                <a:solidFill>
                  <a:schemeClr val="tx1"/>
                </a:solidFill>
                <a:effectLst/>
              </a:rPr>
              <a:t>ore negative attitudes about roles and identities in relationships.</a:t>
            </a:r>
            <a:endParaRPr lang="en-GB" sz="8000" b="0" i="0" dirty="0">
              <a:solidFill>
                <a:schemeClr val="tx1"/>
              </a:solidFill>
              <a:effectLst/>
              <a:cs typeface="Arial"/>
            </a:endParaRPr>
          </a:p>
          <a:p>
            <a:pPr marL="742950" lvl="1" indent="-285750">
              <a:buFont typeface="Arial" panose="020B0604020202020204" pitchFamily="34" charset="0"/>
              <a:buChar char="•"/>
            </a:pPr>
            <a:r>
              <a:rPr lang="en-GB" sz="8000" dirty="0">
                <a:solidFill>
                  <a:schemeClr val="tx1"/>
                </a:solidFill>
              </a:rPr>
              <a:t>U</a:t>
            </a:r>
            <a:r>
              <a:rPr lang="en-GB" sz="8000" b="0" i="0" dirty="0">
                <a:solidFill>
                  <a:schemeClr val="tx1"/>
                </a:solidFill>
                <a:effectLst/>
              </a:rPr>
              <a:t>nrealistic expectations of body image and performance</a:t>
            </a:r>
            <a:r>
              <a:rPr lang="en-GB" sz="8000" b="0" i="0" dirty="0">
                <a:solidFill>
                  <a:srgbClr val="0070C0"/>
                </a:solidFill>
                <a:effectLst/>
              </a:rPr>
              <a:t>.</a:t>
            </a:r>
            <a:endParaRPr lang="en-GB" sz="8000" b="0" i="0" dirty="0">
              <a:solidFill>
                <a:srgbClr val="0070C0"/>
              </a:solidFill>
              <a:effectLst/>
              <a:cs typeface="Arial"/>
            </a:endParaRPr>
          </a:p>
          <a:p>
            <a:pPr marL="742950" lvl="1" indent="-285750">
              <a:buFont typeface="Arial" panose="020B0604020202020204" pitchFamily="34" charset="0"/>
              <a:buChar char="•"/>
            </a:pPr>
            <a:endParaRPr lang="en-GB" sz="8000" b="0" i="0" dirty="0">
              <a:solidFill>
                <a:srgbClr val="0070C0"/>
              </a:solidFill>
              <a:effectLst/>
            </a:endParaRPr>
          </a:p>
          <a:p>
            <a:endParaRPr lang="en-GB" sz="8000" b="0" i="0" dirty="0">
              <a:solidFill>
                <a:schemeClr val="tx1"/>
              </a:solidFill>
              <a:effectLst/>
              <a:cs typeface="Arial"/>
            </a:endParaRPr>
          </a:p>
          <a:p>
            <a:endParaRPr lang="en-GB" sz="8000" b="0" i="0" dirty="0">
              <a:solidFill>
                <a:schemeClr val="tx1"/>
              </a:solidFill>
              <a:effectLst/>
              <a:cs typeface="Arial"/>
            </a:endParaRPr>
          </a:p>
          <a:p>
            <a:pPr algn="ctr"/>
            <a:endParaRPr kumimoji="0" lang="en-GB" sz="8000" b="0" i="0" u="none" strike="noStrike" kern="1200" cap="none" spc="0" normalizeH="0" baseline="0" noProof="0" dirty="0">
              <a:ln>
                <a:noFill/>
              </a:ln>
              <a:solidFill>
                <a:prstClr val="black"/>
              </a:solidFill>
              <a:effectLst/>
              <a:uLnTx/>
              <a:uFillTx/>
              <a:latin typeface="Arial"/>
              <a:ea typeface="+mn-ea"/>
              <a:cs typeface="Arial"/>
            </a:endParaRPr>
          </a:p>
          <a:p>
            <a:pPr algn="ctr"/>
            <a:r>
              <a:rPr lang="en-GB" sz="6400" dirty="0">
                <a:hlinkClick r:id="rId3"/>
              </a:rPr>
              <a:t>Learn About Porn (Without Having To Watch It) - BISH (bishuk.com)</a:t>
            </a:r>
            <a:endParaRPr kumimoji="0" lang="en-GB" sz="6400" b="0" i="0" u="none" strike="noStrike" kern="1200" cap="none" spc="0" normalizeH="0" baseline="0" noProof="0" dirty="0">
              <a:ln>
                <a:noFill/>
              </a:ln>
              <a:solidFill>
                <a:prstClr val="black"/>
              </a:solidFill>
              <a:effectLst/>
              <a:uLnTx/>
              <a:uFillTx/>
              <a:latin typeface="Arial"/>
              <a:ea typeface="+mn-ea"/>
              <a:cs typeface="Arial"/>
            </a:endParaRPr>
          </a:p>
          <a:p>
            <a:pPr algn="ctr"/>
            <a:endParaRPr lang="en-GB" sz="6400" dirty="0">
              <a:hlinkClick r:id="rId4"/>
            </a:endParaRPr>
          </a:p>
          <a:p>
            <a:pPr algn="ctr"/>
            <a:endParaRPr lang="en-GB" sz="6400" dirty="0">
              <a:hlinkClick r:id="rId4"/>
            </a:endParaRPr>
          </a:p>
          <a:p>
            <a:pPr algn="ctr"/>
            <a:r>
              <a:rPr lang="en-GB" sz="6400" dirty="0">
                <a:hlinkClick r:id="rId4"/>
              </a:rPr>
              <a:t>Report Remove | Childline</a:t>
            </a:r>
            <a:endParaRPr lang="en-GB" sz="6400" dirty="0"/>
          </a:p>
          <a:p>
            <a:r>
              <a:rPr lang="en-GB" sz="5600" dirty="0">
                <a:solidFill>
                  <a:prstClr val="black"/>
                </a:solidFill>
                <a:latin typeface="Arial"/>
                <a:cs typeface="Arial"/>
                <a:hlinkClick r:id="rId3"/>
              </a:rPr>
              <a:t>                                                 </a:t>
            </a:r>
          </a:p>
          <a:p>
            <a:pPr algn="l"/>
            <a:endParaRPr lang="en-GB" sz="4500" dirty="0">
              <a:solidFill>
                <a:schemeClr val="tx1"/>
              </a:solidFill>
            </a:endParaRPr>
          </a:p>
          <a:p>
            <a:pPr algn="l"/>
            <a:endParaRPr lang="en-GB" sz="4500" b="0" i="0" dirty="0">
              <a:solidFill>
                <a:schemeClr val="tx1"/>
              </a:solidFill>
              <a:effectLst/>
              <a:latin typeface="Arial" panose="020B0604020202020204" pitchFamily="34" charset="0"/>
            </a:endParaRPr>
          </a:p>
          <a:p>
            <a:pPr algn="l"/>
            <a:endParaRPr lang="en-GB" sz="1900" b="0" i="0" dirty="0">
              <a:solidFill>
                <a:schemeClr val="tx1"/>
              </a:solidFill>
              <a:effectLst/>
              <a:latin typeface="Arial" panose="020B0604020202020204" pitchFamily="34" charset="0"/>
            </a:endParaRPr>
          </a:p>
          <a:p>
            <a:endParaRPr lang="en-GB" dirty="0">
              <a:solidFill>
                <a:schemeClr val="tx1"/>
              </a:solidFill>
            </a:endParaRPr>
          </a:p>
          <a:p>
            <a:pPr marL="742950" lvl="1" indent="-285750" algn="l">
              <a:buFont typeface="Arial" panose="020B0604020202020204" pitchFamily="34" charset="0"/>
              <a:buChar char="•"/>
            </a:pPr>
            <a:endParaRPr lang="en-GB" dirty="0">
              <a:solidFill>
                <a:srgbClr val="525455"/>
              </a:solidFill>
              <a:latin typeface="Arial" panose="020B0604020202020204" pitchFamily="34" charset="0"/>
            </a:endParaRPr>
          </a:p>
          <a:p>
            <a:pPr marL="742950" lvl="1" indent="-285750" algn="l">
              <a:buFont typeface="Arial" panose="020B0604020202020204" pitchFamily="34" charset="0"/>
              <a:buChar char="•"/>
            </a:pPr>
            <a:endParaRPr lang="en-GB" b="0" i="0" dirty="0">
              <a:solidFill>
                <a:srgbClr val="525455"/>
              </a:solidFill>
              <a:effectLst/>
              <a:latin typeface="Arial" panose="020B0604020202020204" pitchFamily="34" charset="0"/>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p>
          <a:p>
            <a:endParaRPr lang="en-GB" dirty="0"/>
          </a:p>
        </p:txBody>
      </p:sp>
      <p:sp>
        <p:nvSpPr>
          <p:cNvPr id="4" name="Slide Number Placeholder 3">
            <a:extLst>
              <a:ext uri="{FF2B5EF4-FFF2-40B4-BE49-F238E27FC236}">
                <a16:creationId xmlns:a16="http://schemas.microsoft.com/office/drawing/2014/main" id="{38589C68-C66E-4A17-B4F8-E9F12676C8A4}"/>
              </a:ext>
            </a:extLst>
          </p:cNvPr>
          <p:cNvSpPr>
            <a:spLocks noGrp="1"/>
          </p:cNvSpPr>
          <p:nvPr>
            <p:ph type="sldNum" sz="quarter" idx="12"/>
          </p:nvPr>
        </p:nvSpPr>
        <p:spPr/>
        <p:txBody>
          <a:bodyPr/>
          <a:lstStyle/>
          <a:p>
            <a:fld id="{01898949-DBEE-42AF-93B8-E24DF2BBF04D}" type="slidenum">
              <a:rPr lang="en-GB" smtClean="0"/>
              <a:t>27</a:t>
            </a:fld>
            <a:endParaRPr lang="en-GB"/>
          </a:p>
        </p:txBody>
      </p:sp>
      <p:pic>
        <p:nvPicPr>
          <p:cNvPr id="5" name="Picture 4" descr="Logo, company name&#10;&#10;Description automatically generated">
            <a:extLst>
              <a:ext uri="{FF2B5EF4-FFF2-40B4-BE49-F238E27FC236}">
                <a16:creationId xmlns:a16="http://schemas.microsoft.com/office/drawing/2014/main" id="{0B322C03-4B86-B15E-17F6-E5F99751F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308" y="274614"/>
            <a:ext cx="979389" cy="508509"/>
          </a:xfrm>
          <a:prstGeom prst="rect">
            <a:avLst/>
          </a:prstGeom>
        </p:spPr>
      </p:pic>
    </p:spTree>
    <p:extLst>
      <p:ext uri="{BB962C8B-B14F-4D97-AF65-F5344CB8AC3E}">
        <p14:creationId xmlns:p14="http://schemas.microsoft.com/office/powerpoint/2010/main" val="1402025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DD256742-A662-4BB1-9659-B9B2D0522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401" y="188454"/>
            <a:ext cx="1292028" cy="508509"/>
          </a:xfrm>
          <a:prstGeom prst="rect">
            <a:avLst/>
          </a:prstGeom>
        </p:spPr>
      </p:pic>
      <p:sp>
        <p:nvSpPr>
          <p:cNvPr id="5" name="TextBox 4">
            <a:extLst>
              <a:ext uri="{FF2B5EF4-FFF2-40B4-BE49-F238E27FC236}">
                <a16:creationId xmlns:a16="http://schemas.microsoft.com/office/drawing/2014/main" id="{BA845CD7-32E9-4515-982D-14F4AEC68F8A}"/>
              </a:ext>
            </a:extLst>
          </p:cNvPr>
          <p:cNvSpPr txBox="1"/>
          <p:nvPr/>
        </p:nvSpPr>
        <p:spPr>
          <a:xfrm>
            <a:off x="3047260" y="3250992"/>
            <a:ext cx="6094520" cy="369332"/>
          </a:xfrm>
          <a:prstGeom prst="rect">
            <a:avLst/>
          </a:prstGeom>
          <a:noFill/>
        </p:spPr>
        <p:txBody>
          <a:bodyPr wrap="square">
            <a:spAutoFit/>
          </a:bodyPr>
          <a:lstStyle/>
          <a:p>
            <a:r>
              <a:rPr lang="en-GB" b="0" i="0">
                <a:solidFill>
                  <a:srgbClr val="000000"/>
                </a:solidFill>
                <a:effectLst/>
                <a:latin typeface="Calibri" panose="020F0502020204030204" pitchFamily="34" charset="0"/>
              </a:rPr>
              <a:t>​</a:t>
            </a:r>
            <a:endParaRPr lang="en-GB"/>
          </a:p>
        </p:txBody>
      </p:sp>
      <p:sp>
        <p:nvSpPr>
          <p:cNvPr id="2" name="TextBox 1">
            <a:extLst>
              <a:ext uri="{FF2B5EF4-FFF2-40B4-BE49-F238E27FC236}">
                <a16:creationId xmlns:a16="http://schemas.microsoft.com/office/drawing/2014/main" id="{DEB2E36F-7535-4953-B900-C2ABB08ACBE4}"/>
              </a:ext>
            </a:extLst>
          </p:cNvPr>
          <p:cNvSpPr txBox="1"/>
          <p:nvPr/>
        </p:nvSpPr>
        <p:spPr>
          <a:xfrm>
            <a:off x="1777214" y="131211"/>
            <a:ext cx="7527852" cy="584775"/>
          </a:xfrm>
          <a:prstGeom prst="rect">
            <a:avLst/>
          </a:prstGeom>
          <a:noFill/>
        </p:spPr>
        <p:txBody>
          <a:bodyPr wrap="square" rtlCol="0">
            <a:spAutoFit/>
          </a:bodyPr>
          <a:lstStyle/>
          <a:p>
            <a:pPr algn="ctr"/>
            <a:r>
              <a:rPr lang="en-GB" sz="3200"/>
              <a:t> </a:t>
            </a:r>
            <a:r>
              <a:rPr lang="en-GB" sz="3200" b="1">
                <a:solidFill>
                  <a:srgbClr val="0070C0"/>
                </a:solidFill>
                <a:latin typeface="+mj-lt"/>
              </a:rPr>
              <a:t>Sending Nudes and the Law</a:t>
            </a:r>
          </a:p>
        </p:txBody>
      </p:sp>
      <p:sp>
        <p:nvSpPr>
          <p:cNvPr id="3" name="TextBox 2">
            <a:extLst>
              <a:ext uri="{FF2B5EF4-FFF2-40B4-BE49-F238E27FC236}">
                <a16:creationId xmlns:a16="http://schemas.microsoft.com/office/drawing/2014/main" id="{630A6EB3-6C99-49B6-BB57-464AB2B53D05}"/>
              </a:ext>
            </a:extLst>
          </p:cNvPr>
          <p:cNvSpPr txBox="1"/>
          <p:nvPr/>
        </p:nvSpPr>
        <p:spPr>
          <a:xfrm>
            <a:off x="1465957" y="1064010"/>
            <a:ext cx="10022901" cy="4832092"/>
          </a:xfrm>
          <a:prstGeom prst="rect">
            <a:avLst/>
          </a:prstGeom>
          <a:noFill/>
        </p:spPr>
        <p:txBody>
          <a:bodyPr wrap="square" rtlCol="0">
            <a:spAutoFit/>
          </a:bodyPr>
          <a:lstStyle/>
          <a:p>
            <a:r>
              <a:rPr lang="en-GB" dirty="0"/>
              <a:t>The Law</a:t>
            </a:r>
            <a:r>
              <a:rPr lang="en-GB" b="0" i="0" dirty="0">
                <a:effectLst/>
              </a:rPr>
              <a:t> is there to protect children from abuse. </a:t>
            </a:r>
          </a:p>
          <a:p>
            <a:pPr algn="ctr"/>
            <a:endParaRPr lang="en-GB" sz="1600" b="0" i="0" dirty="0">
              <a:effectLst/>
            </a:endParaRPr>
          </a:p>
          <a:p>
            <a:pPr algn="l"/>
            <a:r>
              <a:rPr lang="en-GB" sz="1600" b="0" i="0" dirty="0">
                <a:effectLst/>
              </a:rPr>
              <a:t>Sharing nudes is when someone sends a naked or semi-naked image or video to another person. </a:t>
            </a:r>
            <a:r>
              <a:rPr lang="en-GB" sz="1600" dirty="0"/>
              <a:t>The term </a:t>
            </a:r>
            <a:r>
              <a:rPr lang="en-GB" sz="1600" b="0" i="0" dirty="0">
                <a:effectLst/>
              </a:rPr>
              <a:t> ‘sexting’, is often used by young people to talk about sharing sexual messages and not imagery.  </a:t>
            </a:r>
          </a:p>
          <a:p>
            <a:pPr algn="l"/>
            <a:endParaRPr lang="en-GB" sz="1600" dirty="0">
              <a:solidFill>
                <a:srgbClr val="525455"/>
              </a:solidFill>
            </a:endParaRPr>
          </a:p>
          <a:p>
            <a:pPr algn="l"/>
            <a:r>
              <a:rPr lang="en-GB" sz="1600" b="0" i="0" dirty="0">
                <a:effectLst/>
              </a:rPr>
              <a:t>The law says that creating or sharing sexual images or videos of a child under18 is illegal, even if the person creating or sharing the image is a child. This includes:</a:t>
            </a:r>
          </a:p>
          <a:p>
            <a:pPr algn="l"/>
            <a:endParaRPr lang="en-GB" sz="1600" b="0" i="0" dirty="0">
              <a:effectLst/>
            </a:endParaRPr>
          </a:p>
          <a:p>
            <a:pPr>
              <a:buFont typeface="Arial" panose="020B0604020202020204" pitchFamily="34" charset="0"/>
              <a:buChar char="•"/>
            </a:pPr>
            <a:r>
              <a:rPr lang="en-GB" sz="1600" b="0" i="0" dirty="0">
                <a:effectLst/>
              </a:rPr>
              <a:t> sending sexual messages to a child</a:t>
            </a:r>
          </a:p>
          <a:p>
            <a:pPr>
              <a:buFont typeface="Arial" panose="020B0604020202020204" pitchFamily="34" charset="0"/>
              <a:buChar char="•"/>
            </a:pPr>
            <a:r>
              <a:rPr lang="en-GB" sz="1600" b="0" i="0" dirty="0">
                <a:effectLst/>
              </a:rPr>
              <a:t> a child taking an explicit photo or video of themselves or a friend</a:t>
            </a:r>
          </a:p>
          <a:p>
            <a:pPr>
              <a:buFont typeface="Arial" panose="020B0604020202020204" pitchFamily="34" charset="0"/>
              <a:buChar char="•"/>
            </a:pPr>
            <a:r>
              <a:rPr lang="en-GB" sz="1600" b="0" i="0" dirty="0">
                <a:effectLst/>
              </a:rPr>
              <a:t> sharing an explicit image or video of a child, even if it's shared between children of the same age</a:t>
            </a:r>
          </a:p>
          <a:p>
            <a:pPr>
              <a:buFont typeface="Arial" panose="020B0604020202020204" pitchFamily="34" charset="0"/>
              <a:buChar char="•"/>
            </a:pPr>
            <a:r>
              <a:rPr lang="en-GB" sz="1600" b="0" i="0" dirty="0">
                <a:effectLst/>
              </a:rPr>
              <a:t> having, downloading or storing an explicit image or video of a child, even if the child gave their permission </a:t>
            </a:r>
          </a:p>
          <a:p>
            <a:r>
              <a:rPr lang="en-GB" sz="1600" dirty="0"/>
              <a:t>  </a:t>
            </a:r>
            <a:r>
              <a:rPr lang="en-GB" sz="1600" b="0" i="0" dirty="0">
                <a:effectLst/>
              </a:rPr>
              <a:t>for it to be taken.</a:t>
            </a:r>
          </a:p>
          <a:p>
            <a:pPr>
              <a:buFont typeface="Arial" panose="020B0604020202020204" pitchFamily="34" charset="0"/>
              <a:buChar char="•"/>
            </a:pPr>
            <a:r>
              <a:rPr lang="en-GB" sz="1600" b="0" i="0" dirty="0">
                <a:effectLst/>
              </a:rPr>
              <a:t> sharing an explicit image or video of a child is illegal, even if it's shared between children of the same age.</a:t>
            </a:r>
          </a:p>
          <a:p>
            <a:pPr>
              <a:buFont typeface="Arial" panose="020B0604020202020204" pitchFamily="34" charset="0"/>
              <a:buChar char="•"/>
            </a:pPr>
            <a:endParaRPr lang="en-GB" sz="1600" b="0" i="0" dirty="0">
              <a:effectLst/>
            </a:endParaRPr>
          </a:p>
          <a:p>
            <a:r>
              <a:rPr lang="en-GB" sz="1600" b="0" i="0" dirty="0">
                <a:effectLst/>
              </a:rPr>
              <a:t> ‘Sharenting’ - or adults sharing a photo of a child to raise awareness is also illegal.</a:t>
            </a:r>
          </a:p>
          <a:p>
            <a:pPr algn="l"/>
            <a:endParaRPr lang="en-GB" sz="1600" b="0" i="0" dirty="0">
              <a:solidFill>
                <a:srgbClr val="0070C0"/>
              </a:solidFill>
              <a:effectLst/>
              <a:latin typeface="Arial" panose="020B0604020202020204" pitchFamily="34" charset="0"/>
            </a:endParaRPr>
          </a:p>
          <a:p>
            <a:pPr algn="l"/>
            <a:endParaRPr lang="en-GB" sz="1600" b="0" i="0" dirty="0">
              <a:solidFill>
                <a:srgbClr val="FF0000"/>
              </a:solidFill>
              <a:effectLst/>
              <a:latin typeface="Arial" panose="020B0604020202020204" pitchFamily="34" charset="0"/>
            </a:endParaRPr>
          </a:p>
          <a:p>
            <a:pPr algn="ctr"/>
            <a:r>
              <a:rPr lang="en-GB" b="0" i="0" dirty="0">
                <a:solidFill>
                  <a:srgbClr val="525455"/>
                </a:solidFill>
                <a:effectLst/>
                <a:latin typeface="Arial" panose="020B0604020202020204" pitchFamily="34" charset="0"/>
                <a:hlinkClick r:id="rId4"/>
              </a:rPr>
              <a:t>Sending nudes</a:t>
            </a:r>
            <a:r>
              <a:rPr lang="en-GB" b="0" i="0" dirty="0">
                <a:solidFill>
                  <a:srgbClr val="525455"/>
                </a:solidFill>
                <a:effectLst/>
                <a:latin typeface="Arial" panose="020B0604020202020204" pitchFamily="34" charset="0"/>
              </a:rPr>
              <a:t>          </a:t>
            </a:r>
            <a:r>
              <a:rPr lang="en-GB" b="0" i="0" dirty="0">
                <a:solidFill>
                  <a:srgbClr val="525455"/>
                </a:solidFill>
                <a:effectLst/>
                <a:latin typeface="Arial" panose="020B0604020202020204" pitchFamily="34" charset="0"/>
                <a:hlinkClick r:id="rId5"/>
              </a:rPr>
              <a:t>NSPCC remove nude images</a:t>
            </a:r>
            <a:r>
              <a:rPr lang="en-GB" b="0" i="0" dirty="0">
                <a:solidFill>
                  <a:srgbClr val="525455"/>
                </a:solidFill>
                <a:effectLst/>
                <a:latin typeface="Arial" panose="020B0604020202020204" pitchFamily="34" charset="0"/>
              </a:rPr>
              <a:t>         </a:t>
            </a:r>
            <a:r>
              <a:rPr lang="en-GB" b="0" i="0" dirty="0">
                <a:solidFill>
                  <a:srgbClr val="525455"/>
                </a:solidFill>
                <a:effectLst/>
                <a:latin typeface="Arial" panose="020B0604020202020204" pitchFamily="34" charset="0"/>
                <a:hlinkClick r:id="rId6"/>
              </a:rPr>
              <a:t>NSPCC talking about nudes</a:t>
            </a:r>
            <a:endParaRPr lang="en-GB" b="0" i="0" dirty="0">
              <a:solidFill>
                <a:srgbClr val="525455"/>
              </a:solidFill>
              <a:effectLst/>
              <a:latin typeface="Arial" panose="020B0604020202020204" pitchFamily="34" charset="0"/>
            </a:endParaRPr>
          </a:p>
        </p:txBody>
      </p:sp>
    </p:spTree>
    <p:extLst>
      <p:ext uri="{BB962C8B-B14F-4D97-AF65-F5344CB8AC3E}">
        <p14:creationId xmlns:p14="http://schemas.microsoft.com/office/powerpoint/2010/main" val="1442654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6FE08-31A0-AFB7-171A-0F56F523EF6E}"/>
              </a:ext>
            </a:extLst>
          </p:cNvPr>
          <p:cNvSpPr>
            <a:spLocks noGrp="1"/>
          </p:cNvSpPr>
          <p:nvPr>
            <p:ph type="title"/>
          </p:nvPr>
        </p:nvSpPr>
        <p:spPr>
          <a:xfrm>
            <a:off x="2641037" y="0"/>
            <a:ext cx="8578147" cy="779463"/>
          </a:xfrm>
        </p:spPr>
        <p:txBody>
          <a:bodyPr/>
          <a:lstStyle/>
          <a:p>
            <a:r>
              <a:rPr lang="en-GB" dirty="0"/>
              <a:t> Foundations of a Healthy Relationship</a:t>
            </a:r>
          </a:p>
        </p:txBody>
      </p:sp>
      <p:sp>
        <p:nvSpPr>
          <p:cNvPr id="3" name="Content Placeholder 2">
            <a:extLst>
              <a:ext uri="{FF2B5EF4-FFF2-40B4-BE49-F238E27FC236}">
                <a16:creationId xmlns:a16="http://schemas.microsoft.com/office/drawing/2014/main" id="{DBB6BD98-46B6-A7B3-71E9-0353FE89D3B3}"/>
              </a:ext>
            </a:extLst>
          </p:cNvPr>
          <p:cNvSpPr>
            <a:spLocks noGrp="1"/>
          </p:cNvSpPr>
          <p:nvPr>
            <p:ph idx="1"/>
          </p:nvPr>
        </p:nvSpPr>
        <p:spPr>
          <a:xfrm>
            <a:off x="1544763" y="860910"/>
            <a:ext cx="9968539" cy="5297336"/>
          </a:xfrm>
        </p:spPr>
        <p:txBody>
          <a:bodyPr vert="horz" lIns="0" tIns="0" rIns="0" bIns="0" rtlCol="0" anchor="t">
            <a:normAutofit fontScale="70000" lnSpcReduction="20000"/>
          </a:bodyPr>
          <a:lstStyle/>
          <a:p>
            <a:pPr marL="285750" indent="-285750">
              <a:buFont typeface="Arial" panose="020B0604020202020204" pitchFamily="34" charset="0"/>
              <a:buChar char="•"/>
            </a:pPr>
            <a:r>
              <a:rPr lang="en-GB" sz="3300" dirty="0">
                <a:solidFill>
                  <a:schemeClr val="tx1"/>
                </a:solidFill>
              </a:rPr>
              <a:t>Communication</a:t>
            </a:r>
            <a:endParaRPr lang="en-GB" sz="3300" dirty="0">
              <a:solidFill>
                <a:schemeClr val="tx1"/>
              </a:solidFill>
              <a:cs typeface="Arial"/>
            </a:endParaRPr>
          </a:p>
          <a:p>
            <a:pPr marL="285750" indent="-285750">
              <a:buFont typeface="Arial" panose="020B0604020202020204" pitchFamily="34" charset="0"/>
              <a:buChar char="•"/>
            </a:pPr>
            <a:endParaRPr lang="en-GB" sz="3300" dirty="0">
              <a:solidFill>
                <a:schemeClr val="tx1"/>
              </a:solidFill>
              <a:cs typeface="Arial"/>
            </a:endParaRPr>
          </a:p>
          <a:p>
            <a:pPr marL="285750" indent="-285750">
              <a:buFont typeface="Arial" panose="020B0604020202020204" pitchFamily="34" charset="0"/>
              <a:buChar char="•"/>
            </a:pPr>
            <a:r>
              <a:rPr lang="en-GB" sz="3300" dirty="0">
                <a:solidFill>
                  <a:schemeClr val="tx1"/>
                </a:solidFill>
              </a:rPr>
              <a:t>Respect</a:t>
            </a:r>
            <a:endParaRPr lang="en-GB" sz="3300" dirty="0">
              <a:solidFill>
                <a:schemeClr val="tx1"/>
              </a:solidFill>
              <a:cs typeface="Arial"/>
            </a:endParaRPr>
          </a:p>
          <a:p>
            <a:pPr marL="285750" indent="-285750">
              <a:buFont typeface="Arial" panose="020B0604020202020204" pitchFamily="34" charset="0"/>
              <a:buChar char="•"/>
            </a:pPr>
            <a:endParaRPr lang="en-GB" sz="3300" dirty="0">
              <a:solidFill>
                <a:schemeClr val="tx1"/>
              </a:solidFill>
              <a:cs typeface="Arial"/>
            </a:endParaRPr>
          </a:p>
          <a:p>
            <a:pPr marL="285750" indent="-285750">
              <a:buFont typeface="Arial" panose="020B0604020202020204" pitchFamily="34" charset="0"/>
              <a:buChar char="•"/>
            </a:pPr>
            <a:r>
              <a:rPr lang="en-GB" sz="3300" dirty="0">
                <a:solidFill>
                  <a:schemeClr val="tx1"/>
                </a:solidFill>
              </a:rPr>
              <a:t>Trust</a:t>
            </a:r>
            <a:endParaRPr lang="en-GB" sz="3300" dirty="0">
              <a:solidFill>
                <a:schemeClr val="tx1"/>
              </a:solidFill>
              <a:cs typeface="Arial"/>
            </a:endParaRPr>
          </a:p>
          <a:p>
            <a:pPr marL="285750" indent="-285750">
              <a:buFont typeface="Arial" panose="020B0604020202020204" pitchFamily="34" charset="0"/>
              <a:buChar char="•"/>
            </a:pPr>
            <a:endParaRPr lang="en-GB" sz="3300" dirty="0">
              <a:solidFill>
                <a:schemeClr val="tx1"/>
              </a:solidFill>
              <a:cs typeface="Arial"/>
            </a:endParaRPr>
          </a:p>
          <a:p>
            <a:pPr marL="285750" indent="-285750">
              <a:buFont typeface="Arial" panose="020B0604020202020204" pitchFamily="34" charset="0"/>
              <a:buChar char="•"/>
            </a:pPr>
            <a:r>
              <a:rPr lang="en-GB" sz="3300" dirty="0">
                <a:solidFill>
                  <a:schemeClr val="tx1"/>
                </a:solidFill>
              </a:rPr>
              <a:t>Honesty</a:t>
            </a:r>
            <a:endParaRPr lang="en-GB" sz="3300" dirty="0">
              <a:solidFill>
                <a:schemeClr val="tx1"/>
              </a:solidFill>
              <a:cs typeface="Arial"/>
            </a:endParaRPr>
          </a:p>
          <a:p>
            <a:pPr marL="285750" indent="-285750">
              <a:buFont typeface="Arial" panose="020B0604020202020204" pitchFamily="34" charset="0"/>
              <a:buChar char="•"/>
            </a:pPr>
            <a:endParaRPr lang="en-GB" sz="3300" dirty="0">
              <a:solidFill>
                <a:schemeClr val="tx1"/>
              </a:solidFill>
              <a:cs typeface="Arial"/>
            </a:endParaRPr>
          </a:p>
          <a:p>
            <a:pPr marL="285750" indent="-285750">
              <a:buFont typeface="Arial" panose="020B0604020202020204" pitchFamily="34" charset="0"/>
              <a:buChar char="•"/>
            </a:pPr>
            <a:r>
              <a:rPr lang="en-GB" sz="3300" dirty="0">
                <a:solidFill>
                  <a:schemeClr val="tx1"/>
                </a:solidFill>
              </a:rPr>
              <a:t>Supportive</a:t>
            </a:r>
            <a:endParaRPr lang="en-GB" sz="3300" dirty="0">
              <a:solidFill>
                <a:schemeClr val="tx1"/>
              </a:solidFill>
              <a:cs typeface="Arial"/>
            </a:endParaRPr>
          </a:p>
          <a:p>
            <a:pPr marL="285750" indent="-285750">
              <a:buFont typeface="Arial" panose="020B0604020202020204" pitchFamily="34" charset="0"/>
              <a:buChar char="•"/>
            </a:pPr>
            <a:endParaRPr lang="en-GB" sz="3300" dirty="0">
              <a:solidFill>
                <a:schemeClr val="tx1"/>
              </a:solidFill>
              <a:cs typeface="Arial"/>
            </a:endParaRPr>
          </a:p>
          <a:p>
            <a:pPr marL="285750" indent="-285750">
              <a:buFont typeface="Arial" panose="020B0604020202020204" pitchFamily="34" charset="0"/>
              <a:buChar char="•"/>
            </a:pPr>
            <a:r>
              <a:rPr lang="en-GB" sz="3300" dirty="0">
                <a:solidFill>
                  <a:schemeClr val="tx1"/>
                </a:solidFill>
              </a:rPr>
              <a:t>Feeling safe</a:t>
            </a:r>
            <a:endParaRPr lang="en-GB" sz="3300" dirty="0">
              <a:solidFill>
                <a:schemeClr val="tx1"/>
              </a:solidFill>
              <a:cs typeface="Arial"/>
            </a:endParaRPr>
          </a:p>
          <a:p>
            <a:pPr marL="285750" indent="-285750">
              <a:buFont typeface="Arial" panose="020B0604020202020204" pitchFamily="34" charset="0"/>
              <a:buChar char="•"/>
            </a:pPr>
            <a:endParaRPr lang="en-GB" sz="3300" dirty="0">
              <a:solidFill>
                <a:schemeClr val="tx1"/>
              </a:solidFill>
              <a:cs typeface="Arial"/>
            </a:endParaRPr>
          </a:p>
          <a:p>
            <a:pPr marL="285750" indent="-285750">
              <a:buFont typeface="Arial" panose="020B0604020202020204" pitchFamily="34" charset="0"/>
              <a:buChar char="•"/>
            </a:pPr>
            <a:r>
              <a:rPr lang="en-GB" sz="3300" dirty="0">
                <a:solidFill>
                  <a:schemeClr val="tx1"/>
                </a:solidFill>
              </a:rPr>
              <a:t>Space to have own interests &amp; friends</a:t>
            </a:r>
            <a:endParaRPr lang="en-GB" sz="3300" dirty="0">
              <a:solidFill>
                <a:schemeClr val="tx1"/>
              </a:solidFill>
              <a:cs typeface="Arial"/>
            </a:endParaRPr>
          </a:p>
          <a:p>
            <a:pPr marL="285750" indent="-285750">
              <a:buFont typeface="Arial" panose="020B0604020202020204" pitchFamily="34" charset="0"/>
              <a:buChar char="•"/>
            </a:pPr>
            <a:endParaRPr lang="en-GB" sz="3300" dirty="0">
              <a:solidFill>
                <a:schemeClr val="tx1"/>
              </a:solidFill>
              <a:cs typeface="Arial"/>
            </a:endParaRPr>
          </a:p>
          <a:p>
            <a:pPr marL="285750" indent="-285750">
              <a:buFont typeface="Arial" panose="020B0604020202020204" pitchFamily="34" charset="0"/>
              <a:buChar char="•"/>
            </a:pPr>
            <a:r>
              <a:rPr lang="en-GB" sz="3300" dirty="0">
                <a:solidFill>
                  <a:schemeClr val="tx1"/>
                </a:solidFill>
              </a:rPr>
              <a:t>Consent </a:t>
            </a:r>
            <a:endParaRPr lang="en-GB" sz="3300" dirty="0">
              <a:solidFill>
                <a:schemeClr val="tx1"/>
              </a:solidFill>
              <a:cs typeface="Arial"/>
            </a:endParaRPr>
          </a:p>
          <a:p>
            <a:pPr marL="285750" indent="-285750">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4" name="Slide Number Placeholder 3">
            <a:extLst>
              <a:ext uri="{FF2B5EF4-FFF2-40B4-BE49-F238E27FC236}">
                <a16:creationId xmlns:a16="http://schemas.microsoft.com/office/drawing/2014/main" id="{137C52F9-7A51-FBCA-7180-F2DA38A3133F}"/>
              </a:ext>
            </a:extLst>
          </p:cNvPr>
          <p:cNvSpPr>
            <a:spLocks noGrp="1"/>
          </p:cNvSpPr>
          <p:nvPr>
            <p:ph type="sldNum" sz="quarter" idx="12"/>
          </p:nvPr>
        </p:nvSpPr>
        <p:spPr/>
        <p:txBody>
          <a:bodyPr/>
          <a:lstStyle/>
          <a:p>
            <a:fld id="{01898949-DBEE-42AF-93B8-E24DF2BBF04D}" type="slidenum">
              <a:rPr lang="en-GB" smtClean="0"/>
              <a:t>29</a:t>
            </a:fld>
            <a:endParaRPr lang="en-GB"/>
          </a:p>
        </p:txBody>
      </p:sp>
      <p:pic>
        <p:nvPicPr>
          <p:cNvPr id="5" name="Picture 4" descr="Logo, company name&#10;&#10;Description automatically generated">
            <a:extLst>
              <a:ext uri="{FF2B5EF4-FFF2-40B4-BE49-F238E27FC236}">
                <a16:creationId xmlns:a16="http://schemas.microsoft.com/office/drawing/2014/main" id="{ACBF4E68-D719-7522-2BD8-25950BF95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5209" y="352401"/>
            <a:ext cx="1292028" cy="508509"/>
          </a:xfrm>
          <a:prstGeom prst="rect">
            <a:avLst/>
          </a:prstGeom>
        </p:spPr>
      </p:pic>
    </p:spTree>
    <p:extLst>
      <p:ext uri="{BB962C8B-B14F-4D97-AF65-F5344CB8AC3E}">
        <p14:creationId xmlns:p14="http://schemas.microsoft.com/office/powerpoint/2010/main" val="986618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32D9E-9C00-4D61-8AE4-AE2391BCDF5D}"/>
              </a:ext>
            </a:extLst>
          </p:cNvPr>
          <p:cNvSpPr>
            <a:spLocks noGrp="1"/>
          </p:cNvSpPr>
          <p:nvPr>
            <p:ph type="title"/>
          </p:nvPr>
        </p:nvSpPr>
        <p:spPr>
          <a:xfrm>
            <a:off x="2137263" y="328199"/>
            <a:ext cx="8578147" cy="779463"/>
          </a:xfrm>
        </p:spPr>
        <p:txBody>
          <a:bodyPr>
            <a:normAutofit/>
          </a:bodyPr>
          <a:lstStyle/>
          <a:p>
            <a:pPr algn="ctr"/>
            <a:r>
              <a:rPr lang="en-GB" sz="3600" dirty="0">
                <a:ea typeface="Verdana"/>
              </a:rPr>
              <a:t>Housekeeping</a:t>
            </a:r>
            <a:endParaRPr lang="en-GB" sz="3600" dirty="0">
              <a:ea typeface="Verdana" panose="020B0604030504040204" pitchFamily="34" charset="0"/>
            </a:endParaRPr>
          </a:p>
        </p:txBody>
      </p:sp>
      <p:sp>
        <p:nvSpPr>
          <p:cNvPr id="4" name="Rectangle 3">
            <a:extLst>
              <a:ext uri="{FF2B5EF4-FFF2-40B4-BE49-F238E27FC236}">
                <a16:creationId xmlns:a16="http://schemas.microsoft.com/office/drawing/2014/main" id="{416F48A2-1A55-431B-A9EF-EE723621A490}"/>
              </a:ext>
            </a:extLst>
          </p:cNvPr>
          <p:cNvSpPr/>
          <p:nvPr/>
        </p:nvSpPr>
        <p:spPr>
          <a:xfrm>
            <a:off x="2528242" y="1275264"/>
            <a:ext cx="9927918" cy="75713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latin typeface="Verdana" panose="020B0604030504040204" pitchFamily="34" charset="0"/>
                <a:ea typeface="Verdana" panose="020B0604030504040204" pitchFamily="34" charset="0"/>
                <a:cs typeface="Calibri" panose="020F0502020204030204" pitchFamily="34" charset="0"/>
              </a:rPr>
              <a:t>	</a:t>
            </a:r>
          </a:p>
          <a:p>
            <a:r>
              <a:rPr lang="en-GB" b="1" dirty="0">
                <a:ea typeface="Verdana" panose="020B0604030504040204" pitchFamily="34" charset="0"/>
                <a:cs typeface="Calibri" panose="020F0502020204030204" pitchFamily="34" charset="0"/>
              </a:rPr>
              <a:t>Please keep microphones on mute. </a:t>
            </a:r>
          </a:p>
          <a:p>
            <a:pPr marL="285750" indent="-285750">
              <a:buFont typeface="Arial" panose="020B0604020202020204" pitchFamily="34" charset="0"/>
              <a:buChar char="•"/>
            </a:pPr>
            <a:endParaRPr lang="en-GB" b="1" dirty="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b="1" dirty="0">
              <a:ea typeface="Verdana" panose="020B0604030504040204" pitchFamily="34" charset="0"/>
              <a:cs typeface="Calibri" panose="020F0502020204030204" pitchFamily="34" charset="0"/>
            </a:endParaRPr>
          </a:p>
          <a:p>
            <a:r>
              <a:rPr lang="en-GB" b="1" dirty="0">
                <a:ea typeface="Verdana" panose="020B0604030504040204" pitchFamily="34" charset="0"/>
                <a:cs typeface="Calibri" panose="020F0502020204030204" pitchFamily="34" charset="0"/>
              </a:rPr>
              <a:t>If you have any questions, please put them in the chat box,</a:t>
            </a:r>
          </a:p>
          <a:p>
            <a:r>
              <a:rPr lang="en-GB" b="1" dirty="0">
                <a:ea typeface="Verdana" panose="020B0604030504040204" pitchFamily="34" charset="0"/>
                <a:cs typeface="Calibri" panose="020F0502020204030204" pitchFamily="34" charset="0"/>
              </a:rPr>
              <a:t>and we will answer them at the end.</a:t>
            </a:r>
          </a:p>
          <a:p>
            <a:pPr marL="285750" indent="-285750">
              <a:buFont typeface="Arial" panose="020B0604020202020204" pitchFamily="34" charset="0"/>
              <a:buChar char="•"/>
            </a:pPr>
            <a:endParaRPr lang="en-GB" b="1" dirty="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b="1" dirty="0">
              <a:ea typeface="Verdana" panose="020B0604030504040204" pitchFamily="34" charset="0"/>
              <a:cs typeface="Calibri" panose="020F0502020204030204" pitchFamily="34" charset="0"/>
            </a:endParaRPr>
          </a:p>
          <a:p>
            <a:r>
              <a:rPr lang="en-GB" b="1" dirty="0">
                <a:ea typeface="Verdana" panose="020B0604030504040204" pitchFamily="34" charset="0"/>
                <a:cs typeface="Calibri" panose="020F0502020204030204" pitchFamily="34" charset="0"/>
              </a:rPr>
              <a:t>Please keep any questions anonymous to protect confidentiality.</a:t>
            </a:r>
          </a:p>
          <a:p>
            <a:endParaRPr lang="en-GB" b="1" dirty="0">
              <a:ea typeface="Verdana" panose="020B0604030504040204" pitchFamily="34" charset="0"/>
              <a:cs typeface="Calibri" panose="020F0502020204030204" pitchFamily="34" charset="0"/>
            </a:endParaRPr>
          </a:p>
          <a:p>
            <a:endParaRPr lang="en-GB" b="1" dirty="0">
              <a:ea typeface="Verdana" panose="020B0604030504040204" pitchFamily="34" charset="0"/>
              <a:cs typeface="Calibri" panose="020F0502020204030204" pitchFamily="34" charset="0"/>
            </a:endParaRPr>
          </a:p>
          <a:p>
            <a:r>
              <a:rPr lang="en-GB" b="1" dirty="0">
                <a:ea typeface="Verdana" panose="020B0604030504040204" pitchFamily="34" charset="0"/>
                <a:cs typeface="Calibri" panose="020F0502020204030204" pitchFamily="34" charset="0"/>
              </a:rPr>
              <a:t>This webinar will be recorded and posted online but no participation included.</a:t>
            </a:r>
          </a:p>
          <a:p>
            <a:pPr marL="285750" indent="-285750">
              <a:buFont typeface="Arial" panose="020B0604020202020204" pitchFamily="34" charset="0"/>
              <a:buChar char="•"/>
            </a:pPr>
            <a:endParaRPr lang="en-GB" b="1" dirty="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b="1" dirty="0">
              <a:ea typeface="Verdana" panose="020B0604030504040204" pitchFamily="34" charset="0"/>
              <a:cs typeface="Calibri" panose="020F0502020204030204" pitchFamily="34" charset="0"/>
            </a:endParaRPr>
          </a:p>
          <a:p>
            <a:r>
              <a:rPr lang="en-GB" b="1" dirty="0">
                <a:ea typeface="Verdana" panose="020B0604030504040204" pitchFamily="34" charset="0"/>
                <a:cs typeface="Calibri" panose="020F0502020204030204" pitchFamily="34" charset="0"/>
              </a:rPr>
              <a:t> Attendees will be able to access a copy of the presentation slides from our website.</a:t>
            </a:r>
          </a:p>
          <a:p>
            <a:pPr marL="285750" indent="-285750">
              <a:buFont typeface="Arial" panose="020B0604020202020204" pitchFamily="34" charset="0"/>
              <a:buChar char="•"/>
            </a:pPr>
            <a:endParaRPr lang="en-GB" b="1" dirty="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b="1" dirty="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b="1" dirty="0">
              <a:ea typeface="Verdana" panose="020B0604030504040204" pitchFamily="34" charset="0"/>
              <a:cs typeface="Calibri" panose="020F0502020204030204" pitchFamily="34" charset="0"/>
            </a:endParaRPr>
          </a:p>
          <a:p>
            <a:endParaRPr lang="en-GB" dirty="0">
              <a:latin typeface="Verdana" panose="020B060403050404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dirty="0">
              <a:latin typeface="Verdana" panose="020B0604030504040204" pitchFamily="34" charset="0"/>
              <a:ea typeface="Verdana" panose="020B0604030504040204" pitchFamily="34" charset="0"/>
              <a:cs typeface="Calibri" panose="020F0502020204030204" pitchFamily="34" charset="0"/>
            </a:endParaRPr>
          </a:p>
          <a:p>
            <a:endParaRPr lang="en-GB" dirty="0">
              <a:latin typeface="Verdana" panose="020B0604030504040204" pitchFamily="34" charset="0"/>
              <a:ea typeface="Verdana" panose="020B0604030504040204" pitchFamily="34" charset="0"/>
              <a:cs typeface="Calibri" panose="020F0502020204030204" pitchFamily="34" charset="0"/>
            </a:endParaRPr>
          </a:p>
        </p:txBody>
      </p:sp>
      <p:pic>
        <p:nvPicPr>
          <p:cNvPr id="5" name="Graphic 8" descr="Radio microphone">
            <a:extLst>
              <a:ext uri="{FF2B5EF4-FFF2-40B4-BE49-F238E27FC236}">
                <a16:creationId xmlns:a16="http://schemas.microsoft.com/office/drawing/2014/main" id="{800F344A-6D78-4BBA-8A23-A3C397EDFA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1527" y="1340860"/>
            <a:ext cx="650100" cy="650100"/>
          </a:xfrm>
          <a:prstGeom prst="rect">
            <a:avLst/>
          </a:prstGeom>
        </p:spPr>
      </p:pic>
      <p:pic>
        <p:nvPicPr>
          <p:cNvPr id="6" name="Graphic 11" descr="Chat">
            <a:extLst>
              <a:ext uri="{FF2B5EF4-FFF2-40B4-BE49-F238E27FC236}">
                <a16:creationId xmlns:a16="http://schemas.microsoft.com/office/drawing/2014/main" id="{1D4258E3-576A-461D-BC19-DA1197D4B0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30068" y="2239106"/>
            <a:ext cx="650100" cy="650100"/>
          </a:xfrm>
          <a:prstGeom prst="rect">
            <a:avLst/>
          </a:prstGeom>
        </p:spPr>
      </p:pic>
      <p:pic>
        <p:nvPicPr>
          <p:cNvPr id="7" name="Graphic 9" descr="No sign">
            <a:extLst>
              <a:ext uri="{FF2B5EF4-FFF2-40B4-BE49-F238E27FC236}">
                <a16:creationId xmlns:a16="http://schemas.microsoft.com/office/drawing/2014/main" id="{3444E3C3-1BA8-4937-BFF7-87B0360BFC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17915" y="4180674"/>
            <a:ext cx="650100" cy="620501"/>
          </a:xfrm>
          <a:prstGeom prst="rect">
            <a:avLst/>
          </a:prstGeom>
        </p:spPr>
      </p:pic>
      <p:pic>
        <p:nvPicPr>
          <p:cNvPr id="10" name="Graphic 9" descr="Lock with solid fill">
            <a:extLst>
              <a:ext uri="{FF2B5EF4-FFF2-40B4-BE49-F238E27FC236}">
                <a16:creationId xmlns:a16="http://schemas.microsoft.com/office/drawing/2014/main" id="{A6355728-5B03-4E21-BCCF-8B7697D2FD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72357" y="3098764"/>
            <a:ext cx="765523" cy="765523"/>
          </a:xfrm>
          <a:prstGeom prst="rect">
            <a:avLst/>
          </a:prstGeom>
        </p:spPr>
      </p:pic>
      <p:cxnSp>
        <p:nvCxnSpPr>
          <p:cNvPr id="9" name="Straight Connector 8">
            <a:extLst>
              <a:ext uri="{FF2B5EF4-FFF2-40B4-BE49-F238E27FC236}">
                <a16:creationId xmlns:a16="http://schemas.microsoft.com/office/drawing/2014/main" id="{B26595F1-826E-4BFD-8784-E3BF2D951147}"/>
              </a:ext>
            </a:extLst>
          </p:cNvPr>
          <p:cNvCxnSpPr>
            <a:cxnSpLocks/>
          </p:cNvCxnSpPr>
          <p:nvPr/>
        </p:nvCxnSpPr>
        <p:spPr>
          <a:xfrm>
            <a:off x="1913852" y="1388056"/>
            <a:ext cx="482531" cy="445148"/>
          </a:xfrm>
          <a:prstGeom prst="line">
            <a:avLst/>
          </a:prstGeom>
          <a:ln w="57150">
            <a:solidFill>
              <a:srgbClr val="582C83"/>
            </a:solidFill>
          </a:ln>
        </p:spPr>
        <p:style>
          <a:lnRef idx="1">
            <a:schemeClr val="dk1"/>
          </a:lnRef>
          <a:fillRef idx="0">
            <a:schemeClr val="dk1"/>
          </a:fillRef>
          <a:effectRef idx="0">
            <a:schemeClr val="dk1"/>
          </a:effectRef>
          <a:fontRef idx="minor">
            <a:schemeClr val="tx1"/>
          </a:fontRef>
        </p:style>
      </p:cxnSp>
      <p:pic>
        <p:nvPicPr>
          <p:cNvPr id="12" name="Picture 11" descr="Logo, company name&#10;&#10;Description automatically generated">
            <a:extLst>
              <a:ext uri="{FF2B5EF4-FFF2-40B4-BE49-F238E27FC236}">
                <a16:creationId xmlns:a16="http://schemas.microsoft.com/office/drawing/2014/main" id="{F2C22952-31A7-4A64-AB09-A661A80574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89234" y="328199"/>
            <a:ext cx="1292028" cy="508509"/>
          </a:xfrm>
          <a:prstGeom prst="rect">
            <a:avLst/>
          </a:prstGeom>
        </p:spPr>
      </p:pic>
      <p:pic>
        <p:nvPicPr>
          <p:cNvPr id="13" name="Picture 12">
            <a:extLst>
              <a:ext uri="{FF2B5EF4-FFF2-40B4-BE49-F238E27FC236}">
                <a16:creationId xmlns:a16="http://schemas.microsoft.com/office/drawing/2014/main" id="{F89EBE16-1DFA-49DB-947A-F57962522A2C}"/>
              </a:ext>
            </a:extLst>
          </p:cNvPr>
          <p:cNvPicPr>
            <a:picLocks noChangeAspect="1"/>
          </p:cNvPicPr>
          <p:nvPr/>
        </p:nvPicPr>
        <p:blipFill>
          <a:blip r:embed="rId12"/>
          <a:stretch>
            <a:fillRect/>
          </a:stretch>
        </p:blipFill>
        <p:spPr>
          <a:xfrm flipH="1">
            <a:off x="1625600" y="5157010"/>
            <a:ext cx="979034" cy="851452"/>
          </a:xfrm>
          <a:prstGeom prst="rect">
            <a:avLst/>
          </a:prstGeom>
        </p:spPr>
      </p:pic>
    </p:spTree>
    <p:extLst>
      <p:ext uri="{BB962C8B-B14F-4D97-AF65-F5344CB8AC3E}">
        <p14:creationId xmlns:p14="http://schemas.microsoft.com/office/powerpoint/2010/main" val="2533347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6" name="TextBox 5">
            <a:extLst>
              <a:ext uri="{FF2B5EF4-FFF2-40B4-BE49-F238E27FC236}">
                <a16:creationId xmlns:a16="http://schemas.microsoft.com/office/drawing/2014/main" id="{030047E6-1623-4E86-828B-7C101550CD36}"/>
              </a:ext>
            </a:extLst>
          </p:cNvPr>
          <p:cNvSpPr txBox="1"/>
          <p:nvPr/>
        </p:nvSpPr>
        <p:spPr>
          <a:xfrm>
            <a:off x="1526024" y="3740170"/>
            <a:ext cx="10225125" cy="27392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altLang="en-US" sz="2800" b="1" i="0" u="none" strike="noStrike" kern="1200" cap="none" spc="0" normalizeH="0" baseline="0" noProof="0" dirty="0">
              <a:ln>
                <a:noFill/>
              </a:ln>
              <a:solidFill>
                <a:srgbClr val="005EB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altLang="en-US" sz="2800" b="1" i="0" u="none" strike="noStrike" kern="1200" cap="none" spc="0" normalizeH="0" baseline="0" noProof="0" dirty="0">
              <a:ln>
                <a:noFill/>
              </a:ln>
              <a:solidFill>
                <a:srgbClr val="005EB8"/>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r>
              <a:rPr kumimoji="0" lang="en-GB" altLang="en-US" sz="2000" b="1" i="0" u="none" strike="noStrike" kern="1200" cap="none" spc="0" normalizeH="0" baseline="0" noProof="0" dirty="0">
                <a:ln>
                  <a:noFill/>
                </a:ln>
                <a:solidFill>
                  <a:srgbClr val="005EB8"/>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r>
              <a:rPr kumimoji="0" lang="en-GB" alt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hlinkClick r:id="rId3"/>
              </a:rPr>
              <a:t>Young Persons Information</a:t>
            </a:r>
            <a:endParaRPr kumimoji="0" lang="en-GB" alt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alt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r>
              <a:rPr lang="en-GB" altLang="en-US" sz="2000" dirty="0">
                <a:solidFill>
                  <a:prstClr val="black"/>
                </a:solidFill>
                <a:latin typeface="Arial"/>
              </a:rPr>
              <a:t>There are a range of useful groups and organisations that offer great services for young people across Southampton, Hampshire, Isle of Wight and Portsmouth</a:t>
            </a:r>
            <a:endParaRPr lang="en-GB" altLang="en-US" sz="1600" dirty="0">
              <a:solidFill>
                <a:prstClr val="black"/>
              </a:solidFill>
              <a:latin typeface="Arial"/>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4">
            <a:extLst>
              <a:ext uri="{FF2B5EF4-FFF2-40B4-BE49-F238E27FC236}">
                <a16:creationId xmlns:a16="http://schemas.microsoft.com/office/drawing/2014/main" id="{24627294-1EE8-4039-916F-EA410AF8D2F5}"/>
              </a:ext>
            </a:extLst>
          </p:cNvPr>
          <p:cNvSpPr txBox="1">
            <a:spLocks noChangeArrowheads="1"/>
          </p:cNvSpPr>
          <p:nvPr/>
        </p:nvSpPr>
        <p:spPr bwMode="auto">
          <a:xfrm>
            <a:off x="1813559" y="2474893"/>
            <a:ext cx="9826710" cy="954107"/>
          </a:xfrm>
          <a:prstGeom prst="rect">
            <a:avLst/>
          </a:prstGeom>
          <a:noFill/>
          <a:ln>
            <a:noFill/>
          </a:ln>
        </p:spPr>
        <p:txBody>
          <a:bodyPr wrap="square">
            <a:spAutoFit/>
          </a:bodyPr>
          <a:lstStyle>
            <a:lvl1pPr>
              <a:spcBef>
                <a:spcPct val="20000"/>
              </a:spcBef>
              <a:buClr>
                <a:srgbClr val="07A6A5"/>
              </a:buClr>
              <a:buFont typeface="Lucida Grande" pitchFamily="-108" charset="0"/>
              <a:buChar char="●"/>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6FBA"/>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B87E1C83-3E9E-436D-A5D9-0522DAFD7322}"/>
              </a:ext>
            </a:extLst>
          </p:cNvPr>
          <p:cNvSpPr txBox="1"/>
          <p:nvPr/>
        </p:nvSpPr>
        <p:spPr>
          <a:xfrm>
            <a:off x="5197151" y="4030824"/>
            <a:ext cx="3293706" cy="369332"/>
          </a:xfrm>
          <a:prstGeom prst="rect">
            <a:avLst/>
          </a:prstGeom>
          <a:noFill/>
        </p:spPr>
        <p:txBody>
          <a:bodyPr wrap="square" rtlCol="0">
            <a:spAutoFit/>
          </a:bodyPr>
          <a:lstStyle/>
          <a:p>
            <a:endParaRPr lang="en-GB"/>
          </a:p>
        </p:txBody>
      </p:sp>
      <p:pic>
        <p:nvPicPr>
          <p:cNvPr id="7" name="Picture 6">
            <a:hlinkClick r:id="rId4"/>
            <a:extLst>
              <a:ext uri="{FF2B5EF4-FFF2-40B4-BE49-F238E27FC236}">
                <a16:creationId xmlns:a16="http://schemas.microsoft.com/office/drawing/2014/main" id="{B863D20D-F456-4EF8-AFF6-57E64CF415F0}"/>
              </a:ext>
            </a:extLst>
          </p:cNvPr>
          <p:cNvPicPr>
            <a:picLocks noChangeAspect="1"/>
          </p:cNvPicPr>
          <p:nvPr/>
        </p:nvPicPr>
        <p:blipFill>
          <a:blip r:embed="rId5"/>
          <a:stretch>
            <a:fillRect/>
          </a:stretch>
        </p:blipFill>
        <p:spPr>
          <a:xfrm>
            <a:off x="3879460" y="1052782"/>
            <a:ext cx="5011447" cy="36991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F85FE318-CE50-4F82-92AF-00F3003FAAE5}"/>
              </a:ext>
            </a:extLst>
          </p:cNvPr>
          <p:cNvSpPr txBox="1"/>
          <p:nvPr/>
        </p:nvSpPr>
        <p:spPr>
          <a:xfrm>
            <a:off x="2902919" y="218392"/>
            <a:ext cx="6145377" cy="523220"/>
          </a:xfrm>
          <a:prstGeom prst="rect">
            <a:avLst/>
          </a:prstGeom>
          <a:noFill/>
        </p:spPr>
        <p:txBody>
          <a:bodyPr wrap="square" rtlCol="0">
            <a:spAutoFit/>
          </a:bodyPr>
          <a:lstStyle/>
          <a:p>
            <a:pPr algn="ctr"/>
            <a:r>
              <a:rPr lang="en-GB" sz="2800" b="1" dirty="0">
                <a:solidFill>
                  <a:srgbClr val="0070C0"/>
                </a:solidFill>
                <a:latin typeface="Verdana" panose="020B0604030504040204" pitchFamily="34" charset="0"/>
                <a:ea typeface="Verdana" panose="020B0604030504040204" pitchFamily="34" charset="0"/>
              </a:rPr>
              <a:t>Support for Young People</a:t>
            </a:r>
          </a:p>
        </p:txBody>
      </p:sp>
      <p:pic>
        <p:nvPicPr>
          <p:cNvPr id="11" name="Picture 10" descr="Logo, company name&#10;&#10;Description automatically generated">
            <a:extLst>
              <a:ext uri="{FF2B5EF4-FFF2-40B4-BE49-F238E27FC236}">
                <a16:creationId xmlns:a16="http://schemas.microsoft.com/office/drawing/2014/main" id="{B58756E5-9CD0-44DC-93D6-6DC8D29B1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Tree>
    <p:extLst>
      <p:ext uri="{BB962C8B-B14F-4D97-AF65-F5344CB8AC3E}">
        <p14:creationId xmlns:p14="http://schemas.microsoft.com/office/powerpoint/2010/main" val="3283147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BB2BB-6F27-A9FC-EEB4-9A7C518C659B}"/>
              </a:ext>
            </a:extLst>
          </p:cNvPr>
          <p:cNvSpPr>
            <a:spLocks noGrp="1"/>
          </p:cNvSpPr>
          <p:nvPr>
            <p:ph type="title"/>
          </p:nvPr>
        </p:nvSpPr>
        <p:spPr>
          <a:xfrm>
            <a:off x="2011141" y="100878"/>
            <a:ext cx="8578147" cy="779463"/>
          </a:xfrm>
        </p:spPr>
        <p:txBody>
          <a:bodyPr/>
          <a:lstStyle/>
          <a:p>
            <a:r>
              <a:rPr lang="en-GB" dirty="0"/>
              <a:t>Support for Young People around Sexuality LGBTQ+</a:t>
            </a:r>
          </a:p>
        </p:txBody>
      </p:sp>
      <p:sp>
        <p:nvSpPr>
          <p:cNvPr id="3" name="Content Placeholder 2">
            <a:extLst>
              <a:ext uri="{FF2B5EF4-FFF2-40B4-BE49-F238E27FC236}">
                <a16:creationId xmlns:a16="http://schemas.microsoft.com/office/drawing/2014/main" id="{B9D2A994-DBCB-196F-3EA5-A6501E2A7081}"/>
              </a:ext>
            </a:extLst>
          </p:cNvPr>
          <p:cNvSpPr>
            <a:spLocks noGrp="1"/>
          </p:cNvSpPr>
          <p:nvPr>
            <p:ph idx="1"/>
          </p:nvPr>
        </p:nvSpPr>
        <p:spPr>
          <a:xfrm>
            <a:off x="1295400" y="880341"/>
            <a:ext cx="10344869" cy="5047493"/>
          </a:xfrm>
        </p:spPr>
        <p:txBody>
          <a:bodyPr vert="horz" lIns="0" tIns="0" rIns="0" bIns="0" rtlCol="0" anchor="t">
            <a:normAutofit fontScale="25000" lnSpcReduction="20000"/>
          </a:bodyPr>
          <a:lstStyle/>
          <a:p>
            <a:r>
              <a:rPr lang="en-GB" sz="8000" dirty="0">
                <a:solidFill>
                  <a:srgbClr val="000000"/>
                </a:solidFill>
                <a:latin typeface="Frutiger W01"/>
              </a:rPr>
              <a:t>           </a:t>
            </a:r>
            <a:r>
              <a:rPr lang="en-GB" sz="8000" i="0" dirty="0">
                <a:solidFill>
                  <a:srgbClr val="000000"/>
                </a:solidFill>
                <a:effectLst/>
                <a:latin typeface="Frutiger W01"/>
              </a:rPr>
              <a:t> </a:t>
            </a:r>
            <a:r>
              <a:rPr lang="en-GB" sz="8000" dirty="0">
                <a:solidFill>
                  <a:srgbClr val="000000"/>
                </a:solidFill>
                <a:effectLst/>
                <a:latin typeface="Calibri"/>
                <a:cs typeface="Calibri"/>
              </a:rPr>
              <a:t>LGBTQ+ is an acronym that stands for Lesbian, Gay, Bisexual, Trans, Questioning, Plus</a:t>
            </a:r>
          </a:p>
          <a:p>
            <a:endParaRPr lang="en-GB" sz="8000" dirty="0">
              <a:solidFill>
                <a:srgbClr val="000000"/>
              </a:solidFill>
              <a:latin typeface="Calibri" panose="020F0502020204030204" pitchFamily="34" charset="0"/>
              <a:cs typeface="Calibri"/>
            </a:endParaRPr>
          </a:p>
          <a:p>
            <a:pPr algn="ctr"/>
            <a:r>
              <a:rPr lang="en-GB" sz="8000" dirty="0">
                <a:solidFill>
                  <a:srgbClr val="000000"/>
                </a:solidFill>
                <a:latin typeface="Calibri"/>
                <a:cs typeface="Calibri"/>
              </a:rPr>
              <a:t>Young People may find it difficult to talk about their sexuality and our service can help them alongside other specialist </a:t>
            </a:r>
            <a:r>
              <a:rPr lang="en-GB" sz="8000" dirty="0">
                <a:solidFill>
                  <a:srgbClr val="000000"/>
                </a:solidFill>
                <a:effectLst/>
                <a:latin typeface="Calibri"/>
                <a:cs typeface="Calibri"/>
              </a:rPr>
              <a:t>organisations, that support the LGBTQ+ community</a:t>
            </a:r>
            <a:endParaRPr lang="en-GB" sz="8000">
              <a:solidFill>
                <a:srgbClr val="000000"/>
              </a:solidFill>
              <a:effectLst/>
              <a:latin typeface="Calibri"/>
              <a:cs typeface="Calibri"/>
            </a:endParaRPr>
          </a:p>
          <a:p>
            <a:endParaRPr lang="en-GB" sz="8000" dirty="0">
              <a:solidFill>
                <a:srgbClr val="000000"/>
              </a:solidFill>
              <a:effectLst/>
              <a:latin typeface="Calibri" panose="020F0502020204030204" pitchFamily="34" charset="0"/>
              <a:cs typeface="Calibri"/>
            </a:endParaRPr>
          </a:p>
          <a:p>
            <a:endParaRPr lang="en-GB" sz="8000" dirty="0">
              <a:solidFill>
                <a:schemeClr val="tx1"/>
              </a:solidFill>
              <a:effectLst/>
              <a:latin typeface="Calibri" panose="020F0502020204030204" pitchFamily="34" charset="0"/>
              <a:cs typeface="Calibri"/>
            </a:endParaRPr>
          </a:p>
          <a:p>
            <a:endParaRPr lang="en-GB" sz="8000" dirty="0">
              <a:solidFill>
                <a:schemeClr val="tx1"/>
              </a:solidFill>
              <a:latin typeface="Calibri" panose="020F0502020204030204" pitchFamily="34" charset="0"/>
              <a:cs typeface="Calibri"/>
            </a:endParaRPr>
          </a:p>
          <a:p>
            <a:pPr algn="ctr">
              <a:defRPr/>
            </a:pPr>
            <a:r>
              <a:rPr lang="en-GB" altLang="en-US" sz="8000" dirty="0">
                <a:solidFill>
                  <a:schemeClr val="tx1"/>
                </a:solidFill>
                <a:latin typeface="Calibri"/>
                <a:cs typeface="Calibri"/>
              </a:rPr>
              <a:t>Sexuality is diverse, and there are many different types. It can take time to figure out the sexuality that the individual feels fits them best. Sexuality can change over time.</a:t>
            </a:r>
          </a:p>
          <a:p>
            <a:pPr algn="ctr">
              <a:defRPr/>
            </a:pPr>
            <a:endParaRPr lang="en-GB" altLang="en-US" sz="8000" dirty="0">
              <a:solidFill>
                <a:schemeClr val="tx1"/>
              </a:solidFill>
              <a:latin typeface="Calibri" panose="020F0502020204030204" pitchFamily="34" charset="0"/>
              <a:cs typeface="Calibri"/>
            </a:endParaRPr>
          </a:p>
          <a:p>
            <a:pPr algn="ctr">
              <a:defRPr/>
            </a:pPr>
            <a:r>
              <a:rPr lang="en-GB" altLang="en-US" sz="8000" dirty="0">
                <a:solidFill>
                  <a:schemeClr val="tx1"/>
                </a:solidFill>
                <a:latin typeface="Calibri"/>
                <a:cs typeface="Calibri"/>
              </a:rPr>
              <a:t>Embracing your own sexuality can be a very liberating, exciting and positive experience.</a:t>
            </a:r>
          </a:p>
          <a:p>
            <a:pPr algn="ctr">
              <a:defRPr/>
            </a:pPr>
            <a:endParaRPr lang="en-GB" altLang="en-US" sz="8000" dirty="0">
              <a:solidFill>
                <a:schemeClr val="tx1"/>
              </a:solidFill>
              <a:latin typeface="Calibri" panose="020F0502020204030204" pitchFamily="34" charset="0"/>
              <a:cs typeface="Calibri"/>
            </a:endParaRPr>
          </a:p>
          <a:p>
            <a:pPr algn="ctr">
              <a:defRPr/>
            </a:pPr>
            <a:r>
              <a:rPr lang="en-GB" altLang="en-US" sz="8000" dirty="0">
                <a:solidFill>
                  <a:schemeClr val="tx1"/>
                </a:solidFill>
                <a:latin typeface="Calibri"/>
                <a:cs typeface="Calibri"/>
              </a:rPr>
              <a:t>Sexuality is an important part of ourselves. There is no right or wrong, it’s about what’s right for the individual. </a:t>
            </a:r>
          </a:p>
          <a:p>
            <a:pPr algn="ctr">
              <a:defRPr/>
            </a:pPr>
            <a:endParaRPr lang="en-GB" altLang="en-US" sz="8000" dirty="0">
              <a:solidFill>
                <a:schemeClr val="tx1"/>
              </a:solidFill>
              <a:latin typeface="Calibri" panose="020F0502020204030204" pitchFamily="34" charset="0"/>
              <a:cs typeface="Calibri"/>
            </a:endParaRPr>
          </a:p>
          <a:p>
            <a:pPr algn="ctr">
              <a:defRPr/>
            </a:pPr>
            <a:endParaRPr lang="en-GB" altLang="en-US" sz="8000" dirty="0">
              <a:solidFill>
                <a:schemeClr val="tx1"/>
              </a:solidFill>
              <a:latin typeface="Calibri" panose="020F0502020204030204" pitchFamily="34" charset="0"/>
              <a:cs typeface="Calibri"/>
            </a:endParaRPr>
          </a:p>
          <a:p>
            <a:pPr algn="ctr">
              <a:defRPr/>
            </a:pPr>
            <a:r>
              <a:rPr lang="en-GB" altLang="en-US" sz="8000" dirty="0">
                <a:solidFill>
                  <a:schemeClr val="tx1"/>
                </a:solidFill>
                <a:latin typeface="Calibri"/>
                <a:cs typeface="Calibri"/>
              </a:rPr>
              <a:t>Some people have a hard time accepting others who are different to themselves, this can lead to discrimination</a:t>
            </a:r>
            <a:endParaRPr lang="en-GB" sz="8000" dirty="0">
              <a:solidFill>
                <a:schemeClr val="tx1"/>
              </a:solidFill>
              <a:latin typeface="Calibri"/>
              <a:cs typeface="Calibri"/>
              <a:hlinkClick r:id="rId3" tooltip="https://www.letstalkaboutit.nhs.uk/other-services/lesbian-gay-bisexual-trans/">
                <a:extLst>
                  <a:ext uri="{A12FA001-AC4F-418D-AE19-62706E023703}">
                    <ahyp:hlinkClr xmlns:ahyp="http://schemas.microsoft.com/office/drawing/2018/hyperlinkcolor" val="tx"/>
                  </a:ext>
                </a:extLst>
              </a:hlinkClick>
            </a:endParaRPr>
          </a:p>
          <a:p>
            <a:endParaRPr lang="en-GB" sz="7200" dirty="0">
              <a:solidFill>
                <a:srgbClr val="0563C1"/>
              </a:solidFill>
              <a:effectLst/>
              <a:hlinkClick r:id="rId3" tooltip="https://www.letstalkaboutit.nhs.uk/other-services/lesbian-gay-bisexual-trans/">
                <a:extLst>
                  <a:ext uri="{A12FA001-AC4F-418D-AE19-62706E023703}">
                    <ahyp:hlinkClr xmlns:ahyp="http://schemas.microsoft.com/office/drawing/2018/hyperlinkcolor" val="tx"/>
                  </a:ext>
                </a:extLst>
              </a:hlinkClick>
            </a:endParaRPr>
          </a:p>
          <a:p>
            <a:pPr algn="ctr"/>
            <a:r>
              <a:rPr lang="en-GB" sz="5600" dirty="0">
                <a:solidFill>
                  <a:srgbClr val="0563C1"/>
                </a:solidFill>
                <a:effectLst/>
                <a:hlinkClick r:id="rId3" tooltip="https://www.letstalkaboutit.nhs.uk/other-services/lesbian-gay-bisexual-trans/">
                  <a:extLst>
                    <a:ext uri="{A12FA001-AC4F-418D-AE19-62706E023703}">
                      <ahyp:hlinkClr xmlns:ahyp="http://schemas.microsoft.com/office/drawing/2018/hyperlinkcolor" val="tx"/>
                    </a:ext>
                  </a:extLst>
                </a:hlinkClick>
              </a:rPr>
              <a:t>Sexual Health Services - lesbian, gay, bisexual, trans</a:t>
            </a:r>
            <a:endParaRPr lang="en-GB" sz="5600" dirty="0">
              <a:effectLst/>
            </a:endParaRPr>
          </a:p>
          <a:p>
            <a:pPr algn="ctr"/>
            <a:endParaRPr lang="en-GB" sz="5600" dirty="0">
              <a:effectLst/>
            </a:endParaRPr>
          </a:p>
          <a:p>
            <a:pPr algn="ctr"/>
            <a:r>
              <a:rPr lang="en-GB" sz="5600" dirty="0">
                <a:solidFill>
                  <a:srgbClr val="0070C0"/>
                </a:solidFill>
                <a:hlinkClick r:id="rId4"/>
              </a:rPr>
              <a:t>Love has no labels</a:t>
            </a:r>
            <a:endParaRPr lang="en-GB" sz="5600" dirty="0">
              <a:solidFill>
                <a:srgbClr val="0070C0"/>
              </a:solidFill>
            </a:endParaRPr>
          </a:p>
          <a:p>
            <a:endParaRPr lang="en-GB" sz="7200" dirty="0">
              <a:effectLst/>
              <a:hlinkClick r:id="rId3" tooltip="https://www.letstalkaboutit.nhs.uk/other-services/lesbian-gay-bisexual-trans/"/>
            </a:endParaRPr>
          </a:p>
          <a:p>
            <a:endParaRPr lang="en-GB" dirty="0">
              <a:hlinkClick r:id="rId3" tooltip="https://www.letstalkaboutit.nhs.uk/other-services/lesbian-gay-bisexual-trans/"/>
            </a:endParaRPr>
          </a:p>
          <a:p>
            <a:endParaRPr lang="en-GB" dirty="0">
              <a:effectLst/>
            </a:endParaRPr>
          </a:p>
          <a:p>
            <a:endParaRPr lang="en-GB" dirty="0">
              <a:effectLst/>
            </a:endParaRPr>
          </a:p>
          <a:p>
            <a:endParaRPr lang="en-GB" dirty="0"/>
          </a:p>
        </p:txBody>
      </p:sp>
      <p:sp>
        <p:nvSpPr>
          <p:cNvPr id="4" name="Slide Number Placeholder 3">
            <a:extLst>
              <a:ext uri="{FF2B5EF4-FFF2-40B4-BE49-F238E27FC236}">
                <a16:creationId xmlns:a16="http://schemas.microsoft.com/office/drawing/2014/main" id="{1C444220-0FD0-B4BE-957A-84B19F33A11C}"/>
              </a:ext>
            </a:extLst>
          </p:cNvPr>
          <p:cNvSpPr>
            <a:spLocks noGrp="1"/>
          </p:cNvSpPr>
          <p:nvPr>
            <p:ph type="sldNum" sz="quarter" idx="12"/>
          </p:nvPr>
        </p:nvSpPr>
        <p:spPr/>
        <p:txBody>
          <a:bodyPr/>
          <a:lstStyle/>
          <a:p>
            <a:fld id="{01898949-DBEE-42AF-93B8-E24DF2BBF04D}" type="slidenum">
              <a:rPr lang="en-GB" smtClean="0"/>
              <a:t>31</a:t>
            </a:fld>
            <a:endParaRPr lang="en-GB"/>
          </a:p>
        </p:txBody>
      </p:sp>
    </p:spTree>
    <p:extLst>
      <p:ext uri="{BB962C8B-B14F-4D97-AF65-F5344CB8AC3E}">
        <p14:creationId xmlns:p14="http://schemas.microsoft.com/office/powerpoint/2010/main" val="3240990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463BD-8C54-4657-AF9C-223E5AE5BDB7}"/>
              </a:ext>
            </a:extLst>
          </p:cNvPr>
          <p:cNvSpPr>
            <a:spLocks noGrp="1"/>
          </p:cNvSpPr>
          <p:nvPr>
            <p:ph type="title"/>
          </p:nvPr>
        </p:nvSpPr>
        <p:spPr>
          <a:xfrm>
            <a:off x="939678" y="62397"/>
            <a:ext cx="9597838" cy="779463"/>
          </a:xfrm>
        </p:spPr>
        <p:txBody>
          <a:bodyPr>
            <a:normAutofit/>
          </a:bodyPr>
          <a:lstStyle/>
          <a:p>
            <a:pPr algn="ctr"/>
            <a:r>
              <a:rPr lang="en-GB" sz="3600" dirty="0">
                <a:solidFill>
                  <a:srgbClr val="0070C0"/>
                </a:solidFill>
                <a:ea typeface="Verdana" panose="020B0604030504040204" pitchFamily="34" charset="0"/>
              </a:rPr>
              <a:t>Sexual Health Promotion Team</a:t>
            </a:r>
          </a:p>
        </p:txBody>
      </p:sp>
      <p:sp>
        <p:nvSpPr>
          <p:cNvPr id="3" name="Content Placeholder 2">
            <a:extLst>
              <a:ext uri="{FF2B5EF4-FFF2-40B4-BE49-F238E27FC236}">
                <a16:creationId xmlns:a16="http://schemas.microsoft.com/office/drawing/2014/main" id="{085CA36C-ADE9-44A6-A787-E9F843E3E0E9}"/>
              </a:ext>
            </a:extLst>
          </p:cNvPr>
          <p:cNvSpPr>
            <a:spLocks noGrp="1"/>
          </p:cNvSpPr>
          <p:nvPr>
            <p:ph idx="1"/>
          </p:nvPr>
        </p:nvSpPr>
        <p:spPr>
          <a:xfrm>
            <a:off x="1814705" y="909611"/>
            <a:ext cx="8722811" cy="5582423"/>
          </a:xfrm>
        </p:spPr>
        <p:txBody>
          <a:bodyPr vert="horz" lIns="0" tIns="0" rIns="0" bIns="0" rtlCol="0" anchor="t">
            <a:normAutofit fontScale="47500" lnSpcReduction="20000"/>
          </a:bodyPr>
          <a:lstStyle/>
          <a:p>
            <a:r>
              <a:rPr lang="en-GB" sz="3300" b="1" dirty="0">
                <a:solidFill>
                  <a:schemeClr val="tx1"/>
                </a:solidFill>
                <a:ea typeface="Verdana" panose="020B0604030504040204" pitchFamily="34" charset="0"/>
              </a:rPr>
              <a:t>Community and Networking Lead</a:t>
            </a:r>
          </a:p>
          <a:p>
            <a:r>
              <a:rPr lang="en-GB" sz="3300" b="1" dirty="0">
                <a:solidFill>
                  <a:schemeClr val="tx1"/>
                </a:solidFill>
                <a:ea typeface="Verdana" panose="020B0604030504040204" pitchFamily="34" charset="0"/>
                <a:hlinkClick r:id="rId3"/>
              </a:rPr>
              <a:t>Laura Davies </a:t>
            </a:r>
            <a:endParaRPr lang="en-GB" sz="3300" b="1" dirty="0">
              <a:solidFill>
                <a:schemeClr val="tx1"/>
              </a:solidFill>
              <a:ea typeface="Verdana" panose="020B0604030504040204" pitchFamily="34" charset="0"/>
            </a:endParaRPr>
          </a:p>
          <a:p>
            <a:endParaRPr lang="en-GB" sz="3300" b="1" dirty="0">
              <a:solidFill>
                <a:schemeClr val="tx1"/>
              </a:solidFill>
              <a:ea typeface="Verdana" panose="020B0604030504040204" pitchFamily="34" charset="0"/>
            </a:endParaRPr>
          </a:p>
          <a:p>
            <a:r>
              <a:rPr lang="en-GB" sz="3300" b="1" dirty="0">
                <a:solidFill>
                  <a:schemeClr val="tx1"/>
                </a:solidFill>
                <a:ea typeface="Verdana" panose="020B0604030504040204" pitchFamily="34" charset="0"/>
              </a:rPr>
              <a:t>Communications and Engagement Development Manager</a:t>
            </a:r>
          </a:p>
          <a:p>
            <a:r>
              <a:rPr lang="en-GB" sz="3300" b="1" dirty="0">
                <a:solidFill>
                  <a:srgbClr val="0070C0"/>
                </a:solidFill>
                <a:ea typeface="Verdana" panose="020B0604030504040204" pitchFamily="34" charset="0"/>
              </a:rPr>
              <a:t>Katie Temple - </a:t>
            </a:r>
            <a:r>
              <a:rPr lang="en-GB" sz="3300" b="1" dirty="0">
                <a:solidFill>
                  <a:srgbClr val="0070C0"/>
                </a:solidFill>
                <a:ea typeface="Verdana" panose="020B0604030504040204" pitchFamily="34" charset="0"/>
                <a:hlinkClick r:id="rId4"/>
              </a:rPr>
              <a:t>solentsexualhealthpromotion@solent.nhs.uk</a:t>
            </a:r>
            <a:r>
              <a:rPr lang="en-GB" sz="3300" b="1" dirty="0">
                <a:solidFill>
                  <a:srgbClr val="0070C0"/>
                </a:solidFill>
                <a:ea typeface="Verdana" panose="020B0604030504040204" pitchFamily="34" charset="0"/>
              </a:rPr>
              <a:t> </a:t>
            </a:r>
            <a:endParaRPr lang="en-GB" sz="3300" b="1" dirty="0">
              <a:solidFill>
                <a:schemeClr val="tx1"/>
              </a:solidFill>
              <a:ea typeface="Verdana" panose="020B0604030504040204" pitchFamily="34" charset="0"/>
            </a:endParaRPr>
          </a:p>
          <a:p>
            <a:endParaRPr lang="en-GB" sz="3300" b="1" dirty="0">
              <a:solidFill>
                <a:schemeClr val="tx1"/>
              </a:solidFill>
              <a:ea typeface="Verdana" panose="020B0604030504040204" pitchFamily="34" charset="0"/>
            </a:endParaRPr>
          </a:p>
          <a:p>
            <a:r>
              <a:rPr lang="en-GB" sz="3300" b="1" dirty="0">
                <a:solidFill>
                  <a:schemeClr val="tx1"/>
                </a:solidFill>
                <a:ea typeface="Verdana" panose="020B0604030504040204" pitchFamily="34" charset="0"/>
              </a:rPr>
              <a:t>Basingstoke, Farnborough, Aldershot &amp; Alton </a:t>
            </a:r>
          </a:p>
          <a:p>
            <a:r>
              <a:rPr lang="en-GB" sz="3300" b="1" dirty="0">
                <a:solidFill>
                  <a:schemeClr val="tx1"/>
                </a:solidFill>
                <a:ea typeface="Verdana" panose="020B0604030504040204" pitchFamily="34" charset="0"/>
                <a:hlinkClick r:id="rId5"/>
              </a:rPr>
              <a:t>Natalie D’Anna-Brown </a:t>
            </a:r>
            <a:endParaRPr lang="en-GB" sz="3300" b="1" dirty="0">
              <a:solidFill>
                <a:schemeClr val="tx1"/>
              </a:solidFill>
              <a:ea typeface="Verdana" panose="020B0604030504040204" pitchFamily="34" charset="0"/>
            </a:endParaRPr>
          </a:p>
          <a:p>
            <a:endParaRPr lang="en-GB" sz="3300" b="1" dirty="0">
              <a:solidFill>
                <a:schemeClr val="tx1"/>
              </a:solidFill>
              <a:ea typeface="Verdana" panose="020B0604030504040204" pitchFamily="34" charset="0"/>
            </a:endParaRPr>
          </a:p>
          <a:p>
            <a:r>
              <a:rPr lang="en-GB" sz="3300" b="1" dirty="0">
                <a:solidFill>
                  <a:schemeClr val="tx1"/>
                </a:solidFill>
                <a:ea typeface="Verdana" panose="020B0604030504040204" pitchFamily="34" charset="0"/>
              </a:rPr>
              <a:t>Andover, Eastleigh, Winchester</a:t>
            </a:r>
          </a:p>
          <a:p>
            <a:r>
              <a:rPr lang="en-GB" sz="3300" b="1" dirty="0">
                <a:solidFill>
                  <a:schemeClr val="tx1"/>
                </a:solidFill>
                <a:ea typeface="Verdana" panose="020B0604030504040204" pitchFamily="34" charset="0"/>
                <a:hlinkClick r:id="rId6"/>
              </a:rPr>
              <a:t>Vicky Rodd</a:t>
            </a:r>
            <a:endParaRPr lang="en-GB" sz="3300" b="1" dirty="0">
              <a:solidFill>
                <a:schemeClr val="tx1"/>
              </a:solidFill>
              <a:ea typeface="Verdana" panose="020B0604030504040204" pitchFamily="34" charset="0"/>
            </a:endParaRPr>
          </a:p>
          <a:p>
            <a:endParaRPr lang="en-GB" sz="3300" b="1" dirty="0">
              <a:solidFill>
                <a:schemeClr val="tx1"/>
              </a:solidFill>
              <a:ea typeface="Verdana" panose="020B0604030504040204" pitchFamily="34" charset="0"/>
            </a:endParaRPr>
          </a:p>
          <a:p>
            <a:r>
              <a:rPr lang="en-GB" sz="3300" b="1" dirty="0">
                <a:solidFill>
                  <a:schemeClr val="tx1"/>
                </a:solidFill>
                <a:ea typeface="Verdana" panose="020B0604030504040204" pitchFamily="34" charset="0"/>
              </a:rPr>
              <a:t>Southampton &amp; New Forest</a:t>
            </a:r>
          </a:p>
          <a:p>
            <a:r>
              <a:rPr lang="en-GB" sz="3300" b="1" dirty="0">
                <a:ea typeface="Verdana"/>
                <a:cs typeface="Arial"/>
                <a:hlinkClick r:id="rId7"/>
              </a:rPr>
              <a:t>Flower Kate        </a:t>
            </a:r>
            <a:endParaRPr lang="en-GB" sz="3300" b="1" dirty="0">
              <a:ea typeface="Verdana"/>
              <a:cs typeface="Arial"/>
            </a:endParaRPr>
          </a:p>
          <a:p>
            <a:r>
              <a:rPr lang="en-GB" sz="3300" b="1" dirty="0">
                <a:solidFill>
                  <a:schemeClr val="tx1"/>
                </a:solidFill>
                <a:ea typeface="Verdana" panose="020B0604030504040204" pitchFamily="34" charset="0"/>
              </a:rPr>
              <a:t> </a:t>
            </a:r>
          </a:p>
          <a:p>
            <a:r>
              <a:rPr lang="en-GB" sz="3300" b="1" dirty="0">
                <a:solidFill>
                  <a:schemeClr val="tx1"/>
                </a:solidFill>
                <a:ea typeface="Verdana" panose="020B0604030504040204" pitchFamily="34" charset="0"/>
              </a:rPr>
              <a:t>Isle of Wight </a:t>
            </a:r>
          </a:p>
          <a:p>
            <a:r>
              <a:rPr lang="en-GB" sz="3300" b="1" dirty="0">
                <a:solidFill>
                  <a:schemeClr val="tx1"/>
                </a:solidFill>
                <a:ea typeface="Verdana" panose="020B0604030504040204" pitchFamily="34" charset="0"/>
                <a:hlinkClick r:id="rId8"/>
              </a:rPr>
              <a:t>Anna Murray</a:t>
            </a:r>
            <a:endParaRPr lang="en-GB" sz="3300" b="1" dirty="0">
              <a:solidFill>
                <a:schemeClr val="tx1"/>
              </a:solidFill>
              <a:ea typeface="Verdana" panose="020B0604030504040204" pitchFamily="34" charset="0"/>
            </a:endParaRPr>
          </a:p>
          <a:p>
            <a:endParaRPr lang="en-GB" sz="3300" b="1" dirty="0">
              <a:solidFill>
                <a:schemeClr val="tx1"/>
              </a:solidFill>
              <a:ea typeface="Verdana" panose="020B0604030504040204" pitchFamily="34" charset="0"/>
            </a:endParaRPr>
          </a:p>
          <a:p>
            <a:r>
              <a:rPr lang="en-GB" sz="3300" b="1" dirty="0">
                <a:solidFill>
                  <a:schemeClr val="tx1"/>
                </a:solidFill>
                <a:ea typeface="Verdana" panose="020B0604030504040204" pitchFamily="34" charset="0"/>
              </a:rPr>
              <a:t>Portsmouth, Fareham &amp; Gosport</a:t>
            </a:r>
          </a:p>
          <a:p>
            <a:r>
              <a:rPr lang="en-GB" sz="3300" b="1" dirty="0">
                <a:solidFill>
                  <a:schemeClr val="tx1"/>
                </a:solidFill>
                <a:ea typeface="Verdana" panose="020B0604030504040204" pitchFamily="34" charset="0"/>
                <a:hlinkClick r:id="rId9"/>
              </a:rPr>
              <a:t>Gordon Atkins</a:t>
            </a:r>
            <a:endParaRPr lang="en-GB" sz="3300" b="1" dirty="0">
              <a:solidFill>
                <a:schemeClr val="tx1"/>
              </a:solidFill>
              <a:ea typeface="Verdana" panose="020B0604030504040204" pitchFamily="34" charset="0"/>
            </a:endParaRPr>
          </a:p>
          <a:p>
            <a:endParaRPr lang="en-GB" sz="3300" b="1" dirty="0">
              <a:solidFill>
                <a:schemeClr val="tx1"/>
              </a:solidFill>
              <a:ea typeface="Verdana" panose="020B0604030504040204" pitchFamily="34" charset="0"/>
            </a:endParaRPr>
          </a:p>
          <a:p>
            <a:r>
              <a:rPr lang="en-GB" sz="3300" b="1" dirty="0">
                <a:solidFill>
                  <a:schemeClr val="tx1"/>
                </a:solidFill>
                <a:ea typeface="Verdana" panose="020B0604030504040204" pitchFamily="34" charset="0"/>
              </a:rPr>
              <a:t>Petersfield, Liss, Bordon, Havant &amp; Alton</a:t>
            </a:r>
          </a:p>
          <a:p>
            <a:r>
              <a:rPr lang="en-GB" sz="3300" b="1" dirty="0">
                <a:solidFill>
                  <a:schemeClr val="tx1"/>
                </a:solidFill>
                <a:ea typeface="Verdana" panose="020B0604030504040204" pitchFamily="34" charset="0"/>
                <a:hlinkClick r:id="rId10"/>
              </a:rPr>
              <a:t>Claire Wells </a:t>
            </a:r>
            <a:endParaRPr lang="en-GB" sz="3300" b="1" dirty="0">
              <a:solidFill>
                <a:schemeClr val="tx1"/>
              </a:solidFill>
              <a:ea typeface="Verdana" panose="020B0604030504040204" pitchFamily="34" charset="0"/>
            </a:endParaRPr>
          </a:p>
          <a:p>
            <a:endParaRPr lang="en-GB" sz="2200" dirty="0">
              <a:solidFill>
                <a:schemeClr val="tx1"/>
              </a:solidFill>
              <a:ea typeface="Verdana" panose="020B0604030504040204" pitchFamily="34" charset="0"/>
            </a:endParaRPr>
          </a:p>
          <a:p>
            <a:endParaRPr lang="en-GB" sz="2000" dirty="0">
              <a:solidFill>
                <a:schemeClr val="tx1"/>
              </a:solidFill>
              <a:latin typeface="Verdana" panose="020B0604030504040204" pitchFamily="34" charset="0"/>
              <a:ea typeface="Verdana" panose="020B0604030504040204" pitchFamily="34" charset="0"/>
            </a:endParaRPr>
          </a:p>
          <a:p>
            <a:endParaRPr lang="en-GB" sz="2000" dirty="0">
              <a:solidFill>
                <a:schemeClr val="tx1"/>
              </a:solidFill>
              <a:latin typeface="Verdana" panose="020B0604030504040204" pitchFamily="34" charset="0"/>
              <a:ea typeface="Verdana" panose="020B0604030504040204" pitchFamily="34" charset="0"/>
            </a:endParaRPr>
          </a:p>
          <a:p>
            <a:endParaRPr lang="en-GB" sz="2000" dirty="0">
              <a:solidFill>
                <a:schemeClr val="tx1"/>
              </a:solidFill>
              <a:latin typeface="Verdana" panose="020B0604030504040204" pitchFamily="34" charset="0"/>
              <a:ea typeface="Verdana" panose="020B0604030504040204" pitchFamily="34" charset="0"/>
            </a:endParaRPr>
          </a:p>
          <a:p>
            <a:endParaRPr lang="en-GB" sz="2000" dirty="0">
              <a:solidFill>
                <a:schemeClr val="tx1"/>
              </a:solidFill>
              <a:latin typeface="Verdana" panose="020B0604030504040204" pitchFamily="34" charset="0"/>
              <a:ea typeface="Verdana" panose="020B0604030504040204" pitchFamily="34" charset="0"/>
            </a:endParaRPr>
          </a:p>
        </p:txBody>
      </p:sp>
      <p:sp>
        <p:nvSpPr>
          <p:cNvPr id="4" name="Slide Number Placeholder 3">
            <a:extLst>
              <a:ext uri="{FF2B5EF4-FFF2-40B4-BE49-F238E27FC236}">
                <a16:creationId xmlns:a16="http://schemas.microsoft.com/office/drawing/2014/main" id="{FC85E5D8-C40B-4DB9-B9CE-F6263B0BCF77}"/>
              </a:ext>
            </a:extLst>
          </p:cNvPr>
          <p:cNvSpPr>
            <a:spLocks noGrp="1"/>
          </p:cNvSpPr>
          <p:nvPr>
            <p:ph type="sldNum" sz="quarter" idx="12"/>
          </p:nvPr>
        </p:nvSpPr>
        <p:spPr/>
        <p:txBody>
          <a:bodyPr/>
          <a:lstStyle/>
          <a:p>
            <a:fld id="{01898949-DBEE-42AF-93B8-E24DF2BBF04D}" type="slidenum">
              <a:rPr lang="en-GB" smtClean="0"/>
              <a:t>32</a:t>
            </a:fld>
            <a:endParaRPr lang="en-GB" dirty="0"/>
          </a:p>
        </p:txBody>
      </p:sp>
      <p:pic>
        <p:nvPicPr>
          <p:cNvPr id="6" name="Picture 5" descr="Logo, company name&#10;&#10;Description automatically generated">
            <a:extLst>
              <a:ext uri="{FF2B5EF4-FFF2-40B4-BE49-F238E27FC236}">
                <a16:creationId xmlns:a16="http://schemas.microsoft.com/office/drawing/2014/main" id="{647ADDC6-FF85-4C94-B6E6-ED059699E16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Tree>
    <p:extLst>
      <p:ext uri="{BB962C8B-B14F-4D97-AF65-F5344CB8AC3E}">
        <p14:creationId xmlns:p14="http://schemas.microsoft.com/office/powerpoint/2010/main" val="231291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3" name="TextBox 2">
            <a:extLst>
              <a:ext uri="{FF2B5EF4-FFF2-40B4-BE49-F238E27FC236}">
                <a16:creationId xmlns:a16="http://schemas.microsoft.com/office/drawing/2014/main" id="{C450F73D-F0D0-4643-BBB5-27ED144AE03D}"/>
              </a:ext>
            </a:extLst>
          </p:cNvPr>
          <p:cNvSpPr txBox="1"/>
          <p:nvPr/>
        </p:nvSpPr>
        <p:spPr>
          <a:xfrm>
            <a:off x="6727286" y="1353019"/>
            <a:ext cx="6484774" cy="5078313"/>
          </a:xfrm>
          <a:prstGeom prst="rect">
            <a:avLst/>
          </a:prstGeom>
          <a:noFill/>
        </p:spPr>
        <p:txBody>
          <a:bodyPr wrap="square" rtlCol="0">
            <a:spAutoFit/>
          </a:bodyPr>
          <a:lstStyle/>
          <a:p>
            <a:r>
              <a:rPr lang="en-GB">
                <a:hlinkClick r:id="rId3"/>
              </a:rPr>
              <a:t>LGBTQ lets talk about it</a:t>
            </a:r>
            <a:endParaRPr lang="en-GB"/>
          </a:p>
          <a:p>
            <a:endParaRPr lang="en-GB"/>
          </a:p>
          <a:p>
            <a:r>
              <a:rPr lang="en-GB">
                <a:hlinkClick r:id="rId4"/>
              </a:rPr>
              <a:t>pregnancy worries lets talk about it</a:t>
            </a:r>
            <a:endParaRPr lang="en-GB"/>
          </a:p>
          <a:p>
            <a:endParaRPr lang="en-GB"/>
          </a:p>
          <a:p>
            <a:endParaRPr lang="pt-BR">
              <a:hlinkClick r:id="rId5"/>
            </a:endParaRPr>
          </a:p>
          <a:p>
            <a:r>
              <a:rPr lang="pt-BR">
                <a:hlinkClick r:id="rId5"/>
              </a:rPr>
              <a:t>SARC - sexual assault referral centre</a:t>
            </a:r>
            <a:endParaRPr lang="en-GB">
              <a:hlinkClick r:id="rId5"/>
            </a:endParaRPr>
          </a:p>
          <a:p>
            <a:endParaRPr lang="en-GB"/>
          </a:p>
          <a:p>
            <a:endParaRPr lang="en-GB">
              <a:hlinkClick r:id="rId6"/>
            </a:endParaRPr>
          </a:p>
          <a:p>
            <a:r>
              <a:rPr lang="en-GB">
                <a:hlinkClick r:id="rId6"/>
              </a:rPr>
              <a:t>Sexual Health &amp; Wellbeing - Brook </a:t>
            </a:r>
            <a:endParaRPr lang="en-GB"/>
          </a:p>
          <a:p>
            <a:endParaRPr lang="en-GB"/>
          </a:p>
          <a:p>
            <a:r>
              <a:rPr lang="en-GB">
                <a:hlinkClick r:id="rId7"/>
              </a:rPr>
              <a:t>NSPCC | The UK children's charity | NSPCC</a:t>
            </a:r>
            <a:endParaRPr lang="en-GB"/>
          </a:p>
          <a:p>
            <a:endParaRPr lang="en-GB"/>
          </a:p>
          <a:p>
            <a:r>
              <a:rPr lang="en-GB">
                <a:hlinkClick r:id="rId8"/>
              </a:rPr>
              <a:t> Barnardo's (barnardos.org.uk)</a:t>
            </a:r>
            <a:endParaRPr lang="en-GB"/>
          </a:p>
          <a:p>
            <a:endParaRPr lang="en-GB"/>
          </a:p>
          <a:p>
            <a:r>
              <a:rPr lang="en-GB">
                <a:hlinkClick r:id="rId9"/>
              </a:rPr>
              <a:t>CEOP Education (thinkuknow.co.uk)</a:t>
            </a:r>
            <a:endParaRPr lang="en-GB"/>
          </a:p>
          <a:p>
            <a:endParaRPr lang="en-GB"/>
          </a:p>
          <a:p>
            <a:endParaRPr lang="en-GB"/>
          </a:p>
          <a:p>
            <a:endParaRPr lang="en-GB"/>
          </a:p>
        </p:txBody>
      </p:sp>
      <p:sp>
        <p:nvSpPr>
          <p:cNvPr id="8" name="TextBox 7">
            <a:extLst>
              <a:ext uri="{FF2B5EF4-FFF2-40B4-BE49-F238E27FC236}">
                <a16:creationId xmlns:a16="http://schemas.microsoft.com/office/drawing/2014/main" id="{5E25B33E-2025-4D73-9853-08F777AD2D52}"/>
              </a:ext>
            </a:extLst>
          </p:cNvPr>
          <p:cNvSpPr txBox="1"/>
          <p:nvPr/>
        </p:nvSpPr>
        <p:spPr>
          <a:xfrm>
            <a:off x="1794566" y="1918904"/>
            <a:ext cx="4484570" cy="646331"/>
          </a:xfrm>
          <a:prstGeom prst="rect">
            <a:avLst/>
          </a:prstGeom>
          <a:noFill/>
        </p:spPr>
        <p:txBody>
          <a:bodyPr wrap="square" rtlCol="0">
            <a:spAutoFit/>
          </a:bodyPr>
          <a:lstStyle/>
          <a:p>
            <a:r>
              <a:rPr lang="en-GB"/>
              <a:t>British Pregnancy Advisory Service (BPAS)</a:t>
            </a:r>
          </a:p>
        </p:txBody>
      </p:sp>
      <p:sp>
        <p:nvSpPr>
          <p:cNvPr id="9" name="TextBox 8">
            <a:extLst>
              <a:ext uri="{FF2B5EF4-FFF2-40B4-BE49-F238E27FC236}">
                <a16:creationId xmlns:a16="http://schemas.microsoft.com/office/drawing/2014/main" id="{15ACFB2C-4092-49F7-8F50-1DCE0EF1561B}"/>
              </a:ext>
            </a:extLst>
          </p:cNvPr>
          <p:cNvSpPr txBox="1"/>
          <p:nvPr/>
        </p:nvSpPr>
        <p:spPr>
          <a:xfrm flipH="1">
            <a:off x="1832767" y="1350762"/>
            <a:ext cx="3460338" cy="369332"/>
          </a:xfrm>
          <a:prstGeom prst="rect">
            <a:avLst/>
          </a:prstGeom>
          <a:noFill/>
        </p:spPr>
        <p:txBody>
          <a:bodyPr wrap="square" rtlCol="0">
            <a:spAutoFit/>
          </a:bodyPr>
          <a:lstStyle/>
          <a:p>
            <a:r>
              <a:rPr lang="en-GB"/>
              <a:t>LGBTQ+</a:t>
            </a:r>
          </a:p>
        </p:txBody>
      </p:sp>
      <p:sp>
        <p:nvSpPr>
          <p:cNvPr id="10" name="TextBox 9">
            <a:extLst>
              <a:ext uri="{FF2B5EF4-FFF2-40B4-BE49-F238E27FC236}">
                <a16:creationId xmlns:a16="http://schemas.microsoft.com/office/drawing/2014/main" id="{EF097C80-EFD6-47D6-8C31-22DF3768E003}"/>
              </a:ext>
            </a:extLst>
          </p:cNvPr>
          <p:cNvSpPr txBox="1"/>
          <p:nvPr/>
        </p:nvSpPr>
        <p:spPr>
          <a:xfrm>
            <a:off x="1794567" y="2487070"/>
            <a:ext cx="4301434" cy="923330"/>
          </a:xfrm>
          <a:prstGeom prst="rect">
            <a:avLst/>
          </a:prstGeom>
          <a:noFill/>
        </p:spPr>
        <p:txBody>
          <a:bodyPr wrap="square" rtlCol="0">
            <a:spAutoFit/>
          </a:bodyPr>
          <a:lstStyle/>
          <a:p>
            <a:endParaRPr lang="en-GB"/>
          </a:p>
          <a:p>
            <a:r>
              <a:rPr lang="en-GB"/>
              <a:t>Treetops Sexual Assault Referral Centre </a:t>
            </a:r>
          </a:p>
          <a:p>
            <a:r>
              <a:rPr lang="en-GB"/>
              <a:t>(SARC)</a:t>
            </a:r>
          </a:p>
        </p:txBody>
      </p:sp>
      <p:sp>
        <p:nvSpPr>
          <p:cNvPr id="13" name="TextBox 12">
            <a:extLst>
              <a:ext uri="{FF2B5EF4-FFF2-40B4-BE49-F238E27FC236}">
                <a16:creationId xmlns:a16="http://schemas.microsoft.com/office/drawing/2014/main" id="{22F869F8-4521-4D74-AC87-A91A57B54BF5}"/>
              </a:ext>
            </a:extLst>
          </p:cNvPr>
          <p:cNvSpPr txBox="1"/>
          <p:nvPr/>
        </p:nvSpPr>
        <p:spPr>
          <a:xfrm>
            <a:off x="3051544" y="367393"/>
            <a:ext cx="5399246" cy="523220"/>
          </a:xfrm>
          <a:prstGeom prst="rect">
            <a:avLst/>
          </a:prstGeom>
          <a:noFill/>
        </p:spPr>
        <p:txBody>
          <a:bodyPr wrap="square" rtlCol="0">
            <a:spAutoFit/>
          </a:bodyPr>
          <a:lstStyle/>
          <a:p>
            <a:r>
              <a:rPr lang="en-GB" sz="2800" b="1">
                <a:solidFill>
                  <a:srgbClr val="0070C0"/>
                </a:solidFill>
              </a:rPr>
              <a:t>Useful links to other Services</a:t>
            </a:r>
          </a:p>
        </p:txBody>
      </p:sp>
      <p:pic>
        <p:nvPicPr>
          <p:cNvPr id="12" name="Picture 11" descr="Logo, company name&#10;&#10;Description automatically generated">
            <a:extLst>
              <a:ext uri="{FF2B5EF4-FFF2-40B4-BE49-F238E27FC236}">
                <a16:creationId xmlns:a16="http://schemas.microsoft.com/office/drawing/2014/main" id="{56EE8244-3264-4EFF-9C5F-6B964956D6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
        <p:nvSpPr>
          <p:cNvPr id="2" name="TextBox 1">
            <a:extLst>
              <a:ext uri="{FF2B5EF4-FFF2-40B4-BE49-F238E27FC236}">
                <a16:creationId xmlns:a16="http://schemas.microsoft.com/office/drawing/2014/main" id="{0F22196D-EF4A-451A-9943-73C27453BE25}"/>
              </a:ext>
            </a:extLst>
          </p:cNvPr>
          <p:cNvSpPr txBox="1"/>
          <p:nvPr/>
        </p:nvSpPr>
        <p:spPr>
          <a:xfrm>
            <a:off x="1794566" y="3348234"/>
            <a:ext cx="4731488" cy="646331"/>
          </a:xfrm>
          <a:prstGeom prst="rect">
            <a:avLst/>
          </a:prstGeom>
          <a:noFill/>
        </p:spPr>
        <p:txBody>
          <a:bodyPr wrap="square" rtlCol="0">
            <a:spAutoFit/>
          </a:bodyPr>
          <a:lstStyle/>
          <a:p>
            <a:endParaRPr lang="en-GB"/>
          </a:p>
          <a:p>
            <a:r>
              <a:rPr lang="en-GB"/>
              <a:t>Brook Advisory Service </a:t>
            </a:r>
          </a:p>
        </p:txBody>
      </p:sp>
      <p:sp>
        <p:nvSpPr>
          <p:cNvPr id="5" name="TextBox 4">
            <a:extLst>
              <a:ext uri="{FF2B5EF4-FFF2-40B4-BE49-F238E27FC236}">
                <a16:creationId xmlns:a16="http://schemas.microsoft.com/office/drawing/2014/main" id="{32B0A13F-3454-423E-8954-A737C7670949}"/>
              </a:ext>
            </a:extLst>
          </p:cNvPr>
          <p:cNvSpPr txBox="1"/>
          <p:nvPr/>
        </p:nvSpPr>
        <p:spPr>
          <a:xfrm>
            <a:off x="1794566" y="4106783"/>
            <a:ext cx="4484570" cy="369332"/>
          </a:xfrm>
          <a:prstGeom prst="rect">
            <a:avLst/>
          </a:prstGeom>
          <a:noFill/>
        </p:spPr>
        <p:txBody>
          <a:bodyPr wrap="square" rtlCol="0">
            <a:spAutoFit/>
          </a:bodyPr>
          <a:lstStyle/>
          <a:p>
            <a:r>
              <a:rPr lang="en-GB"/>
              <a:t>NSPCC</a:t>
            </a:r>
          </a:p>
        </p:txBody>
      </p:sp>
      <p:sp>
        <p:nvSpPr>
          <p:cNvPr id="6" name="TextBox 5">
            <a:extLst>
              <a:ext uri="{FF2B5EF4-FFF2-40B4-BE49-F238E27FC236}">
                <a16:creationId xmlns:a16="http://schemas.microsoft.com/office/drawing/2014/main" id="{92527369-1F1F-43EA-B789-D3DB5AFBFB98}"/>
              </a:ext>
            </a:extLst>
          </p:cNvPr>
          <p:cNvSpPr txBox="1"/>
          <p:nvPr/>
        </p:nvSpPr>
        <p:spPr>
          <a:xfrm>
            <a:off x="1794566" y="4605277"/>
            <a:ext cx="4890976" cy="369332"/>
          </a:xfrm>
          <a:prstGeom prst="rect">
            <a:avLst/>
          </a:prstGeom>
          <a:noFill/>
        </p:spPr>
        <p:txBody>
          <a:bodyPr wrap="square" rtlCol="0">
            <a:spAutoFit/>
          </a:bodyPr>
          <a:lstStyle/>
          <a:p>
            <a:r>
              <a:rPr lang="en-GB"/>
              <a:t>BARNARDOS</a:t>
            </a:r>
          </a:p>
        </p:txBody>
      </p:sp>
      <p:sp>
        <p:nvSpPr>
          <p:cNvPr id="7" name="TextBox 6">
            <a:extLst>
              <a:ext uri="{FF2B5EF4-FFF2-40B4-BE49-F238E27FC236}">
                <a16:creationId xmlns:a16="http://schemas.microsoft.com/office/drawing/2014/main" id="{00CDA3B6-AABC-4A1B-BF3C-BCE493281613}"/>
              </a:ext>
            </a:extLst>
          </p:cNvPr>
          <p:cNvSpPr txBox="1"/>
          <p:nvPr/>
        </p:nvSpPr>
        <p:spPr>
          <a:xfrm>
            <a:off x="1794566" y="5103771"/>
            <a:ext cx="4785460" cy="800219"/>
          </a:xfrm>
          <a:prstGeom prst="rect">
            <a:avLst/>
          </a:prstGeom>
          <a:noFill/>
        </p:spPr>
        <p:txBody>
          <a:bodyPr wrap="square" rtlCol="0">
            <a:spAutoFit/>
          </a:bodyPr>
          <a:lstStyle/>
          <a:p>
            <a:r>
              <a:rPr lang="en-GB"/>
              <a:t>CEOPS </a:t>
            </a:r>
            <a:r>
              <a:rPr lang="en-GB" sz="1400" b="0" i="0">
                <a:solidFill>
                  <a:srgbClr val="333333"/>
                </a:solidFill>
                <a:effectLst/>
                <a:latin typeface="nimbus-sans"/>
              </a:rPr>
              <a:t>The National Crime Agency's CEOP Education team aim to help protect children and young people from online child sexual abuse.</a:t>
            </a:r>
            <a:endParaRPr lang="en-GB" sz="1400"/>
          </a:p>
        </p:txBody>
      </p:sp>
    </p:spTree>
    <p:extLst>
      <p:ext uri="{BB962C8B-B14F-4D97-AF65-F5344CB8AC3E}">
        <p14:creationId xmlns:p14="http://schemas.microsoft.com/office/powerpoint/2010/main" val="2358169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A2CDAC-1C4F-4640-87CB-656B2E431AB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itle 5">
            <a:extLst>
              <a:ext uri="{FF2B5EF4-FFF2-40B4-BE49-F238E27FC236}">
                <a16:creationId xmlns:a16="http://schemas.microsoft.com/office/drawing/2014/main" id="{95BD0F61-09AA-41AC-9944-68BE6700DC67}"/>
              </a:ext>
            </a:extLst>
          </p:cNvPr>
          <p:cNvSpPr>
            <a:spLocks noGrp="1"/>
          </p:cNvSpPr>
          <p:nvPr>
            <p:ph type="title" idx="4294967295"/>
          </p:nvPr>
        </p:nvSpPr>
        <p:spPr>
          <a:xfrm>
            <a:off x="1507959" y="325174"/>
            <a:ext cx="7343433" cy="784225"/>
          </a:xfrm>
        </p:spPr>
        <p:txBody>
          <a:bodyPr>
            <a:noAutofit/>
          </a:bodyPr>
          <a:lstStyle/>
          <a:p>
            <a:pPr algn="ctr"/>
            <a:r>
              <a:rPr lang="en-GB" sz="4000" dirty="0">
                <a:ea typeface="Verdana" panose="020B0604030504040204" pitchFamily="34" charset="0"/>
              </a:rPr>
              <a:t>Thank You for Your Time</a:t>
            </a:r>
            <a:br>
              <a:rPr lang="en-GB" sz="4000" dirty="0">
                <a:ea typeface="Verdana" panose="020B0604030504040204" pitchFamily="34" charset="0"/>
              </a:rPr>
            </a:br>
            <a:r>
              <a:rPr lang="en-GB" sz="3600" dirty="0">
                <a:solidFill>
                  <a:schemeClr val="tx1"/>
                </a:solidFill>
                <a:ea typeface="Verdana" panose="020B0604030504040204" pitchFamily="34" charset="0"/>
              </a:rPr>
              <a:t>Any Questions ? </a:t>
            </a:r>
          </a:p>
        </p:txBody>
      </p:sp>
      <p:pic>
        <p:nvPicPr>
          <p:cNvPr id="10" name="Picture 4" descr="R:\SHS Shared\Sexual Health Promotion\Communications &amp; Marketing\1. SHP Images\Logos\IG colour.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9943" y="4122527"/>
            <a:ext cx="961285" cy="9695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32184" y="1526130"/>
            <a:ext cx="8861753" cy="1200329"/>
          </a:xfrm>
          <a:prstGeom prst="rect">
            <a:avLst/>
          </a:prstGeom>
          <a:noFill/>
        </p:spPr>
        <p:txBody>
          <a:bodyPr wrap="square" lIns="91440" tIns="45720" rIns="91440" bIns="45720" rtlCol="0" anchor="t">
            <a:spAutoFit/>
          </a:bodyPr>
          <a:lstStyle/>
          <a:p>
            <a:pPr>
              <a:defRPr/>
            </a:pPr>
            <a:r>
              <a:rPr lang="en-GB" sz="3600" dirty="0">
                <a:solidFill>
                  <a:prstClr val="black"/>
                </a:solidFill>
                <a:latin typeface="Verdana"/>
                <a:ea typeface="Verdana"/>
              </a:rPr>
              <a:t>@solentnhstrustsexualhealthservices</a:t>
            </a:r>
            <a:endParaRPr lang="en-US" dirty="0">
              <a:solidFill>
                <a:prstClr val="black"/>
              </a:solidFill>
            </a:endParaRPr>
          </a:p>
          <a:p>
            <a:pPr marL="0" marR="0" lvl="0" indent="0" algn="l" defTabSz="914400">
              <a:lnSpc>
                <a:spcPct val="100000"/>
              </a:lnSpc>
              <a:spcBef>
                <a:spcPts val="0"/>
              </a:spcBef>
              <a:spcAft>
                <a:spcPts val="0"/>
              </a:spcAft>
              <a:buClrTx/>
              <a:buSzTx/>
              <a:buFontTx/>
              <a:buNone/>
              <a:tabLst/>
              <a:defRPr/>
            </a:pPr>
            <a:endParaRPr lang="en-GB" sz="3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TextBox 10"/>
          <p:cNvSpPr txBox="1"/>
          <p:nvPr/>
        </p:nvSpPr>
        <p:spPr>
          <a:xfrm>
            <a:off x="2898636" y="2937556"/>
            <a:ext cx="39020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r>
              <a:rPr kumimoji="0" lang="en-GB" sz="3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LetsTalkHants</a:t>
            </a:r>
            <a:endParaRPr kumimoji="0" lang="en-GB" sz="3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2" name="TextBox 11"/>
          <p:cNvSpPr txBox="1"/>
          <p:nvPr/>
        </p:nvSpPr>
        <p:spPr>
          <a:xfrm>
            <a:off x="2441681" y="4284131"/>
            <a:ext cx="4464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t>
            </a:r>
            <a:r>
              <a:rPr kumimoji="0" lang="en-GB" sz="36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LetsTalkHants</a:t>
            </a:r>
            <a:endParaRPr kumimoji="0" lang="en-GB" sz="3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13" name="Picture 12" descr="Icon&#10;&#10;Description automatically generated">
            <a:extLst>
              <a:ext uri="{FF2B5EF4-FFF2-40B4-BE49-F238E27FC236}">
                <a16:creationId xmlns:a16="http://schemas.microsoft.com/office/drawing/2014/main" id="{10E70E11-C4FD-476D-BF38-D301F11013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318" y="1360675"/>
            <a:ext cx="961285" cy="961285"/>
          </a:xfrm>
          <a:prstGeom prst="rect">
            <a:avLst/>
          </a:prstGeom>
        </p:spPr>
      </p:pic>
      <p:pic>
        <p:nvPicPr>
          <p:cNvPr id="15" name="Picture 14" descr="Logo, company name&#10;&#10;Description automatically generated">
            <a:extLst>
              <a:ext uri="{FF2B5EF4-FFF2-40B4-BE49-F238E27FC236}">
                <a16:creationId xmlns:a16="http://schemas.microsoft.com/office/drawing/2014/main" id="{FB587979-BC6F-480B-93B3-541FC24D29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6908" y="390345"/>
            <a:ext cx="1487134" cy="505767"/>
          </a:xfrm>
          <a:prstGeom prst="rect">
            <a:avLst/>
          </a:prstGeom>
        </p:spPr>
      </p:pic>
      <p:pic>
        <p:nvPicPr>
          <p:cNvPr id="1026" name="Picture 2" descr="New Twitter logo X feels very 'Elon Musk' | Creative Bloq">
            <a:extLst>
              <a:ext uri="{FF2B5EF4-FFF2-40B4-BE49-F238E27FC236}">
                <a16:creationId xmlns:a16="http://schemas.microsoft.com/office/drawing/2014/main" id="{58ADB3D8-0CA8-E88D-D487-A58219FFC9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584" y="2741601"/>
            <a:ext cx="1854004" cy="1038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square with white letters&#10;&#10;Description automatically generated">
            <a:extLst>
              <a:ext uri="{FF2B5EF4-FFF2-40B4-BE49-F238E27FC236}">
                <a16:creationId xmlns:a16="http://schemas.microsoft.com/office/drawing/2014/main" id="{B0928857-F6ED-F6F3-7D2F-8CAF607BC1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72603" y="5412045"/>
            <a:ext cx="969540" cy="969540"/>
          </a:xfrm>
          <a:prstGeom prst="rect">
            <a:avLst/>
          </a:prstGeom>
        </p:spPr>
      </p:pic>
      <p:sp>
        <p:nvSpPr>
          <p:cNvPr id="7" name="TextBox 6">
            <a:extLst>
              <a:ext uri="{FF2B5EF4-FFF2-40B4-BE49-F238E27FC236}">
                <a16:creationId xmlns:a16="http://schemas.microsoft.com/office/drawing/2014/main" id="{442166C9-F16C-B66B-B634-50082EF9EF3C}"/>
              </a:ext>
            </a:extLst>
          </p:cNvPr>
          <p:cNvSpPr txBox="1"/>
          <p:nvPr/>
        </p:nvSpPr>
        <p:spPr>
          <a:xfrm>
            <a:off x="3226172" y="5712149"/>
            <a:ext cx="8096036" cy="584775"/>
          </a:xfrm>
          <a:prstGeom prst="rect">
            <a:avLst/>
          </a:prstGeom>
          <a:noFill/>
        </p:spPr>
        <p:txBody>
          <a:bodyPr wrap="square" rtlCol="0">
            <a:spAutoFit/>
          </a:bodyPr>
          <a:lstStyle/>
          <a:p>
            <a:r>
              <a:rPr lang="en-GB" sz="3200" dirty="0" err="1">
                <a:hlinkClick r:id="rId8"/>
              </a:rPr>
              <a:t>Linkedin</a:t>
            </a:r>
            <a:r>
              <a:rPr lang="en-GB" sz="3200" dirty="0">
                <a:hlinkClick r:id="rId8"/>
              </a:rPr>
              <a:t> Sexual Health Services link</a:t>
            </a:r>
            <a:r>
              <a:rPr lang="en-GB" sz="3200" dirty="0"/>
              <a:t> </a:t>
            </a:r>
          </a:p>
        </p:txBody>
      </p:sp>
    </p:spTree>
    <p:extLst>
      <p:ext uri="{BB962C8B-B14F-4D97-AF65-F5344CB8AC3E}">
        <p14:creationId xmlns:p14="http://schemas.microsoft.com/office/powerpoint/2010/main" val="22018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A2CDAC-1C4F-4640-87CB-656B2E431AB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4" descr="R:\SHS Shared\Sexual Health Promotion\Communications &amp; Marketing\1. SHP Images\Logos\IG colour.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00665" y="4902901"/>
            <a:ext cx="1360678" cy="13723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54805" y="1719775"/>
            <a:ext cx="7016296" cy="1077218"/>
          </a:xfrm>
          <a:prstGeom prst="rect">
            <a:avLst/>
          </a:prstGeom>
          <a:noFill/>
        </p:spPr>
        <p:txBody>
          <a:bodyPr wrap="square" lIns="91440" tIns="45720" rIns="91440" bIns="45720" rtlCol="0" anchor="t">
            <a:spAutoFit/>
          </a:bodyPr>
          <a:lstStyle/>
          <a:p>
            <a:pPr>
              <a:defRPr/>
            </a:pPr>
            <a:r>
              <a:rPr lang="en-GB" sz="2800" dirty="0">
                <a:solidFill>
                  <a:prstClr val="black"/>
                </a:solidFill>
                <a:ea typeface="Verdana"/>
              </a:rPr>
              <a:t>@solentnhstrustsexualhealthservices</a:t>
            </a:r>
            <a:endParaRPr lang="en-US" sz="2800" dirty="0">
              <a:solidFill>
                <a:prstClr val="black"/>
              </a:solidFill>
            </a:endParaRPr>
          </a:p>
          <a:p>
            <a:pPr marL="0" marR="0" lvl="0" indent="0" algn="l" defTabSz="914400">
              <a:lnSpc>
                <a:spcPct val="100000"/>
              </a:lnSpc>
              <a:spcBef>
                <a:spcPts val="0"/>
              </a:spcBef>
              <a:spcAft>
                <a:spcPts val="0"/>
              </a:spcAft>
              <a:buClrTx/>
              <a:buSzTx/>
              <a:buFontTx/>
              <a:buNone/>
              <a:tabLst/>
              <a:defRPr/>
            </a:pPr>
            <a:endParaRPr lang="en-GB" sz="3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11" name="TextBox 10"/>
          <p:cNvSpPr txBox="1"/>
          <p:nvPr/>
        </p:nvSpPr>
        <p:spPr>
          <a:xfrm>
            <a:off x="4849639" y="3520567"/>
            <a:ext cx="390200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ea typeface="Verdana" panose="020B0604030504040204" pitchFamily="34" charset="0"/>
                <a:cs typeface="+mn-cs"/>
              </a:rPr>
              <a:t>@LetsTalkHants</a:t>
            </a:r>
          </a:p>
        </p:txBody>
      </p:sp>
      <p:sp>
        <p:nvSpPr>
          <p:cNvPr id="12" name="TextBox 11"/>
          <p:cNvSpPr txBox="1"/>
          <p:nvPr/>
        </p:nvSpPr>
        <p:spPr>
          <a:xfrm>
            <a:off x="4826918" y="5265916"/>
            <a:ext cx="44644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ea typeface="Verdana" panose="020B0604030504040204" pitchFamily="34" charset="0"/>
                <a:cs typeface="+mn-cs"/>
              </a:rPr>
              <a:t>@LetsTalkHants</a:t>
            </a:r>
          </a:p>
        </p:txBody>
      </p:sp>
      <p:pic>
        <p:nvPicPr>
          <p:cNvPr id="13" name="Picture 12" descr="Icon&#10;&#10;Description automatically generated">
            <a:extLst>
              <a:ext uri="{FF2B5EF4-FFF2-40B4-BE49-F238E27FC236}">
                <a16:creationId xmlns:a16="http://schemas.microsoft.com/office/drawing/2014/main" id="{10E70E11-C4FD-476D-BF38-D301F11013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0665" y="1360675"/>
            <a:ext cx="1364532" cy="1364532"/>
          </a:xfrm>
          <a:prstGeom prst="rect">
            <a:avLst/>
          </a:prstGeom>
        </p:spPr>
      </p:pic>
      <p:pic>
        <p:nvPicPr>
          <p:cNvPr id="15" name="Picture 14" descr="Logo, company name&#10;&#10;Description automatically generated">
            <a:extLst>
              <a:ext uri="{FF2B5EF4-FFF2-40B4-BE49-F238E27FC236}">
                <a16:creationId xmlns:a16="http://schemas.microsoft.com/office/drawing/2014/main" id="{FB587979-BC6F-480B-93B3-541FC24D29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0073" y="322263"/>
            <a:ext cx="1531767" cy="467694"/>
          </a:xfrm>
          <a:prstGeom prst="rect">
            <a:avLst/>
          </a:prstGeom>
        </p:spPr>
      </p:pic>
      <p:pic>
        <p:nvPicPr>
          <p:cNvPr id="1026" name="Picture 2" descr="New Twitter logo X feels very 'Elon Musk' | Creative Bloq">
            <a:extLst>
              <a:ext uri="{FF2B5EF4-FFF2-40B4-BE49-F238E27FC236}">
                <a16:creationId xmlns:a16="http://schemas.microsoft.com/office/drawing/2014/main" id="{58ADB3D8-0CA8-E88D-D487-A58219FFC9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843" y="3043632"/>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90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pic>
        <p:nvPicPr>
          <p:cNvPr id="6" name="Picture 5" descr="Logo, company name&#10;&#10;Description automatically generated">
            <a:extLst>
              <a:ext uri="{FF2B5EF4-FFF2-40B4-BE49-F238E27FC236}">
                <a16:creationId xmlns:a16="http://schemas.microsoft.com/office/drawing/2014/main" id="{DD256742-A662-4BB1-9659-B9B2D0522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
        <p:nvSpPr>
          <p:cNvPr id="5" name="TextBox 4">
            <a:extLst>
              <a:ext uri="{FF2B5EF4-FFF2-40B4-BE49-F238E27FC236}">
                <a16:creationId xmlns:a16="http://schemas.microsoft.com/office/drawing/2014/main" id="{018774CD-420C-4A19-81DD-09718FCD99FA}"/>
              </a:ext>
            </a:extLst>
          </p:cNvPr>
          <p:cNvSpPr txBox="1"/>
          <p:nvPr/>
        </p:nvSpPr>
        <p:spPr>
          <a:xfrm>
            <a:off x="3616251" y="269710"/>
            <a:ext cx="4761761" cy="646331"/>
          </a:xfrm>
          <a:prstGeom prst="rect">
            <a:avLst/>
          </a:prstGeom>
          <a:noFill/>
        </p:spPr>
        <p:txBody>
          <a:bodyPr wrap="square" lIns="91440" tIns="45720" rIns="91440" bIns="45720" rtlCol="0" anchor="t">
            <a:spAutoFit/>
          </a:bodyPr>
          <a:lstStyle/>
          <a:p>
            <a:pPr algn="ctr"/>
            <a:r>
              <a:rPr lang="en-GB" sz="3600" b="1" dirty="0">
                <a:solidFill>
                  <a:srgbClr val="0070C0"/>
                </a:solidFill>
                <a:latin typeface="+mj-lt"/>
              </a:rPr>
              <a:t>Topics for Today</a:t>
            </a:r>
          </a:p>
        </p:txBody>
      </p:sp>
      <p:sp>
        <p:nvSpPr>
          <p:cNvPr id="7" name="TextBox 6">
            <a:extLst>
              <a:ext uri="{FF2B5EF4-FFF2-40B4-BE49-F238E27FC236}">
                <a16:creationId xmlns:a16="http://schemas.microsoft.com/office/drawing/2014/main" id="{2635BB44-9EE6-4840-AD1C-D1665935836D}"/>
              </a:ext>
            </a:extLst>
          </p:cNvPr>
          <p:cNvSpPr txBox="1"/>
          <p:nvPr/>
        </p:nvSpPr>
        <p:spPr>
          <a:xfrm>
            <a:off x="1802335" y="1033370"/>
            <a:ext cx="10366604" cy="612475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GB" b="1" dirty="0"/>
          </a:p>
          <a:p>
            <a:pPr marL="285750" indent="-285750">
              <a:buFont typeface="Arial"/>
              <a:buChar char="•"/>
            </a:pPr>
            <a:r>
              <a:rPr lang="en-GB" sz="2000" b="1" dirty="0"/>
              <a:t>Who we are and what we do.</a:t>
            </a:r>
          </a:p>
          <a:p>
            <a:pPr marL="285750" indent="-285750">
              <a:buFont typeface="Arial"/>
              <a:buChar char="•"/>
            </a:pPr>
            <a:endParaRPr lang="en-GB" sz="2000" b="1" dirty="0"/>
          </a:p>
          <a:p>
            <a:pPr marL="285750" indent="-285750">
              <a:buFont typeface="Arial"/>
              <a:buChar char="•"/>
            </a:pPr>
            <a:r>
              <a:rPr lang="en-GB" sz="2000" b="1" dirty="0">
                <a:cs typeface="Arial"/>
              </a:rPr>
              <a:t>Contraception and Sexually Transmitted Infections (STI’s)</a:t>
            </a:r>
          </a:p>
          <a:p>
            <a:pPr marL="285750" indent="-285750">
              <a:buFont typeface="Arial"/>
              <a:buChar char="•"/>
            </a:pPr>
            <a:endParaRPr lang="en-GB" sz="2000" b="1" dirty="0">
              <a:cs typeface="Arial"/>
            </a:endParaRPr>
          </a:p>
          <a:p>
            <a:pPr marL="285750" indent="-285750">
              <a:buFont typeface="Arial"/>
              <a:buChar char="•"/>
            </a:pPr>
            <a:r>
              <a:rPr lang="en-GB" sz="2000" b="1" dirty="0">
                <a:cs typeface="Arial"/>
              </a:rPr>
              <a:t>Safeguarding and confidentiality.</a:t>
            </a:r>
          </a:p>
          <a:p>
            <a:endParaRPr lang="en-GB" sz="2000" b="1" dirty="0">
              <a:cs typeface="Arial"/>
            </a:endParaRPr>
          </a:p>
          <a:p>
            <a:pPr marL="285750" indent="-285750">
              <a:buFont typeface="Arial" panose="020B0604020202020204" pitchFamily="34" charset="0"/>
              <a:buChar char="•"/>
            </a:pPr>
            <a:r>
              <a:rPr lang="en-GB" sz="2000" b="1" dirty="0"/>
              <a:t>Young people's rights.</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How you can support your young person with their sexual health, relationships and wellbeing.</a:t>
            </a:r>
            <a:endParaRPr lang="en-GB" sz="2000" b="1" dirty="0">
              <a:cs typeface="Arial"/>
            </a:endParaRP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Services available to young people, including online services</a:t>
            </a:r>
            <a:endParaRPr lang="en-GB" sz="2000" b="1" dirty="0">
              <a:cs typeface="Arial"/>
            </a:endParaRP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Where to access services.</a:t>
            </a:r>
          </a:p>
          <a:p>
            <a:pPr marL="285750" indent="-285750">
              <a:buFont typeface="Arial" panose="020B0604020202020204" pitchFamily="34" charset="0"/>
              <a:buChar char="•"/>
            </a:pPr>
            <a:endParaRPr lang="en-GB" sz="2000" b="1" dirty="0"/>
          </a:p>
          <a:p>
            <a:pPr marL="285750" indent="-285750">
              <a:buFont typeface="Arial" panose="020B0604020202020204" pitchFamily="34" charset="0"/>
              <a:buChar char="•"/>
            </a:pPr>
            <a:r>
              <a:rPr lang="en-GB" sz="2000" b="1" dirty="0"/>
              <a:t>Q&amp;A.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868871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90CB8-50BF-4516-B098-064E8A3E366C}"/>
              </a:ext>
            </a:extLst>
          </p:cNvPr>
          <p:cNvSpPr>
            <a:spLocks noGrp="1"/>
          </p:cNvSpPr>
          <p:nvPr>
            <p:ph type="title"/>
          </p:nvPr>
        </p:nvSpPr>
        <p:spPr>
          <a:xfrm>
            <a:off x="1126973" y="800594"/>
            <a:ext cx="8487734" cy="779463"/>
          </a:xfrm>
        </p:spPr>
        <p:txBody>
          <a:bodyPr>
            <a:normAutofit/>
          </a:bodyPr>
          <a:lstStyle/>
          <a:p>
            <a:pPr algn="ctr"/>
            <a:r>
              <a:rPr kumimoji="0" lang="en-GB" altLang="en-US" sz="2800" b="1" i="0" u="none" strike="noStrike" kern="1200" cap="none" spc="0" normalizeH="0" baseline="0" noProof="0" dirty="0">
                <a:ln>
                  <a:noFill/>
                </a:ln>
                <a:solidFill>
                  <a:srgbClr val="005EB8"/>
                </a:solidFill>
                <a:effectLst/>
                <a:uLnTx/>
                <a:uFillTx/>
                <a:latin typeface="Verdana" panose="020B0604030504040204" pitchFamily="34" charset="0"/>
                <a:ea typeface="Verdana" panose="020B0604030504040204" pitchFamily="34" charset="0"/>
              </a:rPr>
              <a:t>Sexual Health is an Important Part of Life</a:t>
            </a:r>
            <a:br>
              <a:rPr kumimoji="0" lang="en-GB" altLang="en-US" sz="2800" b="1" i="0" u="none" strike="noStrike" kern="1200" cap="none" spc="0" normalizeH="0" baseline="0" noProof="0" dirty="0">
                <a:ln>
                  <a:noFill/>
                </a:ln>
                <a:solidFill>
                  <a:srgbClr val="005EB8"/>
                </a:solidFill>
                <a:effectLst/>
                <a:uLnTx/>
                <a:uFillTx/>
                <a:latin typeface="Verdana" panose="020B0604030504040204" pitchFamily="34" charset="0"/>
                <a:ea typeface="Verdana" panose="020B0604030504040204" pitchFamily="34" charset="0"/>
              </a:rPr>
            </a:br>
            <a:endParaRPr lang="en-GB" sz="2800" dirty="0"/>
          </a:p>
        </p:txBody>
      </p:sp>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6" name="TextBox 5">
            <a:extLst>
              <a:ext uri="{FF2B5EF4-FFF2-40B4-BE49-F238E27FC236}">
                <a16:creationId xmlns:a16="http://schemas.microsoft.com/office/drawing/2014/main" id="{030047E6-1623-4E86-828B-7C101550CD36}"/>
              </a:ext>
            </a:extLst>
          </p:cNvPr>
          <p:cNvSpPr txBox="1"/>
          <p:nvPr/>
        </p:nvSpPr>
        <p:spPr>
          <a:xfrm>
            <a:off x="723485" y="800594"/>
            <a:ext cx="11027664" cy="267765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r>
              <a:rPr kumimoji="0" lang="en-GB" altLang="en-US" sz="2800" b="1" i="0" u="none" strike="noStrike" kern="1200" cap="none" spc="0" normalizeH="0" baseline="0" noProof="0" dirty="0">
                <a:ln>
                  <a:noFill/>
                </a:ln>
                <a:solidFill>
                  <a:srgbClr val="005EB8"/>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r>
              <a:rPr kumimoji="0" lang="en-GB" altLang="en-US" sz="2000" b="1" i="0" u="none" strike="noStrike" kern="1200" cap="none" spc="0" normalizeH="0" baseline="0" noProof="0" dirty="0">
                <a:ln>
                  <a:noFill/>
                </a:ln>
                <a:solidFill>
                  <a:srgbClr val="005EB8"/>
                </a:solidFill>
                <a:effectLst/>
                <a:uLnTx/>
                <a:uFillTx/>
                <a:latin typeface="+mj-lt"/>
                <a:ea typeface="Verdan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alt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alt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r>
              <a:rPr kumimoji="0" lang="en-GB" altLang="en-US" sz="2000" b="0" i="0" u="none" strike="noStrike" kern="1200" cap="none" spc="0" normalizeH="0" baseline="0" noProof="0" dirty="0">
                <a:ln>
                  <a:noFill/>
                </a:ln>
                <a:solidFill>
                  <a:prstClr val="black"/>
                </a:solidFill>
                <a:effectLst/>
                <a:uLnTx/>
                <a:uFillTx/>
                <a:ea typeface="Verdana"/>
              </a:rPr>
              <a:t>It can have an impact on all aspects of health, including physical, mental health, emotional and social wellbeing. Keeping safe, being informed and respectful are important factors for everyone</a:t>
            </a:r>
            <a:r>
              <a:rPr lang="en-GB" altLang="en-US" sz="2000" dirty="0">
                <a:solidFill>
                  <a:prstClr val="black"/>
                </a:solidFill>
                <a:ea typeface="Verdana"/>
              </a:rPr>
              <a:t> regardless of gender, sexuality, ethnicity, religion, disability and age.</a:t>
            </a:r>
            <a:endParaRPr lang="en-GB" altLang="en-US" sz="2000" b="0" i="0" u="none" strike="noStrike" kern="1200" cap="none" spc="0" normalizeH="0" baseline="0" noProof="0" dirty="0">
              <a:ln>
                <a:noFill/>
              </a:ln>
              <a:solidFill>
                <a:prstClr val="black"/>
              </a:solidFill>
              <a:effectLst/>
              <a:uLnTx/>
              <a:uFillTx/>
              <a:ea typeface="Verdana"/>
              <a:cs typeface="Arial"/>
            </a:endParaRP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0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3847A8F3-A469-4ED0-A874-85FC42EE80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1058" y="299993"/>
            <a:ext cx="1292028" cy="508509"/>
          </a:xfrm>
          <a:prstGeom prst="rect">
            <a:avLst/>
          </a:prstGeom>
        </p:spPr>
      </p:pic>
      <p:pic>
        <p:nvPicPr>
          <p:cNvPr id="12" name="Picture 11">
            <a:hlinkClick r:id="rId5"/>
            <a:extLst>
              <a:ext uri="{FF2B5EF4-FFF2-40B4-BE49-F238E27FC236}">
                <a16:creationId xmlns:a16="http://schemas.microsoft.com/office/drawing/2014/main" id="{46D2AA95-7E03-4A01-8981-6DC2F7F0E405}"/>
              </a:ext>
            </a:extLst>
          </p:cNvPr>
          <p:cNvPicPr>
            <a:picLocks noChangeAspect="1"/>
          </p:cNvPicPr>
          <p:nvPr/>
        </p:nvPicPr>
        <p:blipFill rotWithShape="1">
          <a:blip r:embed="rId6"/>
          <a:srcRect l="71482" t="32567" r="11129" b="36873"/>
          <a:stretch/>
        </p:blipFill>
        <p:spPr>
          <a:xfrm>
            <a:off x="9179153" y="4878235"/>
            <a:ext cx="1339823" cy="13244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descr="AIDs awareness ribbon">
            <a:hlinkClick r:id="rId7"/>
            <a:extLst>
              <a:ext uri="{FF2B5EF4-FFF2-40B4-BE49-F238E27FC236}">
                <a16:creationId xmlns:a16="http://schemas.microsoft.com/office/drawing/2014/main" id="{D1166FF9-1AD2-49F3-B3EB-FCC489234B41}"/>
              </a:ext>
            </a:extLst>
          </p:cNvPr>
          <p:cNvPicPr>
            <a:picLocks noChangeAspect="1"/>
          </p:cNvPicPr>
          <p:nvPr/>
        </p:nvPicPr>
        <p:blipFill rotWithShape="1">
          <a:blip r:embed="rId8">
            <a:extLst>
              <a:ext uri="{28A0092B-C50C-407E-A947-70E740481C1C}">
                <a14:useLocalDpi xmlns:a14="http://schemas.microsoft.com/office/drawing/2010/main" val="0"/>
              </a:ext>
            </a:extLst>
          </a:blip>
          <a:srcRect l="15820" r="9084"/>
          <a:stretch/>
        </p:blipFill>
        <p:spPr>
          <a:xfrm>
            <a:off x="5425581" y="4915157"/>
            <a:ext cx="1377652" cy="13244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a:hlinkClick r:id="rId9"/>
            <a:extLst>
              <a:ext uri="{FF2B5EF4-FFF2-40B4-BE49-F238E27FC236}">
                <a16:creationId xmlns:a16="http://schemas.microsoft.com/office/drawing/2014/main" id="{7BDB7904-D80A-4169-8DDA-BD8FC0A557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1896" y="4915157"/>
            <a:ext cx="1332000" cy="1324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a:hlinkClick r:id="rId11"/>
            <a:extLst>
              <a:ext uri="{FF2B5EF4-FFF2-40B4-BE49-F238E27FC236}">
                <a16:creationId xmlns:a16="http://schemas.microsoft.com/office/drawing/2014/main" id="{BF79369D-4C38-46AE-9E84-76E0D1D76F1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672" t="11812" r="7407"/>
          <a:stretch/>
        </p:blipFill>
        <p:spPr bwMode="auto">
          <a:xfrm>
            <a:off x="3569616" y="4900532"/>
            <a:ext cx="1332000" cy="13244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8" name="Picture 17" descr="Love balloons in rainbow colors">
            <a:hlinkClick r:id="rId13"/>
            <a:extLst>
              <a:ext uri="{FF2B5EF4-FFF2-40B4-BE49-F238E27FC236}">
                <a16:creationId xmlns:a16="http://schemas.microsoft.com/office/drawing/2014/main" id="{144DDDAF-59FE-4E8B-9493-32804EA18D66}"/>
              </a:ext>
            </a:extLst>
          </p:cNvPr>
          <p:cNvPicPr>
            <a:picLocks noChangeAspect="1"/>
          </p:cNvPicPr>
          <p:nvPr/>
        </p:nvPicPr>
        <p:blipFill rotWithShape="1">
          <a:blip r:embed="rId14">
            <a:extLst>
              <a:ext uri="{28A0092B-C50C-407E-A947-70E740481C1C}">
                <a14:useLocalDpi xmlns:a14="http://schemas.microsoft.com/office/drawing/2010/main" val="0"/>
              </a:ext>
            </a:extLst>
          </a:blip>
          <a:srcRect r="25614"/>
          <a:stretch/>
        </p:blipFill>
        <p:spPr>
          <a:xfrm>
            <a:off x="7327199" y="4855937"/>
            <a:ext cx="1365310" cy="1369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28726413"/>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951261-EAF9-4651-ABA2-57B93ACF72A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898949-DBEE-42AF-93B8-E24DF2BBF04D}" type="slidenum">
              <a:rPr kumimoji="0" lang="en-GB" sz="900" b="0" i="0" u="none" strike="noStrike" kern="1200" cap="none" spc="0" normalizeH="0" baseline="0" noProof="0" smtClean="0">
                <a:ln>
                  <a:noFill/>
                </a:ln>
                <a:solidFill>
                  <a:srgbClr val="005EB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a:ln>
                <a:noFill/>
              </a:ln>
              <a:solidFill>
                <a:srgbClr val="005EB8"/>
              </a:solidFill>
              <a:effectLst/>
              <a:uLnTx/>
              <a:uFillTx/>
              <a:latin typeface="Arial"/>
              <a:ea typeface="+mn-ea"/>
              <a:cs typeface="+mn-cs"/>
            </a:endParaRPr>
          </a:p>
        </p:txBody>
      </p:sp>
      <p:sp>
        <p:nvSpPr>
          <p:cNvPr id="6" name="TextBox 5">
            <a:extLst>
              <a:ext uri="{FF2B5EF4-FFF2-40B4-BE49-F238E27FC236}">
                <a16:creationId xmlns:a16="http://schemas.microsoft.com/office/drawing/2014/main" id="{030047E6-1623-4E86-828B-7C101550CD36}"/>
              </a:ext>
            </a:extLst>
          </p:cNvPr>
          <p:cNvSpPr txBox="1"/>
          <p:nvPr/>
        </p:nvSpPr>
        <p:spPr>
          <a:xfrm>
            <a:off x="734332" y="421845"/>
            <a:ext cx="9821194" cy="12618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r>
              <a:rPr kumimoji="0" lang="en-GB" altLang="en-US" sz="2800" b="1" i="0" u="none" strike="noStrike" kern="1200" cap="none" spc="0" normalizeH="0" baseline="0" noProof="0" dirty="0">
                <a:ln>
                  <a:noFill/>
                </a:ln>
                <a:solidFill>
                  <a:srgbClr val="005EB8"/>
                </a:solidFill>
                <a:effectLst/>
                <a:uLnTx/>
                <a:uFillTx/>
                <a:latin typeface="+mj-lt"/>
                <a:ea typeface="Verdana" panose="020B0604030504040204" pitchFamily="34" charset="0"/>
              </a:rPr>
              <a:t>Sexual Health is an Important Part of Life</a:t>
            </a:r>
          </a:p>
          <a:p>
            <a:pPr marL="0" marR="0" lvl="0" indent="0" algn="ctr" defTabSz="914400" rtl="0" eaLnBrk="1" fontAlgn="auto" latinLnBrk="0" hangingPunct="1">
              <a:lnSpc>
                <a:spcPct val="100000"/>
              </a:lnSpc>
              <a:spcBef>
                <a:spcPts val="0"/>
              </a:spcBef>
              <a:spcAft>
                <a:spcPts val="0"/>
              </a:spcAft>
              <a:buClrTx/>
              <a:buSzTx/>
              <a:buFont typeface="Lucida Grande" pitchFamily="-108" charset="0"/>
              <a:buNone/>
              <a:tabLst/>
              <a:defRPr/>
            </a:pPr>
            <a:r>
              <a:rPr kumimoji="0" lang="en-GB" altLang="en-US" sz="2800" b="1" i="0" u="none" strike="noStrike" kern="1200" cap="none" spc="0" normalizeH="0" baseline="0" noProof="0" dirty="0">
                <a:ln>
                  <a:noFill/>
                </a:ln>
                <a:solidFill>
                  <a:srgbClr val="005EB8"/>
                </a:solidFill>
                <a:effectLst/>
                <a:uLnTx/>
                <a:uFillTx/>
                <a:latin typeface="Verdana" panose="020B0604030504040204" pitchFamily="34" charset="0"/>
                <a:ea typeface="Verdana" panose="020B0604030504040204" pitchFamily="34" charset="0"/>
              </a:rPr>
              <a:t>								</a:t>
            </a:r>
            <a:r>
              <a:rPr kumimoji="0" lang="en-GB" altLang="en-US" sz="2000" b="1" i="0" u="none" strike="noStrike" kern="1200" cap="none" spc="0" normalizeH="0" baseline="0" noProof="0" dirty="0">
                <a:ln>
                  <a:noFill/>
                </a:ln>
                <a:solidFill>
                  <a:srgbClr val="005EB8"/>
                </a:solidFill>
                <a:effectLst/>
                <a:uLnTx/>
                <a:uFillTx/>
                <a:latin typeface="Verdana" panose="020B0604030504040204" pitchFamily="34" charset="0"/>
                <a:ea typeface="Verdana" panose="020B0604030504040204" pitchFamily="34" charset="0"/>
              </a:rPr>
              <a:t>	</a:t>
            </a:r>
          </a:p>
          <a:p>
            <a:pPr marL="0" marR="0" lvl="0" indent="0" algn="just" defTabSz="914400" rtl="0" eaLnBrk="1" fontAlgn="auto" latinLnBrk="0" hangingPunct="1">
              <a:lnSpc>
                <a:spcPct val="100000"/>
              </a:lnSpc>
              <a:spcBef>
                <a:spcPts val="0"/>
              </a:spcBef>
              <a:spcAft>
                <a:spcPts val="0"/>
              </a:spcAft>
              <a:buClrTx/>
              <a:buSzTx/>
              <a:buFont typeface="Lucida Grande" pitchFamily="-108" charset="0"/>
              <a:buNone/>
              <a:tabLst/>
              <a:defRPr/>
            </a:pPr>
            <a:endParaRPr kumimoji="0" lang="en-GB" sz="20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TextBox 4">
            <a:extLst>
              <a:ext uri="{FF2B5EF4-FFF2-40B4-BE49-F238E27FC236}">
                <a16:creationId xmlns:a16="http://schemas.microsoft.com/office/drawing/2014/main" id="{24627294-1EE8-4039-916F-EA410AF8D2F5}"/>
              </a:ext>
            </a:extLst>
          </p:cNvPr>
          <p:cNvSpPr txBox="1">
            <a:spLocks noChangeArrowheads="1"/>
          </p:cNvSpPr>
          <p:nvPr/>
        </p:nvSpPr>
        <p:spPr bwMode="auto">
          <a:xfrm>
            <a:off x="1386838" y="1521945"/>
            <a:ext cx="10581641" cy="5262979"/>
          </a:xfrm>
          <a:prstGeom prst="rect">
            <a:avLst/>
          </a:prstGeom>
          <a:noFill/>
          <a:ln>
            <a:noFill/>
          </a:ln>
        </p:spPr>
        <p:txBody>
          <a:bodyPr wrap="square" lIns="91440" tIns="45720" rIns="91440" bIns="45720" anchor="t">
            <a:spAutoFit/>
          </a:bodyPr>
          <a:lstStyle>
            <a:lvl1pPr>
              <a:spcBef>
                <a:spcPct val="20000"/>
              </a:spcBef>
              <a:buClr>
                <a:srgbClr val="07A6A5"/>
              </a:buClr>
              <a:buFont typeface="Lucida Grande" pitchFamily="-108" charset="0"/>
              <a:buChar char="●"/>
              <a:defRPr>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6FBA"/>
              </a:buClr>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i="0" u="none" strike="noStrike" kern="1200" cap="none" spc="0" normalizeH="0" baseline="0" noProof="0" dirty="0">
                <a:ln>
                  <a:noFill/>
                </a:ln>
                <a:solidFill>
                  <a:prstClr val="black"/>
                </a:solidFill>
                <a:effectLst/>
                <a:uLnTx/>
                <a:uFillTx/>
                <a:latin typeface="+mn-lt"/>
                <a:ea typeface="Verdana"/>
              </a:rPr>
              <a:t>Having effective and inclusive sexual health support means people are:</a:t>
            </a:r>
            <a:endParaRPr lang="en-GB" altLang="en-US" sz="2000" i="0" u="none" strike="noStrike" kern="1200" cap="none" spc="0" normalizeH="0" baseline="0" noProof="0" dirty="0">
              <a:ln>
                <a:noFill/>
              </a:ln>
              <a:solidFill>
                <a:prstClr val="black"/>
              </a:solidFill>
              <a:effectLst/>
              <a:uLnTx/>
              <a:uFillTx/>
              <a:latin typeface="+mn-lt"/>
              <a:ea typeface="Verdana"/>
              <a:cs typeface="Arial"/>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GB" altLang="en-US" sz="2000" b="0" i="0" u="none" strike="noStrike" kern="1200" cap="none" spc="0" normalizeH="0" baseline="0" noProof="0" dirty="0">
              <a:ln>
                <a:noFill/>
              </a:ln>
              <a:solidFill>
                <a:prstClr val="black"/>
              </a:solidFill>
              <a:effectLst/>
              <a:uLnTx/>
              <a:uFillTx/>
              <a:latin typeface="+mn-lt"/>
              <a:ea typeface="Verdana" panose="020B0604030504040204" pitchFamily="34" charset="0"/>
              <a:cs typeface="Arial"/>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GB" altLang="en-US" sz="2000" b="0" i="0" u="none" strike="noStrike" kern="1200" cap="none" spc="0" normalizeH="0" baseline="0" noProof="0" dirty="0">
              <a:ln>
                <a:noFill/>
              </a:ln>
              <a:solidFill>
                <a:prstClr val="black"/>
              </a:solidFill>
              <a:effectLst/>
              <a:uLnTx/>
              <a:uFillTx/>
              <a:latin typeface="+mn-lt"/>
              <a:ea typeface="Verdana" panose="020B0604030504040204" pitchFamily="34" charset="0"/>
              <a:cs typeface="Arial"/>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altLang="en-US" sz="2000" i="0" u="none" strike="noStrike" kern="1200" cap="none" spc="0" normalizeH="0" baseline="0" noProof="0" dirty="0">
                <a:ln>
                  <a:noFill/>
                </a:ln>
                <a:solidFill>
                  <a:prstClr val="black"/>
                </a:solidFill>
                <a:effectLst/>
                <a:uLnTx/>
                <a:uFillTx/>
                <a:latin typeface="+mn-lt"/>
                <a:ea typeface="Verdana"/>
              </a:rPr>
              <a:t>More likely to report sexual abuse/harassment.</a:t>
            </a:r>
            <a:endParaRPr lang="en-GB" altLang="en-US" sz="2000" i="0" u="none" strike="noStrike" kern="1200" cap="none" spc="0" normalizeH="0" baseline="0" noProof="0" dirty="0">
              <a:ln>
                <a:noFill/>
              </a:ln>
              <a:solidFill>
                <a:prstClr val="black"/>
              </a:solidFill>
              <a:effectLst/>
              <a:uLnTx/>
              <a:uFillTx/>
              <a:latin typeface="+mn-lt"/>
              <a:ea typeface="Verdana"/>
              <a:cs typeface="Arial"/>
            </a:endParaRPr>
          </a:p>
          <a:p>
            <a:pPr marL="0" marR="0" lvl="0" indent="0" algn="l" defTabSz="914400" rtl="0" eaLnBrk="1" fontAlgn="auto" latinLnBrk="0" hangingPunct="1">
              <a:lnSpc>
                <a:spcPct val="100000"/>
              </a:lnSpc>
              <a:spcBef>
                <a:spcPct val="0"/>
              </a:spcBef>
              <a:spcAft>
                <a:spcPts val="0"/>
              </a:spcAft>
              <a:buClrTx/>
              <a:buSzTx/>
              <a:buFont typeface="Lucida Grande" pitchFamily="-108" charset="0"/>
              <a:buNone/>
              <a:tabLst/>
              <a:defRPr/>
            </a:pPr>
            <a:endParaRPr lang="en-GB" altLang="en-US" sz="2000" i="0" u="none" strike="noStrike" kern="1200" cap="none" spc="0" normalizeH="0" baseline="0" noProof="0" dirty="0">
              <a:ln>
                <a:noFill/>
              </a:ln>
              <a:solidFill>
                <a:prstClr val="black"/>
              </a:solidFill>
              <a:effectLst/>
              <a:uLnTx/>
              <a:uFillTx/>
              <a:latin typeface="+mn-lt"/>
              <a:ea typeface="Verdana" panose="020B0604030504040204" pitchFamily="34" charset="0"/>
              <a:cs typeface="Arial"/>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altLang="en-US" sz="2000" i="0" u="none" strike="noStrike" kern="1200" cap="none" spc="0" normalizeH="0" baseline="0" noProof="0" dirty="0">
                <a:ln>
                  <a:noFill/>
                </a:ln>
                <a:solidFill>
                  <a:prstClr val="black"/>
                </a:solidFill>
                <a:effectLst/>
                <a:uLnTx/>
                <a:uFillTx/>
                <a:latin typeface="+mn-lt"/>
                <a:ea typeface="Verdana"/>
              </a:rPr>
              <a:t>More likely to experience sex which is consensual.</a:t>
            </a:r>
            <a:endParaRPr lang="en-GB" altLang="en-US" sz="2000" i="0" u="none" strike="noStrike" kern="1200" cap="none" spc="0" normalizeH="0" baseline="0" noProof="0" dirty="0">
              <a:ln>
                <a:noFill/>
              </a:ln>
              <a:solidFill>
                <a:prstClr val="black"/>
              </a:solidFill>
              <a:effectLst/>
              <a:uLnTx/>
              <a:uFillTx/>
              <a:latin typeface="+mn-lt"/>
              <a:ea typeface="Verdana"/>
              <a:cs typeface="Arial"/>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GB" altLang="en-US" sz="2000" i="0" u="none" strike="noStrike" kern="1200" cap="none" spc="0" normalizeH="0" baseline="0" noProof="0" dirty="0">
              <a:ln>
                <a:noFill/>
              </a:ln>
              <a:solidFill>
                <a:prstClr val="black"/>
              </a:solidFill>
              <a:effectLst/>
              <a:uLnTx/>
              <a:uFillTx/>
              <a:latin typeface="+mn-lt"/>
              <a:ea typeface="Verdana" panose="020B0604030504040204" pitchFamily="34" charset="0"/>
              <a:cs typeface="Arial"/>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altLang="en-US" sz="2000" i="0" u="none" strike="noStrike" kern="1200" cap="none" spc="0" normalizeH="0" baseline="0" noProof="0" dirty="0">
                <a:ln>
                  <a:noFill/>
                </a:ln>
                <a:solidFill>
                  <a:prstClr val="black"/>
                </a:solidFill>
                <a:effectLst/>
                <a:uLnTx/>
                <a:uFillTx/>
                <a:latin typeface="+mn-lt"/>
                <a:ea typeface="Verdana"/>
              </a:rPr>
              <a:t>More likely to have non-regretted and positive choices about sexual activity.</a:t>
            </a:r>
            <a:endParaRPr lang="en-GB" altLang="en-US" sz="2000" i="0" u="none" strike="noStrike" kern="1200" cap="none" spc="0" normalizeH="0" baseline="0" noProof="0" dirty="0">
              <a:ln>
                <a:noFill/>
              </a:ln>
              <a:solidFill>
                <a:prstClr val="black"/>
              </a:solidFill>
              <a:effectLst/>
              <a:uLnTx/>
              <a:uFillTx/>
              <a:latin typeface="+mn-lt"/>
              <a:ea typeface="Verdana"/>
              <a:cs typeface="Arial"/>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GB" altLang="en-US" sz="2000" i="0" u="none" strike="noStrike" kern="1200" cap="none" spc="0" normalizeH="0" baseline="0" noProof="0" dirty="0">
              <a:ln>
                <a:noFill/>
              </a:ln>
              <a:solidFill>
                <a:prstClr val="black"/>
              </a:solidFill>
              <a:effectLst/>
              <a:uLnTx/>
              <a:uFillTx/>
              <a:latin typeface="+mn-lt"/>
              <a:ea typeface="Verdana" panose="020B0604030504040204" pitchFamily="34" charset="0"/>
              <a:cs typeface="Arial"/>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altLang="en-US" sz="2000" i="0" u="none" strike="noStrike" kern="1200" cap="none" spc="0" normalizeH="0" baseline="0" noProof="0" dirty="0">
                <a:ln>
                  <a:noFill/>
                </a:ln>
                <a:solidFill>
                  <a:prstClr val="black"/>
                </a:solidFill>
                <a:effectLst/>
                <a:uLnTx/>
                <a:uFillTx/>
                <a:latin typeface="+mn-lt"/>
                <a:ea typeface="Verdana"/>
              </a:rPr>
              <a:t>More likely to use contraception and condoms.</a:t>
            </a:r>
            <a:endParaRPr lang="en-GB" altLang="en-US" sz="2000" i="0" u="none" strike="noStrike" kern="1200" cap="none" spc="0" normalizeH="0" baseline="0" noProof="0" dirty="0">
              <a:ln>
                <a:noFill/>
              </a:ln>
              <a:solidFill>
                <a:prstClr val="black"/>
              </a:solidFill>
              <a:effectLst/>
              <a:uLnTx/>
              <a:uFillTx/>
              <a:latin typeface="+mn-lt"/>
              <a:ea typeface="Verdana"/>
              <a:cs typeface="Arial"/>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GB" altLang="en-US" sz="2000" i="0" u="none" strike="noStrike" kern="1200" cap="none" spc="0" normalizeH="0" baseline="0" noProof="0" dirty="0">
              <a:ln>
                <a:noFill/>
              </a:ln>
              <a:solidFill>
                <a:prstClr val="black"/>
              </a:solidFill>
              <a:effectLst/>
              <a:uLnTx/>
              <a:uFillTx/>
              <a:latin typeface="+mn-lt"/>
              <a:ea typeface="Verdana" panose="020B0604030504040204" pitchFamily="34" charset="0"/>
              <a:cs typeface="Arial"/>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GB" altLang="en-US" sz="2000" i="0" u="none" strike="noStrike" kern="1200" cap="none" spc="0" normalizeH="0" baseline="0" noProof="0" dirty="0">
                <a:ln>
                  <a:noFill/>
                </a:ln>
                <a:solidFill>
                  <a:prstClr val="black"/>
                </a:solidFill>
                <a:effectLst/>
                <a:uLnTx/>
                <a:uFillTx/>
                <a:latin typeface="+mn-lt"/>
                <a:ea typeface="Verdana"/>
              </a:rPr>
              <a:t>Less likely to have an unplanned pregnancy or sexually transmitted infection.</a:t>
            </a:r>
            <a:endParaRPr lang="en-GB" altLang="en-US" sz="2000" i="0" u="none" strike="noStrike" kern="1200" cap="none" spc="0" normalizeH="0" baseline="0" noProof="0" dirty="0">
              <a:ln>
                <a:noFill/>
              </a:ln>
              <a:solidFill>
                <a:prstClr val="black"/>
              </a:solidFill>
              <a:effectLst/>
              <a:uLnTx/>
              <a:uFillTx/>
              <a:latin typeface="+mn-lt"/>
              <a:ea typeface="Verdana"/>
              <a:cs typeface="Arial"/>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GB" altLang="en-US" sz="2000" dirty="0">
              <a:solidFill>
                <a:prstClr val="black"/>
              </a:solidFill>
              <a:latin typeface="+mn-lt"/>
              <a:ea typeface="Verdana" panose="020B0604030504040204" pitchFamily="34" charset="0"/>
              <a:cs typeface="Arial"/>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GB" sz="2000" dirty="0">
                <a:latin typeface="+mn-lt"/>
                <a:ea typeface="ＭＳ Ｐゴシック"/>
              </a:rPr>
              <a:t>There is no evidence to suggest that it will encourage your child to become sexually active.</a:t>
            </a:r>
            <a:endParaRPr lang="en-GB" sz="2000" dirty="0">
              <a:latin typeface="+mn-lt"/>
              <a:ea typeface="ＭＳ Ｐゴシック"/>
              <a:cs typeface="Arial"/>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GB" altLang="en-US" b="1" dirty="0">
              <a:solidFill>
                <a:srgbClr val="7030A0"/>
              </a:solidFill>
              <a:latin typeface="+mn-lt"/>
              <a:ea typeface="Verdana" panose="020B0604030504040204" pitchFamily="34" charset="0"/>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GB" altLang="en-US"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pic>
        <p:nvPicPr>
          <p:cNvPr id="7" name="Picture 6" descr="Logo, company name&#10;&#10;Description automatically generated">
            <a:extLst>
              <a:ext uri="{FF2B5EF4-FFF2-40B4-BE49-F238E27FC236}">
                <a16:creationId xmlns:a16="http://schemas.microsoft.com/office/drawing/2014/main" id="{6E18649A-E53F-4161-A8C5-BE260FFE4D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1058" y="338622"/>
            <a:ext cx="1292028" cy="508509"/>
          </a:xfrm>
          <a:prstGeom prst="rect">
            <a:avLst/>
          </a:prstGeom>
        </p:spPr>
      </p:pic>
      <p:sp>
        <p:nvSpPr>
          <p:cNvPr id="8" name="TextBox 7">
            <a:extLst>
              <a:ext uri="{FF2B5EF4-FFF2-40B4-BE49-F238E27FC236}">
                <a16:creationId xmlns:a16="http://schemas.microsoft.com/office/drawing/2014/main" id="{E31A24E2-1D81-46D5-167E-BCFB7D2C8773}"/>
              </a:ext>
            </a:extLst>
          </p:cNvPr>
          <p:cNvSpPr txBox="1"/>
          <p:nvPr/>
        </p:nvSpPr>
        <p:spPr>
          <a:xfrm>
            <a:off x="5200650" y="5861594"/>
            <a:ext cx="6096000" cy="369332"/>
          </a:xfrm>
          <a:prstGeom prst="rect">
            <a:avLst/>
          </a:prstGeom>
          <a:noFill/>
        </p:spPr>
        <p:txBody>
          <a:bodyPr wrap="square">
            <a:spAutoFit/>
          </a:bodyPr>
          <a:lstStyle/>
          <a:p>
            <a:r>
              <a:rPr lang="en-GB" sz="1800" b="0" i="0" u="sng" strike="noStrike" dirty="0">
                <a:solidFill>
                  <a:srgbClr val="0563C1"/>
                </a:solidFill>
                <a:effectLst/>
                <a:latin typeface="Arial" panose="020B0604020202020204" pitchFamily="34" charset="0"/>
                <a:hlinkClick r:id="rId4"/>
              </a:rPr>
              <a:t>sex education forum</a:t>
            </a:r>
            <a:endParaRPr lang="en-GB" dirty="0"/>
          </a:p>
        </p:txBody>
      </p:sp>
    </p:spTree>
    <p:extLst>
      <p:ext uri="{BB962C8B-B14F-4D97-AF65-F5344CB8AC3E}">
        <p14:creationId xmlns:p14="http://schemas.microsoft.com/office/powerpoint/2010/main" val="2984640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4CCD-6F24-3B43-2F7C-818A31595C46}"/>
              </a:ext>
            </a:extLst>
          </p:cNvPr>
          <p:cNvSpPr>
            <a:spLocks noGrp="1"/>
          </p:cNvSpPr>
          <p:nvPr>
            <p:ph type="title"/>
          </p:nvPr>
        </p:nvSpPr>
        <p:spPr>
          <a:xfrm>
            <a:off x="2763520" y="364756"/>
            <a:ext cx="8578147" cy="779463"/>
          </a:xfrm>
        </p:spPr>
        <p:txBody>
          <a:bodyPr>
            <a:normAutofit/>
          </a:bodyPr>
          <a:lstStyle/>
          <a:p>
            <a:r>
              <a:rPr lang="en-GB" sz="2800" dirty="0"/>
              <a:t>Relationships and Sex Education, the Facts</a:t>
            </a:r>
          </a:p>
        </p:txBody>
      </p:sp>
      <p:sp>
        <p:nvSpPr>
          <p:cNvPr id="3" name="Content Placeholder 2">
            <a:extLst>
              <a:ext uri="{FF2B5EF4-FFF2-40B4-BE49-F238E27FC236}">
                <a16:creationId xmlns:a16="http://schemas.microsoft.com/office/drawing/2014/main" id="{067E885D-05C1-901B-9013-B30D5EE37F7A}"/>
              </a:ext>
            </a:extLst>
          </p:cNvPr>
          <p:cNvSpPr>
            <a:spLocks noGrp="1"/>
          </p:cNvSpPr>
          <p:nvPr>
            <p:ph idx="1"/>
          </p:nvPr>
        </p:nvSpPr>
        <p:spPr>
          <a:xfrm>
            <a:off x="1554480" y="1381322"/>
            <a:ext cx="9926319" cy="5280064"/>
          </a:xfrm>
        </p:spPr>
        <p:txBody>
          <a:bodyPr vert="horz" lIns="0" tIns="0" rIns="0" bIns="0" rtlCol="0" anchor="t">
            <a:noAutofit/>
          </a:bodyPr>
          <a:lstStyle/>
          <a:p>
            <a:r>
              <a:rPr lang="en-GB" sz="2000" dirty="0">
                <a:solidFill>
                  <a:schemeClr val="tx1"/>
                </a:solidFill>
              </a:rPr>
              <a:t>When they have received good RSE, young people are:</a:t>
            </a:r>
            <a:endParaRPr lang="en-GB" sz="2000" dirty="0">
              <a:solidFill>
                <a:schemeClr val="tx1"/>
              </a:solidFill>
              <a:cs typeface="Arial"/>
            </a:endParaRPr>
          </a:p>
          <a:p>
            <a:endParaRPr lang="en-GB" sz="2000" dirty="0">
              <a:solidFill>
                <a:schemeClr val="tx1"/>
              </a:solidFill>
              <a:cs typeface="Arial"/>
            </a:endParaRPr>
          </a:p>
          <a:p>
            <a:r>
              <a:rPr lang="en-GB" sz="2000" dirty="0">
                <a:solidFill>
                  <a:schemeClr val="tx1"/>
                </a:solidFill>
              </a:rPr>
              <a:t>• More likely to seek help or speak out.</a:t>
            </a:r>
            <a:endParaRPr lang="en-GB" sz="2000" dirty="0">
              <a:solidFill>
                <a:schemeClr val="tx1"/>
              </a:solidFill>
              <a:cs typeface="Arial"/>
            </a:endParaRPr>
          </a:p>
          <a:p>
            <a:endParaRPr lang="en-GB" sz="2000" dirty="0">
              <a:solidFill>
                <a:schemeClr val="tx1"/>
              </a:solidFill>
              <a:cs typeface="Arial"/>
            </a:endParaRPr>
          </a:p>
          <a:p>
            <a:r>
              <a:rPr lang="en-GB" sz="2000" dirty="0">
                <a:solidFill>
                  <a:schemeClr val="tx1"/>
                </a:solidFill>
              </a:rPr>
              <a:t>• More likely to practice safer sex and have improved health outcomes.</a:t>
            </a:r>
            <a:endParaRPr lang="en-GB" sz="2000" dirty="0">
              <a:solidFill>
                <a:schemeClr val="tx1"/>
              </a:solidFill>
              <a:cs typeface="Arial"/>
            </a:endParaRPr>
          </a:p>
          <a:p>
            <a:endParaRPr lang="en-GB" sz="2000" dirty="0">
              <a:solidFill>
                <a:schemeClr val="tx1"/>
              </a:solidFill>
              <a:cs typeface="Arial"/>
            </a:endParaRPr>
          </a:p>
          <a:p>
            <a:r>
              <a:rPr lang="en-GB" sz="2000" dirty="0">
                <a:solidFill>
                  <a:schemeClr val="tx1"/>
                </a:solidFill>
              </a:rPr>
              <a:t>• More likely to have consented to first sex, and for first sex to happen at an older age.</a:t>
            </a:r>
            <a:endParaRPr lang="en-GB" sz="2000" dirty="0">
              <a:solidFill>
                <a:schemeClr val="tx1"/>
              </a:solidFill>
              <a:cs typeface="Arial"/>
            </a:endParaRPr>
          </a:p>
          <a:p>
            <a:endParaRPr lang="en-GB" sz="2000" dirty="0">
              <a:solidFill>
                <a:schemeClr val="tx1"/>
              </a:solidFill>
              <a:cs typeface="Arial"/>
            </a:endParaRPr>
          </a:p>
          <a:p>
            <a:r>
              <a:rPr lang="en-GB" sz="2000" dirty="0">
                <a:solidFill>
                  <a:schemeClr val="tx1"/>
                </a:solidFill>
              </a:rPr>
              <a:t>• More likely to have an understanding, of digital safety, in regard to relationships and sex.</a:t>
            </a:r>
            <a:endParaRPr lang="en-GB" sz="2000" dirty="0">
              <a:solidFill>
                <a:schemeClr val="tx1"/>
              </a:solidFill>
              <a:cs typeface="Arial"/>
            </a:endParaRPr>
          </a:p>
          <a:p>
            <a:endParaRPr lang="en-GB" sz="2000" dirty="0">
              <a:solidFill>
                <a:schemeClr val="tx1"/>
              </a:solidFill>
              <a:cs typeface="Arial"/>
            </a:endParaRPr>
          </a:p>
          <a:p>
            <a:r>
              <a:rPr lang="en-GB" sz="2000" dirty="0">
                <a:solidFill>
                  <a:schemeClr val="tx1"/>
                </a:solidFill>
              </a:rPr>
              <a:t>• More knowledgeable and aware of discrimination, gender equity and sexual rights.</a:t>
            </a:r>
            <a:endParaRPr lang="en-GB" sz="2000" dirty="0">
              <a:solidFill>
                <a:schemeClr val="tx1"/>
              </a:solidFill>
              <a:cs typeface="Arial"/>
            </a:endParaRPr>
          </a:p>
          <a:p>
            <a:endParaRPr lang="en-GB" sz="2000" dirty="0">
              <a:solidFill>
                <a:schemeClr val="tx1"/>
              </a:solidFill>
              <a:cs typeface="Arial"/>
            </a:endParaRPr>
          </a:p>
          <a:p>
            <a:r>
              <a:rPr lang="en-GB" sz="2000" dirty="0">
                <a:solidFill>
                  <a:schemeClr val="tx1"/>
                </a:solidFill>
              </a:rPr>
              <a:t>• Less likely to be a victim or perpetrator of sexual violence.</a:t>
            </a:r>
            <a:endParaRPr lang="en-GB" sz="2000" dirty="0">
              <a:solidFill>
                <a:schemeClr val="tx1"/>
              </a:solidFill>
              <a:cs typeface="Arial"/>
            </a:endParaRPr>
          </a:p>
        </p:txBody>
      </p:sp>
      <p:sp>
        <p:nvSpPr>
          <p:cNvPr id="4" name="Slide Number Placeholder 3">
            <a:extLst>
              <a:ext uri="{FF2B5EF4-FFF2-40B4-BE49-F238E27FC236}">
                <a16:creationId xmlns:a16="http://schemas.microsoft.com/office/drawing/2014/main" id="{E51508E1-37F1-792A-E464-8308D35ECF89}"/>
              </a:ext>
            </a:extLst>
          </p:cNvPr>
          <p:cNvSpPr>
            <a:spLocks noGrp="1"/>
          </p:cNvSpPr>
          <p:nvPr>
            <p:ph type="sldNum" sz="quarter" idx="12"/>
          </p:nvPr>
        </p:nvSpPr>
        <p:spPr/>
        <p:txBody>
          <a:bodyPr/>
          <a:lstStyle/>
          <a:p>
            <a:fld id="{01898949-DBEE-42AF-93B8-E24DF2BBF04D}" type="slidenum">
              <a:rPr lang="en-GB" smtClean="0"/>
              <a:t>8</a:t>
            </a:fld>
            <a:endParaRPr lang="en-GB"/>
          </a:p>
        </p:txBody>
      </p:sp>
      <p:sp>
        <p:nvSpPr>
          <p:cNvPr id="6" name="TextBox 5">
            <a:extLst>
              <a:ext uri="{FF2B5EF4-FFF2-40B4-BE49-F238E27FC236}">
                <a16:creationId xmlns:a16="http://schemas.microsoft.com/office/drawing/2014/main" id="{29719F59-6B13-07B9-9C45-3038B8BF23B6}"/>
              </a:ext>
            </a:extLst>
          </p:cNvPr>
          <p:cNvSpPr txBox="1"/>
          <p:nvPr/>
        </p:nvSpPr>
        <p:spPr>
          <a:xfrm>
            <a:off x="1889760" y="6054951"/>
            <a:ext cx="9337040" cy="369332"/>
          </a:xfrm>
          <a:prstGeom prst="rect">
            <a:avLst/>
          </a:prstGeom>
          <a:noFill/>
        </p:spPr>
        <p:txBody>
          <a:bodyPr wrap="square">
            <a:spAutoFit/>
          </a:bodyPr>
          <a:lstStyle/>
          <a:p>
            <a:r>
              <a:rPr lang="en-GB" dirty="0">
                <a:hlinkClick r:id="rId3"/>
              </a:rPr>
              <a:t>Relationships and Sex Education: The Evidence | sexeducationforum.org.uk</a:t>
            </a:r>
            <a:endParaRPr lang="en-GB" dirty="0"/>
          </a:p>
        </p:txBody>
      </p:sp>
    </p:spTree>
    <p:extLst>
      <p:ext uri="{BB962C8B-B14F-4D97-AF65-F5344CB8AC3E}">
        <p14:creationId xmlns:p14="http://schemas.microsoft.com/office/powerpoint/2010/main" val="3367174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4F8D-2E51-345F-C56D-7ECE927411C8}"/>
              </a:ext>
            </a:extLst>
          </p:cNvPr>
          <p:cNvSpPr>
            <a:spLocks noGrp="1"/>
          </p:cNvSpPr>
          <p:nvPr>
            <p:ph type="title"/>
          </p:nvPr>
        </p:nvSpPr>
        <p:spPr>
          <a:xfrm>
            <a:off x="1537504" y="144990"/>
            <a:ext cx="8578147" cy="779463"/>
          </a:xfrm>
        </p:spPr>
        <p:txBody>
          <a:bodyPr>
            <a:normAutofit/>
          </a:bodyPr>
          <a:lstStyle/>
          <a:p>
            <a:r>
              <a:rPr lang="en-GB" sz="2800" dirty="0"/>
              <a:t>Talking to Young People about Sexual Health</a:t>
            </a:r>
          </a:p>
        </p:txBody>
      </p:sp>
      <p:sp>
        <p:nvSpPr>
          <p:cNvPr id="3" name="Content Placeholder 2">
            <a:extLst>
              <a:ext uri="{FF2B5EF4-FFF2-40B4-BE49-F238E27FC236}">
                <a16:creationId xmlns:a16="http://schemas.microsoft.com/office/drawing/2014/main" id="{588B2F5F-5DA4-1BC6-0BD7-F0D7833720C6}"/>
              </a:ext>
            </a:extLst>
          </p:cNvPr>
          <p:cNvSpPr>
            <a:spLocks noGrp="1"/>
          </p:cNvSpPr>
          <p:nvPr>
            <p:ph idx="1"/>
          </p:nvPr>
        </p:nvSpPr>
        <p:spPr>
          <a:xfrm>
            <a:off x="1336221" y="1033741"/>
            <a:ext cx="8980715" cy="2023784"/>
          </a:xfrm>
        </p:spPr>
        <p:txBody>
          <a:bodyPr vert="horz" lIns="0" tIns="0" rIns="0" bIns="0" rtlCol="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black"/>
                </a:solidFill>
                <a:effectLst/>
                <a:uLnTx/>
                <a:uFillTx/>
                <a:latin typeface="Arial"/>
                <a:ea typeface="+mn-ea"/>
                <a:cs typeface="+mn-cs"/>
              </a:rPr>
              <a:t>It is important for young people to be able to have a safe and open conversation with a trusted adult about their relationships, sexual health and wellbeing.</a:t>
            </a:r>
            <a:endParaRPr lang="en-GB" sz="2000" i="0" u="none" strike="noStrike" kern="1200" cap="none" spc="0" normalizeH="0" baseline="0" noProof="0" dirty="0">
              <a:ln>
                <a:noFill/>
              </a:ln>
              <a:solidFill>
                <a:prstClr val="black"/>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i="0" u="none" strike="noStrike" kern="1200" cap="none" spc="0" normalizeH="0" baseline="0" noProof="0" dirty="0">
              <a:ln>
                <a:noFill/>
              </a:ln>
              <a:solidFill>
                <a:prstClr val="black"/>
              </a:solidFill>
              <a:effectLst/>
              <a:uLnTx/>
              <a:uFillTx/>
              <a:latin typeface="Arial"/>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Arial"/>
              </a:rPr>
              <a:t>Discussion</a:t>
            </a:r>
            <a:r>
              <a:rPr kumimoji="0" lang="en-GB" sz="2000" i="0" u="none" strike="noStrike" kern="1200" cap="none" spc="0" normalizeH="0" baseline="0" noProof="0" dirty="0">
                <a:ln>
                  <a:noFill/>
                </a:ln>
                <a:solidFill>
                  <a:prstClr val="black"/>
                </a:solidFill>
                <a:effectLst/>
                <a:uLnTx/>
                <a:uFillTx/>
                <a:latin typeface="Arial"/>
                <a:ea typeface="+mn-ea"/>
                <a:cs typeface="+mn-cs"/>
              </a:rPr>
              <a:t> offers protective factors against early sexual activity. This </a:t>
            </a:r>
            <a:r>
              <a:rPr lang="en-GB" sz="2000" dirty="0">
                <a:solidFill>
                  <a:prstClr val="black"/>
                </a:solidFill>
                <a:latin typeface="Arial"/>
              </a:rPr>
              <a:t>allows</a:t>
            </a:r>
            <a:r>
              <a:rPr kumimoji="0" lang="en-GB" sz="2000" i="0" u="none" strike="noStrike" kern="1200" cap="none" spc="0" normalizeH="0" baseline="0" noProof="0" dirty="0">
                <a:ln>
                  <a:noFill/>
                </a:ln>
                <a:solidFill>
                  <a:prstClr val="black"/>
                </a:solidFill>
                <a:effectLst/>
                <a:uLnTx/>
                <a:uFillTx/>
                <a:latin typeface="Arial"/>
                <a:ea typeface="+mn-ea"/>
                <a:cs typeface="+mn-cs"/>
              </a:rPr>
              <a:t> young people time to think about things like :</a:t>
            </a:r>
            <a:endParaRPr kumimoji="0" lang="en-GB" sz="2000" i="0" u="none" strike="noStrike" kern="1200" cap="none" spc="0" normalizeH="0" baseline="0" noProof="0" dirty="0">
              <a:ln>
                <a:noFill/>
              </a:ln>
              <a:solidFill>
                <a:prstClr val="black"/>
              </a:solidFill>
              <a:effectLst/>
              <a:uLnTx/>
              <a:uFillTx/>
              <a:latin typeface="Arial"/>
              <a:ea typeface="+mn-ea"/>
              <a:cs typeface="Arial"/>
            </a:endParaRPr>
          </a:p>
          <a:p>
            <a:endParaRPr lang="en-GB" dirty="0"/>
          </a:p>
        </p:txBody>
      </p:sp>
      <p:sp>
        <p:nvSpPr>
          <p:cNvPr id="4" name="Slide Number Placeholder 3">
            <a:extLst>
              <a:ext uri="{FF2B5EF4-FFF2-40B4-BE49-F238E27FC236}">
                <a16:creationId xmlns:a16="http://schemas.microsoft.com/office/drawing/2014/main" id="{9FF31A7B-A422-3744-2EF8-D8C601CE5D17}"/>
              </a:ext>
            </a:extLst>
          </p:cNvPr>
          <p:cNvSpPr>
            <a:spLocks noGrp="1"/>
          </p:cNvSpPr>
          <p:nvPr>
            <p:ph type="sldNum" sz="quarter" idx="12"/>
          </p:nvPr>
        </p:nvSpPr>
        <p:spPr/>
        <p:txBody>
          <a:bodyPr/>
          <a:lstStyle/>
          <a:p>
            <a:fld id="{01898949-DBEE-42AF-93B8-E24DF2BBF04D}" type="slidenum">
              <a:rPr lang="en-GB" smtClean="0"/>
              <a:t>9</a:t>
            </a:fld>
            <a:endParaRPr lang="en-GB"/>
          </a:p>
        </p:txBody>
      </p:sp>
      <p:sp>
        <p:nvSpPr>
          <p:cNvPr id="5" name="Cloud 4">
            <a:extLst>
              <a:ext uri="{FF2B5EF4-FFF2-40B4-BE49-F238E27FC236}">
                <a16:creationId xmlns:a16="http://schemas.microsoft.com/office/drawing/2014/main" id="{C1645376-E151-04E7-5DC8-8B7C584B0B82}"/>
              </a:ext>
            </a:extLst>
          </p:cNvPr>
          <p:cNvSpPr/>
          <p:nvPr/>
        </p:nvSpPr>
        <p:spPr>
          <a:xfrm>
            <a:off x="7957457" y="2888816"/>
            <a:ext cx="2764972" cy="1513115"/>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a:ln>
                  <a:noFill/>
                </a:ln>
                <a:solidFill>
                  <a:prstClr val="black"/>
                </a:solidFill>
                <a:effectLst/>
                <a:uLnTx/>
                <a:uFillTx/>
                <a:latin typeface="Arial"/>
                <a:ea typeface="+mn-ea"/>
                <a:cs typeface="+mn-cs"/>
              </a:rPr>
              <a:t>‘ Am I ready to have sex?’</a:t>
            </a:r>
            <a:r>
              <a:rPr kumimoji="0" lang="en-GB" sz="2000" b="0" i="0" u="none" strike="noStrike" kern="1200" cap="none" spc="0" normalizeH="0" baseline="0" noProof="0">
                <a:ln>
                  <a:noFill/>
                </a:ln>
                <a:solidFill>
                  <a:prstClr val="black"/>
                </a:solidFill>
                <a:effectLst/>
                <a:uLnTx/>
                <a:uFillTx/>
                <a:latin typeface="Arial"/>
                <a:ea typeface="+mn-ea"/>
                <a:cs typeface="+mn-cs"/>
              </a:rPr>
              <a:t> </a:t>
            </a:r>
            <a:endParaRPr kumimoji="0" lang="en-GB" sz="2000" b="0" i="0" u="none" strike="noStrike" kern="1200" cap="none" spc="0" normalizeH="0" baseline="0" noProof="0">
              <a:ln>
                <a:noFill/>
              </a:ln>
              <a:solidFill>
                <a:prstClr val="black"/>
              </a:solidFill>
              <a:effectLst/>
              <a:uLnTx/>
              <a:uFillTx/>
              <a:latin typeface="Arial"/>
              <a:ea typeface="+mn-ea"/>
              <a:cs typeface="Arial"/>
            </a:endParaRPr>
          </a:p>
        </p:txBody>
      </p:sp>
      <p:sp>
        <p:nvSpPr>
          <p:cNvPr id="6" name="Cloud 5">
            <a:extLst>
              <a:ext uri="{FF2B5EF4-FFF2-40B4-BE49-F238E27FC236}">
                <a16:creationId xmlns:a16="http://schemas.microsoft.com/office/drawing/2014/main" id="{5563F60E-900F-E327-0B99-CECC1B4F656E}"/>
              </a:ext>
            </a:extLst>
          </p:cNvPr>
          <p:cNvSpPr/>
          <p:nvPr/>
        </p:nvSpPr>
        <p:spPr>
          <a:xfrm>
            <a:off x="3908687" y="2841881"/>
            <a:ext cx="3213299" cy="1371600"/>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2000" b="1" i="0" u="none" strike="noStrike" kern="1200" cap="none" spc="0" normalizeH="0" baseline="0" noProof="0">
                <a:ln>
                  <a:noFill/>
                </a:ln>
                <a:solidFill>
                  <a:prstClr val="black"/>
                </a:solidFill>
                <a:effectLst/>
                <a:uLnTx/>
                <a:uFillTx/>
                <a:latin typeface="Arial"/>
                <a:ea typeface="+mn-ea"/>
                <a:cs typeface="+mn-cs"/>
              </a:rPr>
              <a:t>‘</a:t>
            </a:r>
            <a:r>
              <a:rPr kumimoji="0" lang="en-GB" sz="2000" b="1" i="1" u="none" strike="noStrike" kern="1200" cap="none" spc="0" normalizeH="0" baseline="0" noProof="0">
                <a:ln>
                  <a:noFill/>
                </a:ln>
                <a:solidFill>
                  <a:prstClr val="black"/>
                </a:solidFill>
                <a:effectLst/>
                <a:uLnTx/>
                <a:uFillTx/>
                <a:latin typeface="Arial"/>
                <a:ea typeface="+mn-ea"/>
                <a:cs typeface="+mn-cs"/>
              </a:rPr>
              <a:t>Who can I talk to?</a:t>
            </a:r>
            <a:r>
              <a:rPr kumimoji="0" lang="en-GB" sz="2000" b="1" i="0" u="none" strike="noStrike" kern="1200" cap="none" spc="0" normalizeH="0" baseline="0" noProof="0">
                <a:ln>
                  <a:noFill/>
                </a:ln>
                <a:solidFill>
                  <a:prstClr val="black"/>
                </a:solidFill>
                <a:effectLst/>
                <a:uLnTx/>
                <a:uFillTx/>
                <a:latin typeface="Arial"/>
                <a:ea typeface="+mn-ea"/>
                <a:cs typeface="+mn-cs"/>
              </a:rPr>
              <a:t>’</a:t>
            </a:r>
            <a:endParaRPr lang="en-GB" sz="2000"/>
          </a:p>
        </p:txBody>
      </p:sp>
      <p:sp>
        <p:nvSpPr>
          <p:cNvPr id="7" name="Cloud 6">
            <a:extLst>
              <a:ext uri="{FF2B5EF4-FFF2-40B4-BE49-F238E27FC236}">
                <a16:creationId xmlns:a16="http://schemas.microsoft.com/office/drawing/2014/main" id="{11828247-3F4B-8264-F648-3C73D4D1C235}"/>
              </a:ext>
            </a:extLst>
          </p:cNvPr>
          <p:cNvSpPr/>
          <p:nvPr/>
        </p:nvSpPr>
        <p:spPr>
          <a:xfrm>
            <a:off x="5704829" y="4620506"/>
            <a:ext cx="3213299" cy="16645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GB" sz="2000" b="1" dirty="0">
                <a:solidFill>
                  <a:prstClr val="black"/>
                </a:solidFill>
                <a:latin typeface="Arial"/>
              </a:rPr>
              <a:t> </a:t>
            </a:r>
            <a:r>
              <a:rPr kumimoji="0" lang="en-GB" sz="2000" b="1" i="0" u="none" strike="noStrike" kern="1200" cap="none" spc="0" normalizeH="0" baseline="0" noProof="0">
                <a:ln>
                  <a:noFill/>
                </a:ln>
                <a:solidFill>
                  <a:prstClr val="black"/>
                </a:solidFill>
                <a:effectLst/>
                <a:uLnTx/>
                <a:uFillTx/>
                <a:latin typeface="Arial"/>
                <a:ea typeface="+mn-ea"/>
                <a:cs typeface="+mn-cs"/>
              </a:rPr>
              <a:t>‘</a:t>
            </a:r>
            <a:r>
              <a:rPr lang="en-GB" sz="2000" b="1" dirty="0">
                <a:solidFill>
                  <a:prstClr val="black"/>
                </a:solidFill>
                <a:latin typeface="Arial"/>
              </a:rPr>
              <a:t>I</a:t>
            </a:r>
            <a:r>
              <a:rPr lang="en-GB" sz="2000" b="1" i="1" dirty="0">
                <a:solidFill>
                  <a:prstClr val="black"/>
                </a:solidFill>
                <a:latin typeface="Arial"/>
              </a:rPr>
              <a:t>s </a:t>
            </a:r>
            <a:r>
              <a:rPr kumimoji="0" lang="en-GB" sz="2000" b="1" i="1" u="none" strike="noStrike" kern="1200" cap="none" spc="0" normalizeH="0" baseline="0" noProof="0">
                <a:ln>
                  <a:noFill/>
                </a:ln>
                <a:solidFill>
                  <a:prstClr val="black"/>
                </a:solidFill>
                <a:effectLst/>
                <a:uLnTx/>
                <a:uFillTx/>
                <a:latin typeface="Arial"/>
                <a:ea typeface="+mn-ea"/>
                <a:cs typeface="+mn-cs"/>
              </a:rPr>
              <a:t>this really what I want at this time?</a:t>
            </a:r>
            <a:r>
              <a:rPr kumimoji="0" lang="en-GB" sz="2000" b="1" i="0" u="none" strike="noStrike" kern="1200" cap="none" spc="0" normalizeH="0" baseline="0" noProof="0">
                <a:ln>
                  <a:noFill/>
                </a:ln>
                <a:solidFill>
                  <a:prstClr val="black"/>
                </a:solidFill>
                <a:effectLst/>
                <a:uLnTx/>
                <a:uFillTx/>
                <a:latin typeface="Arial"/>
                <a:ea typeface="+mn-ea"/>
                <a:cs typeface="+mn-cs"/>
              </a:rPr>
              <a:t>’</a:t>
            </a:r>
            <a:r>
              <a:rPr lang="en-GB" sz="2000" b="1" dirty="0">
                <a:solidFill>
                  <a:prstClr val="black"/>
                </a:solidFill>
                <a:latin typeface="Arial"/>
              </a:rPr>
              <a:t> </a:t>
            </a:r>
            <a:endParaRPr kumimoji="0" lang="en-GB" sz="2000" b="1" i="0" u="none" strike="noStrike" kern="1200" cap="none" spc="0" normalizeH="0" baseline="0" noProof="0">
              <a:ln>
                <a:noFill/>
              </a:ln>
              <a:solidFill>
                <a:prstClr val="black"/>
              </a:solidFill>
              <a:effectLst/>
              <a:uLnTx/>
              <a:uFillTx/>
              <a:latin typeface="Arial"/>
              <a:ea typeface="+mn-ea"/>
              <a:cs typeface="+mn-cs"/>
            </a:endParaRPr>
          </a:p>
        </p:txBody>
      </p:sp>
      <p:sp>
        <p:nvSpPr>
          <p:cNvPr id="8" name="Cloud 7">
            <a:extLst>
              <a:ext uri="{FF2B5EF4-FFF2-40B4-BE49-F238E27FC236}">
                <a16:creationId xmlns:a16="http://schemas.microsoft.com/office/drawing/2014/main" id="{99312889-0ACB-36E8-EA40-F2D1DB1D261B}"/>
              </a:ext>
            </a:extLst>
          </p:cNvPr>
          <p:cNvSpPr/>
          <p:nvPr/>
        </p:nvSpPr>
        <p:spPr>
          <a:xfrm>
            <a:off x="1926770" y="4500762"/>
            <a:ext cx="3015344" cy="1664556"/>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n w="0"/>
                <a:solidFill>
                  <a:schemeClr val="tx1"/>
                </a:solidFill>
                <a:latin typeface="Arial" panose="020B0604020202020204" pitchFamily="34" charset="0"/>
                <a:cs typeface="Arial" panose="020B0604020202020204" pitchFamily="34" charset="0"/>
              </a:rPr>
              <a:t>‘Is this relationship right for me’ </a:t>
            </a:r>
          </a:p>
        </p:txBody>
      </p:sp>
      <p:pic>
        <p:nvPicPr>
          <p:cNvPr id="9" name="Picture 8" descr="Logo, company name&#10;&#10;Description automatically generated">
            <a:extLst>
              <a:ext uri="{FF2B5EF4-FFF2-40B4-BE49-F238E27FC236}">
                <a16:creationId xmlns:a16="http://schemas.microsoft.com/office/drawing/2014/main" id="{B7633BB6-3367-7621-66E6-38E023EC1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2987" y="306657"/>
            <a:ext cx="1292028" cy="508509"/>
          </a:xfrm>
          <a:prstGeom prst="rect">
            <a:avLst/>
          </a:prstGeom>
        </p:spPr>
      </p:pic>
    </p:spTree>
    <p:extLst>
      <p:ext uri="{BB962C8B-B14F-4D97-AF65-F5344CB8AC3E}">
        <p14:creationId xmlns:p14="http://schemas.microsoft.com/office/powerpoint/2010/main" val="3561775224"/>
      </p:ext>
    </p:extLst>
  </p:cSld>
  <p:clrMapOvr>
    <a:masterClrMapping/>
  </p:clrMapOvr>
</p:sld>
</file>

<file path=ppt/theme/theme1.xml><?xml version="1.0" encoding="utf-8"?>
<a:theme xmlns:a="http://schemas.openxmlformats.org/drawingml/2006/main" name="Solent NHS PowerPoint Template">
  <a:themeElements>
    <a:clrScheme name="NHS">
      <a:dk1>
        <a:sysClr val="windowText" lastClr="000000"/>
      </a:dk1>
      <a:lt1>
        <a:sysClr val="window" lastClr="FFFFFF"/>
      </a:lt1>
      <a:dk2>
        <a:srgbClr val="44546A"/>
      </a:dk2>
      <a:lt2>
        <a:srgbClr val="E7E6E6"/>
      </a:lt2>
      <a:accent1>
        <a:srgbClr val="005EB8"/>
      </a:accent1>
      <a:accent2>
        <a:srgbClr val="41B6E6"/>
      </a:accent2>
      <a:accent3>
        <a:srgbClr val="AE2573"/>
      </a:accent3>
      <a:accent4>
        <a:srgbClr val="00A4A3"/>
      </a:accent4>
      <a:accent5>
        <a:srgbClr val="330072"/>
      </a:accent5>
      <a:accent6>
        <a:srgbClr val="FFB81C"/>
      </a:accent6>
      <a:hlink>
        <a:srgbClr val="0563C1"/>
      </a:hlink>
      <a:folHlink>
        <a:srgbClr val="954F72"/>
      </a:folHlink>
    </a:clrScheme>
    <a:fontScheme name="NH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lent NHS Template v1" id="{B2DAC0E1-F0BA-4603-A688-4D6244D880BA}" vid="{D8B4BD8B-6CEB-43F0-A435-07CAAFA7A06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292DA9367AA4D8EA9A17F0B299C48" ma:contentTypeVersion="17" ma:contentTypeDescription="Create a new document." ma:contentTypeScope="" ma:versionID="88064b82834794de66bf36b4528cf886">
  <xsd:schema xmlns:xsd="http://www.w3.org/2001/XMLSchema" xmlns:xs="http://www.w3.org/2001/XMLSchema" xmlns:p="http://schemas.microsoft.com/office/2006/metadata/properties" xmlns:ns2="016fb2a7-a79a-47a5-800d-4d908064266a" xmlns:ns3="3cc56e09-4012-404f-8a89-75e344912984" targetNamespace="http://schemas.microsoft.com/office/2006/metadata/properties" ma:root="true" ma:fieldsID="69c0feab97a1ff47d05979e6e591b6d7" ns2:_="" ns3:_="">
    <xsd:import namespace="016fb2a7-a79a-47a5-800d-4d908064266a"/>
    <xsd:import namespace="3cc56e09-4012-404f-8a89-75e34491298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6fb2a7-a79a-47a5-800d-4d908064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43f86b8-64d4-4c45-a345-3dedbc32dd6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c56e09-4012-404f-8a89-75e344912984"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e1bb96cf-e8a7-4c01-bd20-050a7ad8d825}" ma:internalName="TaxCatchAll" ma:showField="CatchAllData" ma:web="3cc56e09-4012-404f-8a89-75e34491298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cc56e09-4012-404f-8a89-75e344912984" xsi:nil="true"/>
    <lcf76f155ced4ddcb4097134ff3c332f xmlns="016fb2a7-a79a-47a5-800d-4d908064266a">
      <Terms xmlns="http://schemas.microsoft.com/office/infopath/2007/PartnerControls"/>
    </lcf76f155ced4ddcb4097134ff3c332f>
    <SharedWithUsers xmlns="3cc56e09-4012-404f-8a89-75e344912984">
      <UserInfo>
        <DisplayName>Temple, Katie - Communications and Engagement Development Manager</DisplayName>
        <AccountId>30</AccountId>
        <AccountType/>
      </UserInfo>
      <UserInfo>
        <DisplayName>Davies, Laura - Community and Networking Lead</DisplayName>
        <AccountId>13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3202E1-3FC9-4257-9B44-9A0668029E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6fb2a7-a79a-47a5-800d-4d908064266a"/>
    <ds:schemaRef ds:uri="3cc56e09-4012-404f-8a89-75e3449129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6AA652-61E6-40BB-B74F-7CC2C274E30C}">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3cc56e09-4012-404f-8a89-75e344912984"/>
    <ds:schemaRef ds:uri="016fb2a7-a79a-47a5-800d-4d908064266a"/>
    <ds:schemaRef ds:uri="http://www.w3.org/XML/1998/namespace"/>
  </ds:schemaRefs>
</ds:datastoreItem>
</file>

<file path=customXml/itemProps3.xml><?xml version="1.0" encoding="utf-8"?>
<ds:datastoreItem xmlns:ds="http://schemas.openxmlformats.org/officeDocument/2006/customXml" ds:itemID="{F2F58A40-3E5A-45D9-A51C-910643EDA9F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779</TotalTime>
  <Words>3724</Words>
  <Application>Microsoft Office PowerPoint</Application>
  <PresentationFormat>Widescreen</PresentationFormat>
  <Paragraphs>610</Paragraphs>
  <Slides>34</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Abadi Extra Light</vt:lpstr>
      <vt:lpstr>Arial</vt:lpstr>
      <vt:lpstr>Calibri</vt:lpstr>
      <vt:lpstr>Frutiger W01</vt:lpstr>
      <vt:lpstr>Geomanist</vt:lpstr>
      <vt:lpstr>Lucida Grande</vt:lpstr>
      <vt:lpstr>nimbus-sans</vt:lpstr>
      <vt:lpstr>Times New Roman</vt:lpstr>
      <vt:lpstr>Verdana</vt:lpstr>
      <vt:lpstr>Wingdings</vt:lpstr>
      <vt:lpstr>Solent NHS PowerPoint Template</vt:lpstr>
      <vt:lpstr>PowerPoint Presentation</vt:lpstr>
      <vt:lpstr>Welcome</vt:lpstr>
      <vt:lpstr>Housekeeping</vt:lpstr>
      <vt:lpstr>PowerPoint Presentation</vt:lpstr>
      <vt:lpstr>PowerPoint Presentation</vt:lpstr>
      <vt:lpstr>Sexual Health is an Important Part of Life </vt:lpstr>
      <vt:lpstr>PowerPoint Presentation</vt:lpstr>
      <vt:lpstr>Relationships and Sex Education, the Facts</vt:lpstr>
      <vt:lpstr>Talking to Young People about Sexual Health</vt:lpstr>
      <vt:lpstr>PowerPoint Presentation</vt:lpstr>
      <vt:lpstr>PowerPoint Presentation</vt:lpstr>
      <vt:lpstr>PowerPoint Presentation</vt:lpstr>
      <vt:lpstr>PowerPoint Presentation</vt:lpstr>
      <vt:lpstr>The Law Protects not Prosecutes</vt:lpstr>
      <vt:lpstr>Solent Sexual Health Promotion Practitioner Services</vt:lpstr>
      <vt:lpstr>PowerPoint Presentation</vt:lpstr>
      <vt:lpstr>PowerPoint Presentation</vt:lpstr>
      <vt:lpstr>Sexually Transmitted Infections (STIs)</vt:lpstr>
      <vt:lpstr>     Contraception</vt:lpstr>
      <vt:lpstr>PowerPoint Presentation</vt:lpstr>
      <vt:lpstr>Emergency Contraception   FREE For All Young Women (Including Under 16’s)</vt:lpstr>
      <vt:lpstr>Get It On Card (GIO) Scheme</vt:lpstr>
      <vt:lpstr>PowerPoint Presentation</vt:lpstr>
      <vt:lpstr>PowerPoint Presentation</vt:lpstr>
      <vt:lpstr>PowerPoint Presentation</vt:lpstr>
      <vt:lpstr>How Can You Support Young People with Relationships, Sexual Health and Wellbeing? </vt:lpstr>
      <vt:lpstr>Porn and the Law</vt:lpstr>
      <vt:lpstr>PowerPoint Presentation</vt:lpstr>
      <vt:lpstr> Foundations of a Healthy Relationship</vt:lpstr>
      <vt:lpstr>PowerPoint Presentation</vt:lpstr>
      <vt:lpstr>Support for Young People around Sexuality LGBTQ+</vt:lpstr>
      <vt:lpstr>Sexual Health Promotion Team</vt:lpstr>
      <vt:lpstr>PowerPoint Presentation</vt:lpstr>
      <vt:lpstr>Thank You for Your Time Any Questions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Murray, Anna - Sexual Health Promotion Practitioner</dc:creator>
  <cp:lastModifiedBy>Temple, Katie - Communications and Engagement Development Manager</cp:lastModifiedBy>
  <cp:revision>136</cp:revision>
  <dcterms:created xsi:type="dcterms:W3CDTF">2020-11-24T12:20:18Z</dcterms:created>
  <dcterms:modified xsi:type="dcterms:W3CDTF">2024-02-22T14:14:32Z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0x010100397292DA9367AA4D8EA9A17F0B299C48</vt:lpwstr>
  </property>
  <property fmtid="{D5CDD505-2E9C-101B-9397-08002B2CF9AE}" pid="3" name="MSIP_Label_cb4100ce-f04e-4b80-a326-08c9f28b8c4d_Enabled">
    <vt:lpwstr>true</vt:lpwstr>
  </property>
  <property fmtid="{D5CDD505-2E9C-101B-9397-08002B2CF9AE}" pid="4" name="MSIP_Label_cb4100ce-f04e-4b80-a326-08c9f28b8c4d_SetDate">
    <vt:lpwstr>2023-06-26T15:20:57Z</vt:lpwstr>
  </property>
  <property fmtid="{D5CDD505-2E9C-101B-9397-08002B2CF9AE}" pid="5" name="MSIP_Label_cb4100ce-f04e-4b80-a326-08c9f28b8c4d_Method">
    <vt:lpwstr>Standard</vt:lpwstr>
  </property>
  <property fmtid="{D5CDD505-2E9C-101B-9397-08002B2CF9AE}" pid="6" name="MSIP_Label_cb4100ce-f04e-4b80-a326-08c9f28b8c4d_Name">
    <vt:lpwstr>Trustwide - default label</vt:lpwstr>
  </property>
  <property fmtid="{D5CDD505-2E9C-101B-9397-08002B2CF9AE}" pid="7" name="MSIP_Label_cb4100ce-f04e-4b80-a326-08c9f28b8c4d_SiteId">
    <vt:lpwstr>41321cc1-ecb9-467c-b0d5-854644d94e3b</vt:lpwstr>
  </property>
  <property fmtid="{D5CDD505-2E9C-101B-9397-08002B2CF9AE}" pid="8" name="MSIP_Label_cb4100ce-f04e-4b80-a326-08c9f28b8c4d_ActionId">
    <vt:lpwstr>356c9e95-6ec7-405d-ad10-22f620e921e0</vt:lpwstr>
  </property>
  <property fmtid="{D5CDD505-2E9C-101B-9397-08002B2CF9AE}" pid="9" name="MSIP_Label_cb4100ce-f04e-4b80-a326-08c9f28b8c4d_ContentBits">
    <vt:lpwstr>0</vt:lpwstr>
  </property>
  <property fmtid="{D5CDD505-2E9C-101B-9397-08002B2CF9AE}" pid="10" name="MediaServiceImageTags">
    <vt:lpwstr/>
  </property>
</Properties>
</file>