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8"/>
  </p:notesMasterIdLst>
  <p:sldIdLst>
    <p:sldId id="319" r:id="rId5"/>
    <p:sldId id="336" r:id="rId6"/>
    <p:sldId id="348" r:id="rId7"/>
    <p:sldId id="355" r:id="rId8"/>
    <p:sldId id="340" r:id="rId9"/>
    <p:sldId id="308" r:id="rId10"/>
    <p:sldId id="350" r:id="rId11"/>
    <p:sldId id="347" r:id="rId12"/>
    <p:sldId id="386" r:id="rId13"/>
    <p:sldId id="339" r:id="rId14"/>
    <p:sldId id="364" r:id="rId15"/>
    <p:sldId id="387" r:id="rId16"/>
    <p:sldId id="366" r:id="rId17"/>
    <p:sldId id="358" r:id="rId18"/>
    <p:sldId id="359" r:id="rId19"/>
    <p:sldId id="385" r:id="rId20"/>
    <p:sldId id="368" r:id="rId21"/>
    <p:sldId id="365" r:id="rId22"/>
    <p:sldId id="371" r:id="rId23"/>
    <p:sldId id="370" r:id="rId24"/>
    <p:sldId id="345" r:id="rId25"/>
    <p:sldId id="342" r:id="rId26"/>
    <p:sldId id="388" r:id="rId27"/>
    <p:sldId id="389" r:id="rId28"/>
    <p:sldId id="376" r:id="rId29"/>
    <p:sldId id="372" r:id="rId30"/>
    <p:sldId id="351" r:id="rId31"/>
    <p:sldId id="392" r:id="rId32"/>
    <p:sldId id="377" r:id="rId33"/>
    <p:sldId id="394" r:id="rId34"/>
    <p:sldId id="363" r:id="rId35"/>
    <p:sldId id="317" r:id="rId36"/>
    <p:sldId id="393" r:id="rId37"/>
    <p:sldId id="383" r:id="rId38"/>
    <p:sldId id="390" r:id="rId39"/>
    <p:sldId id="373" r:id="rId40"/>
    <p:sldId id="360" r:id="rId41"/>
    <p:sldId id="341" r:id="rId42"/>
    <p:sldId id="399" r:id="rId43"/>
    <p:sldId id="361" r:id="rId44"/>
    <p:sldId id="362" r:id="rId45"/>
    <p:sldId id="374" r:id="rId46"/>
    <p:sldId id="378" r:id="rId47"/>
    <p:sldId id="395" r:id="rId48"/>
    <p:sldId id="379" r:id="rId49"/>
    <p:sldId id="396" r:id="rId50"/>
    <p:sldId id="391" r:id="rId51"/>
    <p:sldId id="382" r:id="rId52"/>
    <p:sldId id="375" r:id="rId53"/>
    <p:sldId id="338" r:id="rId54"/>
    <p:sldId id="380" r:id="rId55"/>
    <p:sldId id="397" r:id="rId56"/>
    <p:sldId id="367" r:id="rId57"/>
    <p:sldId id="352" r:id="rId58"/>
    <p:sldId id="353" r:id="rId59"/>
    <p:sldId id="356" r:id="rId60"/>
    <p:sldId id="357" r:id="rId61"/>
    <p:sldId id="404" r:id="rId62"/>
    <p:sldId id="384" r:id="rId63"/>
    <p:sldId id="344" r:id="rId64"/>
    <p:sldId id="307" r:id="rId65"/>
    <p:sldId id="400" r:id="rId66"/>
    <p:sldId id="401" r:id="rId67"/>
    <p:sldId id="402" r:id="rId68"/>
    <p:sldId id="403" r:id="rId69"/>
    <p:sldId id="343" r:id="rId70"/>
    <p:sldId id="328" r:id="rId71"/>
    <p:sldId id="294" r:id="rId72"/>
    <p:sldId id="322" r:id="rId73"/>
    <p:sldId id="408" r:id="rId74"/>
    <p:sldId id="398" r:id="rId75"/>
    <p:sldId id="354" r:id="rId76"/>
    <p:sldId id="409"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tes, Chloe - Sexual Health Practitioner" initials="GC-SHP" lastIdx="2" clrIdx="0">
    <p:extLst>
      <p:ext uri="{19B8F6BF-5375-455C-9EA6-DF929625EA0E}">
        <p15:presenceInfo xmlns:p15="http://schemas.microsoft.com/office/powerpoint/2012/main" userId="S-1-5-21-1085483830-2967323950-1419523820-181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4545"/>
    <a:srgbClr val="3BB4AC"/>
    <a:srgbClr val="26B8EB"/>
    <a:srgbClr val="EF4647"/>
    <a:srgbClr val="F4931F"/>
    <a:srgbClr val="41B6E6"/>
    <a:srgbClr val="FCB6B6"/>
    <a:srgbClr val="DBCFE6"/>
    <a:srgbClr val="582C83"/>
    <a:srgbClr val="1F1F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18EB13-EDA1-4C90-A3DD-E67D11F66C83}" v="2" dt="2023-07-27T08:31:08.054"/>
    <p1510:client id="{F8EB428E-D36F-4328-8181-125BD874E0E0}" v="57" dt="2021-02-10T15:57:12.7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34" autoAdjust="0"/>
    <p:restoredTop sz="83784" autoAdjust="0"/>
  </p:normalViewPr>
  <p:slideViewPr>
    <p:cSldViewPr snapToGrid="0">
      <p:cViewPr varScale="1">
        <p:scale>
          <a:sx n="95" d="100"/>
          <a:sy n="95" d="100"/>
        </p:scale>
        <p:origin x="1008" y="90"/>
      </p:cViewPr>
      <p:guideLst/>
    </p:cSldViewPr>
  </p:slideViewPr>
  <p:notesTextViewPr>
    <p:cViewPr>
      <p:scale>
        <a:sx n="1" d="1"/>
        <a:sy n="1" d="1"/>
      </p:scale>
      <p:origin x="0" y="0"/>
    </p:cViewPr>
  </p:notesTextViewPr>
  <p:sorterViewPr>
    <p:cViewPr varScale="1">
      <p:scale>
        <a:sx n="100" d="100"/>
        <a:sy n="100" d="100"/>
      </p:scale>
      <p:origin x="0" y="-448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es, Laura - Community and Networking Lead" userId="S::laura.davies@solent.nhs.uk::90fcb904-fb00-4103-8fbb-18741726425b" providerId="AD" clId="Web-{8D8B8BCE-031A-44B1-B948-13580DFBF901}"/>
    <pc:docChg chg="mod">
      <pc:chgData name="Davies, Laura - Community and Networking Lead" userId="S::laura.davies@solent.nhs.uk::90fcb904-fb00-4103-8fbb-18741726425b" providerId="AD" clId="Web-{8D8B8BCE-031A-44B1-B948-13580DFBF901}" dt="2023-07-27T08:09:58.764" v="0" actId="33475"/>
      <pc:docMkLst>
        <pc:docMk/>
      </pc:docMkLst>
    </pc:docChg>
  </pc:docChgLst>
  <pc:docChgLst>
    <pc:chgData name="D'Anna Brown, Natalie - Sexual Health Promotion Practitioner" userId="S::natalie.d'annabrown@solent.nhs.uk::689d360e-075e-4b13-8db4-051044f4adac" providerId="AD" clId="Web-{9018EB13-EDA1-4C90-A3DD-E67D11F66C83}"/>
    <pc:docChg chg="mod modSld">
      <pc:chgData name="D'Anna Brown, Natalie - Sexual Health Promotion Practitioner" userId="S::natalie.d'annabrown@solent.nhs.uk::689d360e-075e-4b13-8db4-051044f4adac" providerId="AD" clId="Web-{9018EB13-EDA1-4C90-A3DD-E67D11F66C83}" dt="2023-07-27T08:31:08.054" v="2" actId="1076"/>
      <pc:docMkLst>
        <pc:docMk/>
      </pc:docMkLst>
      <pc:sldChg chg="addSp">
        <pc:chgData name="D'Anna Brown, Natalie - Sexual Health Promotion Practitioner" userId="S::natalie.d'annabrown@solent.nhs.uk::689d360e-075e-4b13-8db4-051044f4adac" providerId="AD" clId="Web-{9018EB13-EDA1-4C90-A3DD-E67D11F66C83}" dt="2023-07-27T08:30:48.179" v="1"/>
        <pc:sldMkLst>
          <pc:docMk/>
          <pc:sldMk cId="298782280" sldId="345"/>
        </pc:sldMkLst>
        <pc:spChg chg="add">
          <ac:chgData name="D'Anna Brown, Natalie - Sexual Health Promotion Practitioner" userId="S::natalie.d'annabrown@solent.nhs.uk::689d360e-075e-4b13-8db4-051044f4adac" providerId="AD" clId="Web-{9018EB13-EDA1-4C90-A3DD-E67D11F66C83}" dt="2023-07-27T08:30:48.179" v="1"/>
          <ac:spMkLst>
            <pc:docMk/>
            <pc:sldMk cId="298782280" sldId="345"/>
            <ac:spMk id="6" creationId="{3B1FFC39-1C06-0130-A8B1-DB78AEB1282A}"/>
          </ac:spMkLst>
        </pc:spChg>
      </pc:sldChg>
      <pc:sldChg chg="modSp">
        <pc:chgData name="D'Anna Brown, Natalie - Sexual Health Promotion Practitioner" userId="S::natalie.d'annabrown@solent.nhs.uk::689d360e-075e-4b13-8db4-051044f4adac" providerId="AD" clId="Web-{9018EB13-EDA1-4C90-A3DD-E67D11F66C83}" dt="2023-07-27T08:31:08.054" v="2" actId="1076"/>
        <pc:sldMkLst>
          <pc:docMk/>
          <pc:sldMk cId="1328113576" sldId="370"/>
        </pc:sldMkLst>
        <pc:picChg chg="mod">
          <ac:chgData name="D'Anna Brown, Natalie - Sexual Health Promotion Practitioner" userId="S::natalie.d'annabrown@solent.nhs.uk::689d360e-075e-4b13-8db4-051044f4adac" providerId="AD" clId="Web-{9018EB13-EDA1-4C90-A3DD-E67D11F66C83}" dt="2023-07-27T08:31:08.054" v="2" actId="1076"/>
          <ac:picMkLst>
            <pc:docMk/>
            <pc:sldMk cId="1328113576" sldId="370"/>
            <ac:picMk id="7" creationId="{F45BA402-3200-4089-B380-66A5E5914E89}"/>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26B8EB"/>
            </a:solidFill>
          </c:spPr>
          <c:dPt>
            <c:idx val="0"/>
            <c:bubble3D val="0"/>
            <c:spPr>
              <a:solidFill>
                <a:srgbClr val="F84545"/>
              </a:solidFill>
              <a:ln w="19050">
                <a:solidFill>
                  <a:schemeClr val="lt1"/>
                </a:solidFill>
              </a:ln>
              <a:effectLst/>
            </c:spPr>
            <c:extLst>
              <c:ext xmlns:c16="http://schemas.microsoft.com/office/drawing/2014/chart" uri="{C3380CC4-5D6E-409C-BE32-E72D297353CC}">
                <c16:uniqueId val="{00000005-C8D3-4AE0-B268-0AF3ABF8A5F6}"/>
              </c:ext>
            </c:extLst>
          </c:dPt>
          <c:dPt>
            <c:idx val="1"/>
            <c:bubble3D val="0"/>
            <c:spPr>
              <a:solidFill>
                <a:srgbClr val="26B8EB"/>
              </a:solidFill>
              <a:ln w="19050">
                <a:solidFill>
                  <a:schemeClr val="lt1"/>
                </a:solidFill>
              </a:ln>
              <a:effectLst/>
            </c:spPr>
            <c:extLst>
              <c:ext xmlns:c16="http://schemas.microsoft.com/office/drawing/2014/chart" uri="{C3380CC4-5D6E-409C-BE32-E72D297353CC}">
                <c16:uniqueId val="{00000006-C8D3-4AE0-B268-0AF3ABF8A5F6}"/>
              </c:ext>
            </c:extLst>
          </c:dPt>
          <c:dPt>
            <c:idx val="2"/>
            <c:bubble3D val="0"/>
            <c:spPr>
              <a:solidFill>
                <a:srgbClr val="F4931F"/>
              </a:solidFill>
              <a:ln w="19050">
                <a:solidFill>
                  <a:schemeClr val="lt1"/>
                </a:solidFill>
              </a:ln>
              <a:effectLst/>
            </c:spPr>
            <c:extLst>
              <c:ext xmlns:c16="http://schemas.microsoft.com/office/drawing/2014/chart" uri="{C3380CC4-5D6E-409C-BE32-E72D297353CC}">
                <c16:uniqueId val="{00000002-C8D3-4AE0-B268-0AF3ABF8A5F6}"/>
              </c:ext>
            </c:extLst>
          </c:dPt>
          <c:dPt>
            <c:idx val="3"/>
            <c:bubble3D val="0"/>
            <c:spPr>
              <a:solidFill>
                <a:srgbClr val="3BB4AC"/>
              </a:solidFill>
              <a:ln w="19050">
                <a:solidFill>
                  <a:schemeClr val="lt1"/>
                </a:solidFill>
              </a:ln>
              <a:effectLst/>
            </c:spPr>
            <c:extLst>
              <c:ext xmlns:c16="http://schemas.microsoft.com/office/drawing/2014/chart" uri="{C3380CC4-5D6E-409C-BE32-E72D297353CC}">
                <c16:uniqueId val="{00000004-C8D3-4AE0-B268-0AF3ABF8A5F6}"/>
              </c:ext>
            </c:extLst>
          </c:dPt>
          <c:dPt>
            <c:idx val="4"/>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3-C8D3-4AE0-B268-0AF3ABF8A5F6}"/>
              </c:ext>
            </c:extLst>
          </c:dPt>
          <c:dLbls>
            <c:dLbl>
              <c:idx val="0"/>
              <c:layout>
                <c:manualLayout>
                  <c:x val="-3.1250000000001147E-3"/>
                  <c:y val="2.3437498558224745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8D3-4AE0-B268-0AF3ABF8A5F6}"/>
                </c:ext>
              </c:extLst>
            </c:dLbl>
            <c:dLbl>
              <c:idx val="1"/>
              <c:layout>
                <c:manualLayout>
                  <c:x val="-9.3750000000000066E-3"/>
                  <c:y val="2.3437498558224745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8D3-4AE0-B268-0AF3ABF8A5F6}"/>
                </c:ext>
              </c:extLst>
            </c:dLbl>
            <c:dLbl>
              <c:idx val="2"/>
              <c:layout>
                <c:manualLayout>
                  <c:x val="-6.0937499999999999E-2"/>
                  <c:y val="4.6874997116449491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8D3-4AE0-B268-0AF3ABF8A5F6}"/>
                </c:ext>
              </c:extLst>
            </c:dLbl>
            <c:dLbl>
              <c:idx val="3"/>
              <c:layout>
                <c:manualLayout>
                  <c:x val="-1.4062500000000028E-2"/>
                  <c:y val="-9.3749994232899033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8D3-4AE0-B268-0AF3ABF8A5F6}"/>
                </c:ext>
              </c:extLst>
            </c:dLbl>
            <c:dLbl>
              <c:idx val="4"/>
              <c:layout>
                <c:manualLayout>
                  <c:x val="3.2812500000000001E-2"/>
                  <c:y val="-2.1093748702402274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8D3-4AE0-B268-0AF3ABF8A5F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Heterosexual sex</c:v>
                </c:pt>
                <c:pt idx="1">
                  <c:v>Sex between men</c:v>
                </c:pt>
                <c:pt idx="2">
                  <c:v>Injecting drug use</c:v>
                </c:pt>
                <c:pt idx="3">
                  <c:v>Mother to baby</c:v>
                </c:pt>
                <c:pt idx="4">
                  <c:v>Uknown</c:v>
                </c:pt>
              </c:strCache>
            </c:strRef>
          </c:cat>
          <c:val>
            <c:numRef>
              <c:f>Sheet1!$B$2:$B$6</c:f>
              <c:numCache>
                <c:formatCode>0.00%</c:formatCode>
                <c:ptCount val="5"/>
                <c:pt idx="0">
                  <c:v>0.46500000000000002</c:v>
                </c:pt>
                <c:pt idx="1">
                  <c:v>0.46800000000000003</c:v>
                </c:pt>
                <c:pt idx="2">
                  <c:v>1.9E-2</c:v>
                </c:pt>
                <c:pt idx="3" formatCode="0%">
                  <c:v>0.02</c:v>
                </c:pt>
                <c:pt idx="4">
                  <c:v>3.5999999999999997E-2</c:v>
                </c:pt>
              </c:numCache>
            </c:numRef>
          </c:val>
          <c:extLst>
            <c:ext xmlns:c16="http://schemas.microsoft.com/office/drawing/2014/chart" uri="{C3380CC4-5D6E-409C-BE32-E72D297353CC}">
              <c16:uniqueId val="{00000000-C8D3-4AE0-B268-0AF3ABF8A5F6}"/>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Heterosexual people in UK</c:v>
                </c:pt>
              </c:strCache>
            </c:strRef>
          </c:tx>
          <c:spPr>
            <a:solidFill>
              <a:srgbClr val="F84545"/>
            </a:solidFill>
          </c:spPr>
          <c:dPt>
            <c:idx val="0"/>
            <c:bubble3D val="0"/>
            <c:spPr>
              <a:solidFill>
                <a:srgbClr val="FCB6B6"/>
              </a:solidFill>
              <a:ln w="19050">
                <a:solidFill>
                  <a:schemeClr val="lt1"/>
                </a:solidFill>
              </a:ln>
              <a:effectLst/>
            </c:spPr>
            <c:extLst>
              <c:ext xmlns:c16="http://schemas.microsoft.com/office/drawing/2014/chart" uri="{C3380CC4-5D6E-409C-BE32-E72D297353CC}">
                <c16:uniqueId val="{00000001-2785-462D-AEF6-1F5573CCBEED}"/>
              </c:ext>
            </c:extLst>
          </c:dPt>
          <c:dPt>
            <c:idx val="1"/>
            <c:bubble3D val="0"/>
            <c:spPr>
              <a:solidFill>
                <a:srgbClr val="F84545"/>
              </a:solidFill>
              <a:ln w="19050">
                <a:solidFill>
                  <a:schemeClr val="lt1"/>
                </a:solidFill>
              </a:ln>
              <a:effectLst/>
            </c:spPr>
            <c:extLst>
              <c:ext xmlns:c16="http://schemas.microsoft.com/office/drawing/2014/chart" uri="{C3380CC4-5D6E-409C-BE32-E72D297353CC}">
                <c16:uniqueId val="{00000003-2785-462D-AEF6-1F5573CCBEED}"/>
              </c:ext>
            </c:extLst>
          </c:dPt>
          <c:dPt>
            <c:idx val="2"/>
            <c:bubble3D val="0"/>
            <c:spPr>
              <a:solidFill>
                <a:srgbClr val="F84545"/>
              </a:solidFill>
              <a:ln w="19050">
                <a:solidFill>
                  <a:schemeClr val="lt1"/>
                </a:solidFill>
              </a:ln>
              <a:effectLst/>
            </c:spPr>
            <c:extLst>
              <c:ext xmlns:c16="http://schemas.microsoft.com/office/drawing/2014/chart" uri="{C3380CC4-5D6E-409C-BE32-E72D297353CC}">
                <c16:uniqueId val="{00000005-2785-462D-AEF6-1F5573CCBEED}"/>
              </c:ext>
            </c:extLst>
          </c:dPt>
          <c:dPt>
            <c:idx val="3"/>
            <c:bubble3D val="0"/>
            <c:spPr>
              <a:solidFill>
                <a:srgbClr val="F84545"/>
              </a:solidFill>
              <a:ln w="19050">
                <a:solidFill>
                  <a:schemeClr val="lt1"/>
                </a:solidFill>
              </a:ln>
              <a:effectLst/>
            </c:spPr>
            <c:extLst>
              <c:ext xmlns:c16="http://schemas.microsoft.com/office/drawing/2014/chart" uri="{C3380CC4-5D6E-409C-BE32-E72D297353CC}">
                <c16:uniqueId val="{00000007-2785-462D-AEF6-1F5573CCBEED}"/>
              </c:ext>
            </c:extLst>
          </c:dPt>
          <c:cat>
            <c:numRef>
              <c:f>Sheet1!$A$2:$A$5</c:f>
              <c:numCache>
                <c:formatCode>General</c:formatCode>
                <c:ptCount val="4"/>
              </c:numCache>
            </c:numRef>
          </c:cat>
          <c:val>
            <c:numRef>
              <c:f>Sheet1!$B$2:$B$5</c:f>
              <c:numCache>
                <c:formatCode>General</c:formatCode>
                <c:ptCount val="4"/>
                <c:pt idx="0">
                  <c:v>84</c:v>
                </c:pt>
                <c:pt idx="1">
                  <c:v>16</c:v>
                </c:pt>
              </c:numCache>
            </c:numRef>
          </c:val>
          <c:extLst>
            <c:ext xmlns:c16="http://schemas.microsoft.com/office/drawing/2014/chart" uri="{C3380CC4-5D6E-409C-BE32-E72D297353CC}">
              <c16:uniqueId val="{00000008-2785-462D-AEF6-1F5573CCBEE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People diagnosed with HIV in the UK in 2019</c:v>
                </c:pt>
              </c:strCache>
            </c:strRef>
          </c:tx>
          <c:spPr>
            <a:solidFill>
              <a:srgbClr val="26B8EB"/>
            </a:solidFill>
          </c:spPr>
          <c:dPt>
            <c:idx val="0"/>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01-78AC-47C2-9061-79C49910AF6A}"/>
              </c:ext>
            </c:extLst>
          </c:dPt>
          <c:dPt>
            <c:idx val="1"/>
            <c:bubble3D val="0"/>
            <c:spPr>
              <a:solidFill>
                <a:srgbClr val="26B8EB"/>
              </a:solidFill>
              <a:ln w="19050">
                <a:solidFill>
                  <a:schemeClr val="lt1"/>
                </a:solidFill>
              </a:ln>
              <a:effectLst/>
            </c:spPr>
            <c:extLst>
              <c:ext xmlns:c16="http://schemas.microsoft.com/office/drawing/2014/chart" uri="{C3380CC4-5D6E-409C-BE32-E72D297353CC}">
                <c16:uniqueId val="{00000003-78AC-47C2-9061-79C49910AF6A}"/>
              </c:ext>
            </c:extLst>
          </c:dPt>
          <c:dPt>
            <c:idx val="2"/>
            <c:bubble3D val="0"/>
            <c:spPr>
              <a:solidFill>
                <a:srgbClr val="26B8EB"/>
              </a:solidFill>
              <a:ln w="19050">
                <a:solidFill>
                  <a:schemeClr val="lt1"/>
                </a:solidFill>
              </a:ln>
              <a:effectLst/>
            </c:spPr>
            <c:extLst>
              <c:ext xmlns:c16="http://schemas.microsoft.com/office/drawing/2014/chart" uri="{C3380CC4-5D6E-409C-BE32-E72D297353CC}">
                <c16:uniqueId val="{00000005-78AC-47C2-9061-79C49910AF6A}"/>
              </c:ext>
            </c:extLst>
          </c:dPt>
          <c:dPt>
            <c:idx val="3"/>
            <c:bubble3D val="0"/>
            <c:spPr>
              <a:solidFill>
                <a:srgbClr val="26B8EB"/>
              </a:solidFill>
              <a:ln w="19050">
                <a:solidFill>
                  <a:schemeClr val="lt1"/>
                </a:solidFill>
              </a:ln>
              <a:effectLst/>
            </c:spPr>
            <c:extLst>
              <c:ext xmlns:c16="http://schemas.microsoft.com/office/drawing/2014/chart" uri="{C3380CC4-5D6E-409C-BE32-E72D297353CC}">
                <c16:uniqueId val="{00000007-78AC-47C2-9061-79C49910AF6A}"/>
              </c:ext>
            </c:extLst>
          </c:dPt>
          <c:cat>
            <c:numRef>
              <c:f>Sheet1!$A$2:$A$5</c:f>
              <c:numCache>
                <c:formatCode>General</c:formatCode>
                <c:ptCount val="4"/>
              </c:numCache>
            </c:numRef>
          </c:cat>
          <c:val>
            <c:numRef>
              <c:f>Sheet1!$B$2:$B$5</c:f>
              <c:numCache>
                <c:formatCode>General</c:formatCode>
                <c:ptCount val="4"/>
                <c:pt idx="0">
                  <c:v>59</c:v>
                </c:pt>
                <c:pt idx="1">
                  <c:v>41</c:v>
                </c:pt>
              </c:numCache>
            </c:numRef>
          </c:val>
          <c:extLst>
            <c:ext xmlns:c16="http://schemas.microsoft.com/office/drawing/2014/chart" uri="{C3380CC4-5D6E-409C-BE32-E72D297353CC}">
              <c16:uniqueId val="{00000008-78AC-47C2-9061-79C49910AF6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Heterosexual people diagnosed with HIV in 2019</c:v>
                </c:pt>
              </c:strCache>
            </c:strRef>
          </c:tx>
          <c:dPt>
            <c:idx val="0"/>
            <c:bubble3D val="0"/>
            <c:spPr>
              <a:solidFill>
                <a:srgbClr val="FCB6B6"/>
              </a:solidFill>
              <a:ln w="19050">
                <a:solidFill>
                  <a:schemeClr val="lt1"/>
                </a:solidFill>
              </a:ln>
              <a:effectLst/>
            </c:spPr>
            <c:extLst>
              <c:ext xmlns:c16="http://schemas.microsoft.com/office/drawing/2014/chart" uri="{C3380CC4-5D6E-409C-BE32-E72D297353CC}">
                <c16:uniqueId val="{00000003-7B1C-49E1-95EF-E3E46203C81B}"/>
              </c:ext>
            </c:extLst>
          </c:dPt>
          <c:dPt>
            <c:idx val="1"/>
            <c:bubble3D val="0"/>
            <c:spPr>
              <a:solidFill>
                <a:srgbClr val="F84545"/>
              </a:solidFill>
              <a:ln w="19050">
                <a:solidFill>
                  <a:schemeClr val="lt1"/>
                </a:solidFill>
              </a:ln>
              <a:effectLst/>
            </c:spPr>
            <c:extLst>
              <c:ext xmlns:c16="http://schemas.microsoft.com/office/drawing/2014/chart" uri="{C3380CC4-5D6E-409C-BE32-E72D297353CC}">
                <c16:uniqueId val="{00000002-7B1C-49E1-95EF-E3E46203C81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FFD-45D3-97CD-430BDF8E362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FFD-45D3-97CD-430BDF8E362E}"/>
              </c:ext>
            </c:extLst>
          </c:dPt>
          <c:cat>
            <c:numRef>
              <c:f>Sheet1!$A$2:$A$5</c:f>
              <c:numCache>
                <c:formatCode>General</c:formatCode>
                <c:ptCount val="4"/>
              </c:numCache>
            </c:numRef>
          </c:cat>
          <c:val>
            <c:numRef>
              <c:f>Sheet1!$B$2:$B$5</c:f>
              <c:numCache>
                <c:formatCode>General</c:formatCode>
                <c:ptCount val="4"/>
                <c:pt idx="0">
                  <c:v>63</c:v>
                </c:pt>
                <c:pt idx="1">
                  <c:v>37</c:v>
                </c:pt>
              </c:numCache>
            </c:numRef>
          </c:val>
          <c:extLst>
            <c:ext xmlns:c16="http://schemas.microsoft.com/office/drawing/2014/chart" uri="{C3380CC4-5D6E-409C-BE32-E72D297353CC}">
              <c16:uniqueId val="{00000000-7B1C-49E1-95EF-E3E46203C81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Overall 2019 HIV diagnosis</c:v>
                </c:pt>
              </c:strCache>
            </c:strRef>
          </c:tx>
          <c:dPt>
            <c:idx val="0"/>
            <c:bubble3D val="0"/>
            <c:spPr>
              <a:solidFill>
                <a:srgbClr val="DBCFE6"/>
              </a:solidFill>
              <a:ln w="19050">
                <a:solidFill>
                  <a:schemeClr val="lt1"/>
                </a:solidFill>
              </a:ln>
              <a:effectLst/>
            </c:spPr>
            <c:extLst>
              <c:ext xmlns:c16="http://schemas.microsoft.com/office/drawing/2014/chart" uri="{C3380CC4-5D6E-409C-BE32-E72D297353CC}">
                <c16:uniqueId val="{00000001-9F35-4EBF-8614-2209C5640A12}"/>
              </c:ext>
            </c:extLst>
          </c:dPt>
          <c:dPt>
            <c:idx val="1"/>
            <c:bubble3D val="0"/>
            <c:explosion val="2"/>
            <c:spPr>
              <a:solidFill>
                <a:srgbClr val="582C83"/>
              </a:solidFill>
              <a:ln w="19050">
                <a:solidFill>
                  <a:schemeClr val="lt1"/>
                </a:solidFill>
              </a:ln>
              <a:effectLst/>
            </c:spPr>
            <c:extLst>
              <c:ext xmlns:c16="http://schemas.microsoft.com/office/drawing/2014/chart" uri="{C3380CC4-5D6E-409C-BE32-E72D297353CC}">
                <c16:uniqueId val="{00000003-9F35-4EBF-8614-2209C5640A1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F35-4EBF-8614-2209C5640A1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F35-4EBF-8614-2209C5640A12}"/>
              </c:ext>
            </c:extLst>
          </c:dPt>
          <c:cat>
            <c:numRef>
              <c:f>Sheet1!$A$2:$A$5</c:f>
              <c:numCache>
                <c:formatCode>General</c:formatCode>
                <c:ptCount val="4"/>
              </c:numCache>
            </c:numRef>
          </c:cat>
          <c:val>
            <c:numRef>
              <c:f>Sheet1!$B$2:$B$5</c:f>
              <c:numCache>
                <c:formatCode>General</c:formatCode>
                <c:ptCount val="4"/>
                <c:pt idx="0">
                  <c:v>58</c:v>
                </c:pt>
                <c:pt idx="1">
                  <c:v>42</c:v>
                </c:pt>
              </c:numCache>
            </c:numRef>
          </c:val>
          <c:extLst>
            <c:ext xmlns:c16="http://schemas.microsoft.com/office/drawing/2014/chart" uri="{C3380CC4-5D6E-409C-BE32-E72D297353CC}">
              <c16:uniqueId val="{00000008-9F35-4EBF-8614-2209C5640A1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600" dirty="0"/>
              <a:t>2019 Heterosexual men HIV</a:t>
            </a:r>
            <a:r>
              <a:rPr lang="en-GB" sz="1600" baseline="0" dirty="0"/>
              <a:t> diagnosis</a:t>
            </a:r>
            <a:endParaRPr lang="en-GB" sz="16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2019 Heterosexual men HIV diagnosis</c:v>
                </c:pt>
              </c:strCache>
            </c:strRef>
          </c:tx>
          <c:dPt>
            <c:idx val="0"/>
            <c:bubble3D val="0"/>
            <c:spPr>
              <a:solidFill>
                <a:srgbClr val="DBCFE6"/>
              </a:solidFill>
              <a:ln w="19050">
                <a:solidFill>
                  <a:schemeClr val="lt1"/>
                </a:solidFill>
              </a:ln>
              <a:effectLst/>
            </c:spPr>
            <c:extLst>
              <c:ext xmlns:c16="http://schemas.microsoft.com/office/drawing/2014/chart" uri="{C3380CC4-5D6E-409C-BE32-E72D297353CC}">
                <c16:uniqueId val="{00000001-42DB-4C10-B4BE-0D138C65E1A3}"/>
              </c:ext>
            </c:extLst>
          </c:dPt>
          <c:dPt>
            <c:idx val="1"/>
            <c:bubble3D val="0"/>
            <c:explosion val="2"/>
            <c:spPr>
              <a:solidFill>
                <a:srgbClr val="582C83"/>
              </a:solidFill>
              <a:ln w="19050">
                <a:solidFill>
                  <a:schemeClr val="lt1"/>
                </a:solidFill>
              </a:ln>
              <a:effectLst/>
            </c:spPr>
            <c:extLst>
              <c:ext xmlns:c16="http://schemas.microsoft.com/office/drawing/2014/chart" uri="{C3380CC4-5D6E-409C-BE32-E72D297353CC}">
                <c16:uniqueId val="{00000003-42DB-4C10-B4BE-0D138C65E1A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2DB-4C10-B4BE-0D138C65E1A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2DB-4C10-B4BE-0D138C65E1A3}"/>
              </c:ext>
            </c:extLst>
          </c:dPt>
          <c:cat>
            <c:numRef>
              <c:f>Sheet1!$A$2:$A$5</c:f>
              <c:numCache>
                <c:formatCode>General</c:formatCode>
                <c:ptCount val="4"/>
              </c:numCache>
            </c:numRef>
          </c:cat>
          <c:val>
            <c:numRef>
              <c:f>Sheet1!$B$2:$B$5</c:f>
              <c:numCache>
                <c:formatCode>General</c:formatCode>
                <c:ptCount val="4"/>
                <c:pt idx="0">
                  <c:v>48</c:v>
                </c:pt>
                <c:pt idx="1">
                  <c:v>52</c:v>
                </c:pt>
              </c:numCache>
            </c:numRef>
          </c:val>
          <c:extLst>
            <c:ext xmlns:c16="http://schemas.microsoft.com/office/drawing/2014/chart" uri="{C3380CC4-5D6E-409C-BE32-E72D297353CC}">
              <c16:uniqueId val="{00000008-42DB-4C10-B4BE-0D138C65E1A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400" dirty="0"/>
              <a:t>2019 age 65+ HIV</a:t>
            </a:r>
            <a:r>
              <a:rPr lang="en-GB" sz="1400" baseline="0" dirty="0"/>
              <a:t> diagnosis</a:t>
            </a:r>
            <a:endParaRPr lang="en-GB" sz="14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2019 age 65+ HIV diagnosis</c:v>
                </c:pt>
              </c:strCache>
            </c:strRef>
          </c:tx>
          <c:dPt>
            <c:idx val="0"/>
            <c:bubble3D val="0"/>
            <c:spPr>
              <a:solidFill>
                <a:srgbClr val="DBCFE6"/>
              </a:solidFill>
              <a:ln w="19050">
                <a:solidFill>
                  <a:schemeClr val="lt1"/>
                </a:solidFill>
              </a:ln>
              <a:effectLst/>
            </c:spPr>
            <c:extLst>
              <c:ext xmlns:c16="http://schemas.microsoft.com/office/drawing/2014/chart" uri="{C3380CC4-5D6E-409C-BE32-E72D297353CC}">
                <c16:uniqueId val="{00000001-0BBC-4FBF-A7E0-36DC4435D65C}"/>
              </c:ext>
            </c:extLst>
          </c:dPt>
          <c:dPt>
            <c:idx val="1"/>
            <c:bubble3D val="0"/>
            <c:spPr>
              <a:solidFill>
                <a:srgbClr val="582C83"/>
              </a:solidFill>
              <a:ln w="19050">
                <a:solidFill>
                  <a:schemeClr val="lt1"/>
                </a:solidFill>
              </a:ln>
              <a:effectLst/>
            </c:spPr>
            <c:extLst>
              <c:ext xmlns:c16="http://schemas.microsoft.com/office/drawing/2014/chart" uri="{C3380CC4-5D6E-409C-BE32-E72D297353CC}">
                <c16:uniqueId val="{00000003-0BBC-4FBF-A7E0-36DC4435D65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BBC-4FBF-A7E0-36DC4435D65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BBC-4FBF-A7E0-36DC4435D65C}"/>
              </c:ext>
            </c:extLst>
          </c:dPt>
          <c:cat>
            <c:numRef>
              <c:f>Sheet1!$A$2:$A$5</c:f>
              <c:numCache>
                <c:formatCode>General</c:formatCode>
                <c:ptCount val="4"/>
              </c:numCache>
            </c:numRef>
          </c:cat>
          <c:val>
            <c:numRef>
              <c:f>Sheet1!$B$2:$B$5</c:f>
              <c:numCache>
                <c:formatCode>General</c:formatCode>
                <c:ptCount val="4"/>
                <c:pt idx="0">
                  <c:v>41</c:v>
                </c:pt>
                <c:pt idx="1">
                  <c:v>59</c:v>
                </c:pt>
              </c:numCache>
            </c:numRef>
          </c:val>
          <c:extLst>
            <c:ext xmlns:c16="http://schemas.microsoft.com/office/drawing/2014/chart" uri="{C3380CC4-5D6E-409C-BE32-E72D297353CC}">
              <c16:uniqueId val="{00000008-0BBC-4FBF-A7E0-36DC4435D65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400" dirty="0"/>
              <a:t>2019 gay and bisexual men HIV</a:t>
            </a:r>
            <a:r>
              <a:rPr lang="en-GB" sz="1400" baseline="0" dirty="0"/>
              <a:t> diagnosis</a:t>
            </a:r>
            <a:endParaRPr lang="en-GB" sz="14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2019 gay and bisexual men HIV diagnosis</c:v>
                </c:pt>
              </c:strCache>
            </c:strRef>
          </c:tx>
          <c:dPt>
            <c:idx val="0"/>
            <c:bubble3D val="0"/>
            <c:spPr>
              <a:solidFill>
                <a:srgbClr val="DBCFE6"/>
              </a:solidFill>
              <a:ln w="19050">
                <a:solidFill>
                  <a:schemeClr val="lt1"/>
                </a:solidFill>
              </a:ln>
              <a:effectLst/>
            </c:spPr>
            <c:extLst>
              <c:ext xmlns:c16="http://schemas.microsoft.com/office/drawing/2014/chart" uri="{C3380CC4-5D6E-409C-BE32-E72D297353CC}">
                <c16:uniqueId val="{00000001-9650-4F9E-9223-BFD0ECBC7257}"/>
              </c:ext>
            </c:extLst>
          </c:dPt>
          <c:dPt>
            <c:idx val="1"/>
            <c:bubble3D val="0"/>
            <c:explosion val="2"/>
            <c:spPr>
              <a:solidFill>
                <a:srgbClr val="582C83"/>
              </a:solidFill>
              <a:ln w="19050">
                <a:solidFill>
                  <a:schemeClr val="lt1"/>
                </a:solidFill>
              </a:ln>
              <a:effectLst/>
            </c:spPr>
            <c:extLst>
              <c:ext xmlns:c16="http://schemas.microsoft.com/office/drawing/2014/chart" uri="{C3380CC4-5D6E-409C-BE32-E72D297353CC}">
                <c16:uniqueId val="{00000003-9650-4F9E-9223-BFD0ECBC725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650-4F9E-9223-BFD0ECBC725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650-4F9E-9223-BFD0ECBC7257}"/>
              </c:ext>
            </c:extLst>
          </c:dPt>
          <c:cat>
            <c:numRef>
              <c:f>Sheet1!$A$2:$A$5</c:f>
              <c:numCache>
                <c:formatCode>General</c:formatCode>
                <c:ptCount val="4"/>
              </c:numCache>
            </c:numRef>
          </c:cat>
          <c:val>
            <c:numRef>
              <c:f>Sheet1!$B$2:$B$5</c:f>
              <c:numCache>
                <c:formatCode>General</c:formatCode>
                <c:ptCount val="4"/>
                <c:pt idx="0">
                  <c:v>65</c:v>
                </c:pt>
                <c:pt idx="1">
                  <c:v>35</c:v>
                </c:pt>
              </c:numCache>
            </c:numRef>
          </c:val>
          <c:extLst>
            <c:ext xmlns:c16="http://schemas.microsoft.com/office/drawing/2014/chart" uri="{C3380CC4-5D6E-409C-BE32-E72D297353CC}">
              <c16:uniqueId val="{00000008-9650-4F9E-9223-BFD0ECBC725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People in UK</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77% of people in UK have never had an HIV test</c:v>
                </c:pt>
              </c:strCache>
            </c:strRef>
          </c:tx>
          <c:spPr>
            <a:ln>
              <a:noFill/>
            </a:ln>
          </c:spPr>
          <c:explosion val="12"/>
          <c:dPt>
            <c:idx val="0"/>
            <c:bubble3D val="0"/>
            <c:explosion val="0"/>
            <c:spPr>
              <a:solidFill>
                <a:srgbClr val="3BB4AC"/>
              </a:solidFill>
              <a:ln w="19050">
                <a:noFill/>
              </a:ln>
              <a:effectLst/>
            </c:spPr>
            <c:extLst>
              <c:ext xmlns:c16="http://schemas.microsoft.com/office/drawing/2014/chart" uri="{C3380CC4-5D6E-409C-BE32-E72D297353CC}">
                <c16:uniqueId val="{00000003-548D-4478-B32E-F35FA7AE1E1B}"/>
              </c:ext>
            </c:extLst>
          </c:dPt>
          <c:dPt>
            <c:idx val="1"/>
            <c:bubble3D val="0"/>
            <c:explosion val="3"/>
            <c:spPr>
              <a:solidFill>
                <a:srgbClr val="F4931F"/>
              </a:solidFill>
              <a:ln w="19050">
                <a:noFill/>
              </a:ln>
              <a:effectLst/>
            </c:spPr>
            <c:extLst>
              <c:ext xmlns:c16="http://schemas.microsoft.com/office/drawing/2014/chart" uri="{C3380CC4-5D6E-409C-BE32-E72D297353CC}">
                <c16:uniqueId val="{00000002-548D-4478-B32E-F35FA7AE1E1B}"/>
              </c:ext>
            </c:extLst>
          </c:dPt>
          <c:dPt>
            <c:idx val="2"/>
            <c:bubble3D val="0"/>
            <c:spPr>
              <a:solidFill>
                <a:schemeClr val="accent3"/>
              </a:solidFill>
              <a:ln w="19050">
                <a:noFill/>
              </a:ln>
              <a:effectLst/>
            </c:spPr>
            <c:extLst>
              <c:ext xmlns:c16="http://schemas.microsoft.com/office/drawing/2014/chart" uri="{C3380CC4-5D6E-409C-BE32-E72D297353CC}">
                <c16:uniqueId val="{00000005-D718-4ABA-B922-566A2CA6185E}"/>
              </c:ext>
            </c:extLst>
          </c:dPt>
          <c:dPt>
            <c:idx val="3"/>
            <c:bubble3D val="0"/>
            <c:spPr>
              <a:solidFill>
                <a:schemeClr val="accent4"/>
              </a:solidFill>
              <a:ln w="19050">
                <a:noFill/>
              </a:ln>
              <a:effectLst/>
            </c:spPr>
            <c:extLst>
              <c:ext xmlns:c16="http://schemas.microsoft.com/office/drawing/2014/chart" uri="{C3380CC4-5D6E-409C-BE32-E72D297353CC}">
                <c16:uniqueId val="{00000007-D718-4ABA-B922-566A2CA6185E}"/>
              </c:ext>
            </c:extLst>
          </c:dPt>
          <c:cat>
            <c:numRef>
              <c:f>Sheet1!$A$2:$A$5</c:f>
              <c:numCache>
                <c:formatCode>General</c:formatCode>
                <c:ptCount val="4"/>
              </c:numCache>
            </c:numRef>
          </c:cat>
          <c:val>
            <c:numRef>
              <c:f>Sheet1!$B$2:$B$5</c:f>
              <c:numCache>
                <c:formatCode>General</c:formatCode>
                <c:ptCount val="4"/>
                <c:pt idx="0">
                  <c:v>23</c:v>
                </c:pt>
                <c:pt idx="1">
                  <c:v>77</c:v>
                </c:pt>
              </c:numCache>
            </c:numRef>
          </c:val>
          <c:extLst>
            <c:ext xmlns:c16="http://schemas.microsoft.com/office/drawing/2014/chart" uri="{C3380CC4-5D6E-409C-BE32-E72D297353CC}">
              <c16:uniqueId val="{00000000-548D-4478-B32E-F35FA7AE1E1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Gay &amp; Lesbian people in UK</c:v>
                </c:pt>
              </c:strCache>
            </c:strRef>
          </c:tx>
          <c:spPr>
            <a:solidFill>
              <a:srgbClr val="26B8EB"/>
            </a:solidFill>
          </c:spPr>
          <c:dPt>
            <c:idx val="0"/>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01-A339-446D-9661-D37783B23780}"/>
              </c:ext>
            </c:extLst>
          </c:dPt>
          <c:dPt>
            <c:idx val="1"/>
            <c:bubble3D val="0"/>
            <c:spPr>
              <a:solidFill>
                <a:srgbClr val="26B8EB"/>
              </a:solidFill>
              <a:ln w="19050">
                <a:solidFill>
                  <a:schemeClr val="lt1"/>
                </a:solidFill>
              </a:ln>
              <a:effectLst/>
            </c:spPr>
            <c:extLst>
              <c:ext xmlns:c16="http://schemas.microsoft.com/office/drawing/2014/chart" uri="{C3380CC4-5D6E-409C-BE32-E72D297353CC}">
                <c16:uniqueId val="{00000003-A339-446D-9661-D37783B23780}"/>
              </c:ext>
            </c:extLst>
          </c:dPt>
          <c:dPt>
            <c:idx val="2"/>
            <c:bubble3D val="0"/>
            <c:spPr>
              <a:solidFill>
                <a:srgbClr val="26B8EB"/>
              </a:solidFill>
              <a:ln w="19050">
                <a:solidFill>
                  <a:schemeClr val="lt1"/>
                </a:solidFill>
              </a:ln>
              <a:effectLst/>
            </c:spPr>
            <c:extLst>
              <c:ext xmlns:c16="http://schemas.microsoft.com/office/drawing/2014/chart" uri="{C3380CC4-5D6E-409C-BE32-E72D297353CC}">
                <c16:uniqueId val="{00000005-A339-446D-9661-D37783B23780}"/>
              </c:ext>
            </c:extLst>
          </c:dPt>
          <c:dPt>
            <c:idx val="3"/>
            <c:bubble3D val="0"/>
            <c:spPr>
              <a:solidFill>
                <a:srgbClr val="26B8EB"/>
              </a:solidFill>
              <a:ln w="19050">
                <a:solidFill>
                  <a:schemeClr val="lt1"/>
                </a:solidFill>
              </a:ln>
              <a:effectLst/>
            </c:spPr>
            <c:extLst>
              <c:ext xmlns:c16="http://schemas.microsoft.com/office/drawing/2014/chart" uri="{C3380CC4-5D6E-409C-BE32-E72D297353CC}">
                <c16:uniqueId val="{00000007-A339-446D-9661-D37783B23780}"/>
              </c:ext>
            </c:extLst>
          </c:dPt>
          <c:cat>
            <c:numRef>
              <c:f>Sheet1!$A$2:$A$5</c:f>
              <c:numCache>
                <c:formatCode>General</c:formatCode>
                <c:ptCount val="4"/>
              </c:numCache>
            </c:numRef>
          </c:cat>
          <c:val>
            <c:numRef>
              <c:f>Sheet1!$B$2:$B$5</c:f>
              <c:numCache>
                <c:formatCode>General</c:formatCode>
                <c:ptCount val="4"/>
                <c:pt idx="0">
                  <c:v>42</c:v>
                </c:pt>
                <c:pt idx="1">
                  <c:v>58</c:v>
                </c:pt>
              </c:numCache>
            </c:numRef>
          </c:val>
          <c:extLst>
            <c:ext xmlns:c16="http://schemas.microsoft.com/office/drawing/2014/chart" uri="{C3380CC4-5D6E-409C-BE32-E72D297353CC}">
              <c16:uniqueId val="{00000008-A339-446D-9661-D37783B2378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9CAAB1-4A70-4DA7-9209-63D06C568E9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4FB671C5-7163-4447-B0A4-6216DE10F1DD}">
      <dgm:prSet phldrT="[Text]"/>
      <dgm:spPr>
        <a:solidFill>
          <a:schemeClr val="accent2"/>
        </a:solidFill>
      </dgm:spPr>
      <dgm:t>
        <a:bodyPr/>
        <a:lstStyle/>
        <a:p>
          <a:r>
            <a:rPr lang="en-GB" dirty="0"/>
            <a:t>Age</a:t>
          </a:r>
        </a:p>
      </dgm:t>
    </dgm:pt>
    <dgm:pt modelId="{70B132E4-8519-485A-99E1-1F0ABF775E73}" type="parTrans" cxnId="{5AEE97C1-6467-489C-8539-A65BA65A675C}">
      <dgm:prSet/>
      <dgm:spPr/>
      <dgm:t>
        <a:bodyPr/>
        <a:lstStyle/>
        <a:p>
          <a:endParaRPr lang="en-GB"/>
        </a:p>
      </dgm:t>
    </dgm:pt>
    <dgm:pt modelId="{536F4B8E-D6E2-4BD1-81E0-AABC2CDC8CF1}" type="sibTrans" cxnId="{5AEE97C1-6467-489C-8539-A65BA65A675C}">
      <dgm:prSet/>
      <dgm:spPr/>
      <dgm:t>
        <a:bodyPr/>
        <a:lstStyle/>
        <a:p>
          <a:endParaRPr lang="en-GB"/>
        </a:p>
      </dgm:t>
    </dgm:pt>
    <dgm:pt modelId="{07892AC3-8A34-4AFB-BB09-76483EAEAFC7}">
      <dgm:prSet phldrT="[Text]"/>
      <dgm:spPr>
        <a:solidFill>
          <a:schemeClr val="accent2"/>
        </a:solidFill>
      </dgm:spPr>
      <dgm:t>
        <a:bodyPr/>
        <a:lstStyle/>
        <a:p>
          <a:r>
            <a:rPr lang="en-GB" dirty="0"/>
            <a:t>Disability</a:t>
          </a:r>
        </a:p>
      </dgm:t>
    </dgm:pt>
    <dgm:pt modelId="{6A348EA9-A526-412C-BB3F-3294E4F131DF}" type="parTrans" cxnId="{9279AF0B-7F4E-4B0B-A900-EA34484E0402}">
      <dgm:prSet/>
      <dgm:spPr/>
      <dgm:t>
        <a:bodyPr/>
        <a:lstStyle/>
        <a:p>
          <a:endParaRPr lang="en-GB"/>
        </a:p>
      </dgm:t>
    </dgm:pt>
    <dgm:pt modelId="{452E7EE8-7313-4D0E-A3BE-1DE771932F99}" type="sibTrans" cxnId="{9279AF0B-7F4E-4B0B-A900-EA34484E0402}">
      <dgm:prSet/>
      <dgm:spPr/>
      <dgm:t>
        <a:bodyPr/>
        <a:lstStyle/>
        <a:p>
          <a:endParaRPr lang="en-GB"/>
        </a:p>
      </dgm:t>
    </dgm:pt>
    <dgm:pt modelId="{30AB1151-4B4C-4B44-AAD7-9DE8D64234AF}">
      <dgm:prSet phldrT="[Text]"/>
      <dgm:spPr>
        <a:solidFill>
          <a:schemeClr val="accent2"/>
        </a:solidFill>
      </dgm:spPr>
      <dgm:t>
        <a:bodyPr/>
        <a:lstStyle/>
        <a:p>
          <a:r>
            <a:rPr lang="en-GB" dirty="0"/>
            <a:t>Gender Reassignment</a:t>
          </a:r>
        </a:p>
      </dgm:t>
    </dgm:pt>
    <dgm:pt modelId="{3A79CC27-E612-4413-BB58-1E566E7E7201}" type="parTrans" cxnId="{E26E6694-1F2A-46E4-A27A-CF74FBF989AF}">
      <dgm:prSet/>
      <dgm:spPr/>
      <dgm:t>
        <a:bodyPr/>
        <a:lstStyle/>
        <a:p>
          <a:endParaRPr lang="en-GB"/>
        </a:p>
      </dgm:t>
    </dgm:pt>
    <dgm:pt modelId="{E8857647-4F47-418C-9F38-D81C229B173F}" type="sibTrans" cxnId="{E26E6694-1F2A-46E4-A27A-CF74FBF989AF}">
      <dgm:prSet/>
      <dgm:spPr/>
      <dgm:t>
        <a:bodyPr/>
        <a:lstStyle/>
        <a:p>
          <a:endParaRPr lang="en-GB"/>
        </a:p>
      </dgm:t>
    </dgm:pt>
    <dgm:pt modelId="{661AAA1E-4776-4E8B-AAA5-129A3EF33960}">
      <dgm:prSet phldrT="[Text]"/>
      <dgm:spPr>
        <a:solidFill>
          <a:schemeClr val="accent2"/>
        </a:solidFill>
      </dgm:spPr>
      <dgm:t>
        <a:bodyPr/>
        <a:lstStyle/>
        <a:p>
          <a:r>
            <a:rPr lang="en-GB" dirty="0"/>
            <a:t>Marriage &amp; Civil Partnership</a:t>
          </a:r>
        </a:p>
      </dgm:t>
    </dgm:pt>
    <dgm:pt modelId="{13F2BB8E-4D1A-4A58-B872-32B22FB6D9AB}" type="parTrans" cxnId="{FA24AC15-75DA-4D29-8298-CE477D9618E4}">
      <dgm:prSet/>
      <dgm:spPr/>
      <dgm:t>
        <a:bodyPr/>
        <a:lstStyle/>
        <a:p>
          <a:endParaRPr lang="en-GB"/>
        </a:p>
      </dgm:t>
    </dgm:pt>
    <dgm:pt modelId="{364E374D-8CDD-40D2-8D19-B55F7B74B195}" type="sibTrans" cxnId="{FA24AC15-75DA-4D29-8298-CE477D9618E4}">
      <dgm:prSet/>
      <dgm:spPr/>
      <dgm:t>
        <a:bodyPr/>
        <a:lstStyle/>
        <a:p>
          <a:endParaRPr lang="en-GB"/>
        </a:p>
      </dgm:t>
    </dgm:pt>
    <dgm:pt modelId="{BD0A2C37-AF49-4EB3-A3C1-68904E0F3D04}">
      <dgm:prSet phldrT="[Text]"/>
      <dgm:spPr>
        <a:solidFill>
          <a:schemeClr val="accent2"/>
        </a:solidFill>
      </dgm:spPr>
      <dgm:t>
        <a:bodyPr/>
        <a:lstStyle/>
        <a:p>
          <a:r>
            <a:rPr lang="en-GB" dirty="0"/>
            <a:t>Pregnancy &amp; Maternity</a:t>
          </a:r>
        </a:p>
      </dgm:t>
    </dgm:pt>
    <dgm:pt modelId="{B1C0DC7B-F999-431F-A025-B0CF523F914F}" type="parTrans" cxnId="{1E4F031D-20EC-41EC-A721-66A814DFC41D}">
      <dgm:prSet/>
      <dgm:spPr/>
      <dgm:t>
        <a:bodyPr/>
        <a:lstStyle/>
        <a:p>
          <a:endParaRPr lang="en-GB"/>
        </a:p>
      </dgm:t>
    </dgm:pt>
    <dgm:pt modelId="{C17E3CC7-43D4-4838-AC2D-36F5B187B8AF}" type="sibTrans" cxnId="{1E4F031D-20EC-41EC-A721-66A814DFC41D}">
      <dgm:prSet/>
      <dgm:spPr/>
      <dgm:t>
        <a:bodyPr/>
        <a:lstStyle/>
        <a:p>
          <a:endParaRPr lang="en-GB"/>
        </a:p>
      </dgm:t>
    </dgm:pt>
    <dgm:pt modelId="{374F8235-1EA4-43EA-BB1E-059224471D63}">
      <dgm:prSet/>
      <dgm:spPr>
        <a:solidFill>
          <a:schemeClr val="accent2"/>
        </a:solidFill>
      </dgm:spPr>
      <dgm:t>
        <a:bodyPr/>
        <a:lstStyle/>
        <a:p>
          <a:r>
            <a:rPr lang="en-GB" dirty="0"/>
            <a:t>Race</a:t>
          </a:r>
        </a:p>
      </dgm:t>
    </dgm:pt>
    <dgm:pt modelId="{CA9E770C-9725-4672-B8C4-31B8ED6535CA}" type="parTrans" cxnId="{4D8AEC44-E84C-40B2-8FF2-6806204992CC}">
      <dgm:prSet/>
      <dgm:spPr/>
      <dgm:t>
        <a:bodyPr/>
        <a:lstStyle/>
        <a:p>
          <a:endParaRPr lang="en-GB"/>
        </a:p>
      </dgm:t>
    </dgm:pt>
    <dgm:pt modelId="{A7078CA2-E76A-4AC2-8984-08E357163B4B}" type="sibTrans" cxnId="{4D8AEC44-E84C-40B2-8FF2-6806204992CC}">
      <dgm:prSet/>
      <dgm:spPr/>
      <dgm:t>
        <a:bodyPr/>
        <a:lstStyle/>
        <a:p>
          <a:endParaRPr lang="en-GB"/>
        </a:p>
      </dgm:t>
    </dgm:pt>
    <dgm:pt modelId="{781B9BE1-E1F0-4B7D-934A-B48906CBA3F3}">
      <dgm:prSet/>
      <dgm:spPr>
        <a:solidFill>
          <a:schemeClr val="accent2"/>
        </a:solidFill>
      </dgm:spPr>
      <dgm:t>
        <a:bodyPr/>
        <a:lstStyle/>
        <a:p>
          <a:r>
            <a:rPr lang="en-GB" dirty="0"/>
            <a:t>Religion &amp; Belief</a:t>
          </a:r>
        </a:p>
      </dgm:t>
    </dgm:pt>
    <dgm:pt modelId="{284F4B3B-FBFF-4606-A7B5-45491AE7038B}" type="parTrans" cxnId="{F526EBA0-A5D5-4E25-A7B5-2FD24035DC48}">
      <dgm:prSet/>
      <dgm:spPr/>
      <dgm:t>
        <a:bodyPr/>
        <a:lstStyle/>
        <a:p>
          <a:endParaRPr lang="en-GB"/>
        </a:p>
      </dgm:t>
    </dgm:pt>
    <dgm:pt modelId="{E8083DBF-A632-4D5B-B9B2-B835F589BCAB}" type="sibTrans" cxnId="{F526EBA0-A5D5-4E25-A7B5-2FD24035DC48}">
      <dgm:prSet/>
      <dgm:spPr/>
      <dgm:t>
        <a:bodyPr/>
        <a:lstStyle/>
        <a:p>
          <a:endParaRPr lang="en-GB"/>
        </a:p>
      </dgm:t>
    </dgm:pt>
    <dgm:pt modelId="{59DEFF66-E1C1-41A9-95FE-77720F76A6BC}">
      <dgm:prSet/>
      <dgm:spPr>
        <a:solidFill>
          <a:schemeClr val="accent2"/>
        </a:solidFill>
      </dgm:spPr>
      <dgm:t>
        <a:bodyPr/>
        <a:lstStyle/>
        <a:p>
          <a:r>
            <a:rPr lang="en-GB" dirty="0"/>
            <a:t>Sex</a:t>
          </a:r>
        </a:p>
      </dgm:t>
    </dgm:pt>
    <dgm:pt modelId="{0E41B4DC-0C8F-4522-AA47-50129E0BA290}" type="parTrans" cxnId="{55072A1C-F0DA-48E5-A75B-E10C23ACB328}">
      <dgm:prSet/>
      <dgm:spPr/>
      <dgm:t>
        <a:bodyPr/>
        <a:lstStyle/>
        <a:p>
          <a:endParaRPr lang="en-GB"/>
        </a:p>
      </dgm:t>
    </dgm:pt>
    <dgm:pt modelId="{FC098B8D-4E16-4DF7-BCEA-E2CB7B362052}" type="sibTrans" cxnId="{55072A1C-F0DA-48E5-A75B-E10C23ACB328}">
      <dgm:prSet/>
      <dgm:spPr/>
      <dgm:t>
        <a:bodyPr/>
        <a:lstStyle/>
        <a:p>
          <a:endParaRPr lang="en-GB"/>
        </a:p>
      </dgm:t>
    </dgm:pt>
    <dgm:pt modelId="{154A9D8D-3993-419F-AE6C-FC75020F3FAD}">
      <dgm:prSet/>
      <dgm:spPr>
        <a:solidFill>
          <a:schemeClr val="accent2"/>
        </a:solidFill>
      </dgm:spPr>
      <dgm:t>
        <a:bodyPr/>
        <a:lstStyle/>
        <a:p>
          <a:r>
            <a:rPr lang="en-GB" dirty="0"/>
            <a:t>Sexual Orientation</a:t>
          </a:r>
        </a:p>
      </dgm:t>
    </dgm:pt>
    <dgm:pt modelId="{2890D017-77C9-4148-BA54-425BE430852B}" type="parTrans" cxnId="{875416F8-61F1-4E00-9D03-1623287CA842}">
      <dgm:prSet/>
      <dgm:spPr/>
      <dgm:t>
        <a:bodyPr/>
        <a:lstStyle/>
        <a:p>
          <a:endParaRPr lang="en-GB"/>
        </a:p>
      </dgm:t>
    </dgm:pt>
    <dgm:pt modelId="{97E99C8C-5F0D-4BAE-943C-6B755E85E71A}" type="sibTrans" cxnId="{875416F8-61F1-4E00-9D03-1623287CA842}">
      <dgm:prSet/>
      <dgm:spPr/>
      <dgm:t>
        <a:bodyPr/>
        <a:lstStyle/>
        <a:p>
          <a:endParaRPr lang="en-GB"/>
        </a:p>
      </dgm:t>
    </dgm:pt>
    <dgm:pt modelId="{288CF40C-7295-4536-833B-F330F8FFF50D}" type="pres">
      <dgm:prSet presAssocID="{019CAAB1-4A70-4DA7-9209-63D06C568E9C}" presName="diagram" presStyleCnt="0">
        <dgm:presLayoutVars>
          <dgm:dir/>
          <dgm:resizeHandles val="exact"/>
        </dgm:presLayoutVars>
      </dgm:prSet>
      <dgm:spPr/>
    </dgm:pt>
    <dgm:pt modelId="{DE1C8DEB-2617-4101-96B7-8DD188A231A3}" type="pres">
      <dgm:prSet presAssocID="{4FB671C5-7163-4447-B0A4-6216DE10F1DD}" presName="node" presStyleLbl="node1" presStyleIdx="0" presStyleCnt="9">
        <dgm:presLayoutVars>
          <dgm:bulletEnabled val="1"/>
        </dgm:presLayoutVars>
      </dgm:prSet>
      <dgm:spPr/>
    </dgm:pt>
    <dgm:pt modelId="{AD4CE74C-664C-4D2B-B28E-56786F4F75C1}" type="pres">
      <dgm:prSet presAssocID="{536F4B8E-D6E2-4BD1-81E0-AABC2CDC8CF1}" presName="sibTrans" presStyleCnt="0"/>
      <dgm:spPr/>
    </dgm:pt>
    <dgm:pt modelId="{000E035A-0817-4985-ADFA-84ED54E026CA}" type="pres">
      <dgm:prSet presAssocID="{07892AC3-8A34-4AFB-BB09-76483EAEAFC7}" presName="node" presStyleLbl="node1" presStyleIdx="1" presStyleCnt="9">
        <dgm:presLayoutVars>
          <dgm:bulletEnabled val="1"/>
        </dgm:presLayoutVars>
      </dgm:prSet>
      <dgm:spPr/>
    </dgm:pt>
    <dgm:pt modelId="{445AD226-DC67-4F16-891E-CD0D4171FEC4}" type="pres">
      <dgm:prSet presAssocID="{452E7EE8-7313-4D0E-A3BE-1DE771932F99}" presName="sibTrans" presStyleCnt="0"/>
      <dgm:spPr/>
    </dgm:pt>
    <dgm:pt modelId="{05127654-815E-40B2-AEB4-EF1CB607123C}" type="pres">
      <dgm:prSet presAssocID="{30AB1151-4B4C-4B44-AAD7-9DE8D64234AF}" presName="node" presStyleLbl="node1" presStyleIdx="2" presStyleCnt="9">
        <dgm:presLayoutVars>
          <dgm:bulletEnabled val="1"/>
        </dgm:presLayoutVars>
      </dgm:prSet>
      <dgm:spPr/>
    </dgm:pt>
    <dgm:pt modelId="{8F4BA19D-5D7F-415F-B204-A48A1A888FB4}" type="pres">
      <dgm:prSet presAssocID="{E8857647-4F47-418C-9F38-D81C229B173F}" presName="sibTrans" presStyleCnt="0"/>
      <dgm:spPr/>
    </dgm:pt>
    <dgm:pt modelId="{8BF35BAE-B959-40FD-9632-54EBBFF45B7F}" type="pres">
      <dgm:prSet presAssocID="{661AAA1E-4776-4E8B-AAA5-129A3EF33960}" presName="node" presStyleLbl="node1" presStyleIdx="3" presStyleCnt="9">
        <dgm:presLayoutVars>
          <dgm:bulletEnabled val="1"/>
        </dgm:presLayoutVars>
      </dgm:prSet>
      <dgm:spPr/>
    </dgm:pt>
    <dgm:pt modelId="{DC1FE25E-28A1-42BA-B86C-4E3DAEE1C4C4}" type="pres">
      <dgm:prSet presAssocID="{364E374D-8CDD-40D2-8D19-B55F7B74B195}" presName="sibTrans" presStyleCnt="0"/>
      <dgm:spPr/>
    </dgm:pt>
    <dgm:pt modelId="{047266F2-7DC2-4C39-8586-AA52DF693266}" type="pres">
      <dgm:prSet presAssocID="{BD0A2C37-AF49-4EB3-A3C1-68904E0F3D04}" presName="node" presStyleLbl="node1" presStyleIdx="4" presStyleCnt="9">
        <dgm:presLayoutVars>
          <dgm:bulletEnabled val="1"/>
        </dgm:presLayoutVars>
      </dgm:prSet>
      <dgm:spPr/>
    </dgm:pt>
    <dgm:pt modelId="{E0B40328-31B8-4014-AB61-2C2C2BD04BEF}" type="pres">
      <dgm:prSet presAssocID="{C17E3CC7-43D4-4838-AC2D-36F5B187B8AF}" presName="sibTrans" presStyleCnt="0"/>
      <dgm:spPr/>
    </dgm:pt>
    <dgm:pt modelId="{96F3A636-1EE3-4A7D-8EE9-4FF206C9A371}" type="pres">
      <dgm:prSet presAssocID="{374F8235-1EA4-43EA-BB1E-059224471D63}" presName="node" presStyleLbl="node1" presStyleIdx="5" presStyleCnt="9">
        <dgm:presLayoutVars>
          <dgm:bulletEnabled val="1"/>
        </dgm:presLayoutVars>
      </dgm:prSet>
      <dgm:spPr/>
    </dgm:pt>
    <dgm:pt modelId="{BA6AED5F-1DC4-41C5-820E-C54843F310A4}" type="pres">
      <dgm:prSet presAssocID="{A7078CA2-E76A-4AC2-8984-08E357163B4B}" presName="sibTrans" presStyleCnt="0"/>
      <dgm:spPr/>
    </dgm:pt>
    <dgm:pt modelId="{F00A5B3A-47A2-4193-91FF-E54915BFCC69}" type="pres">
      <dgm:prSet presAssocID="{781B9BE1-E1F0-4B7D-934A-B48906CBA3F3}" presName="node" presStyleLbl="node1" presStyleIdx="6" presStyleCnt="9">
        <dgm:presLayoutVars>
          <dgm:bulletEnabled val="1"/>
        </dgm:presLayoutVars>
      </dgm:prSet>
      <dgm:spPr/>
    </dgm:pt>
    <dgm:pt modelId="{705D0535-AC51-445D-8278-9FF60370190E}" type="pres">
      <dgm:prSet presAssocID="{E8083DBF-A632-4D5B-B9B2-B835F589BCAB}" presName="sibTrans" presStyleCnt="0"/>
      <dgm:spPr/>
    </dgm:pt>
    <dgm:pt modelId="{FE1E449A-6A94-4B61-9287-F7789823FEF2}" type="pres">
      <dgm:prSet presAssocID="{59DEFF66-E1C1-41A9-95FE-77720F76A6BC}" presName="node" presStyleLbl="node1" presStyleIdx="7" presStyleCnt="9">
        <dgm:presLayoutVars>
          <dgm:bulletEnabled val="1"/>
        </dgm:presLayoutVars>
      </dgm:prSet>
      <dgm:spPr/>
    </dgm:pt>
    <dgm:pt modelId="{2D81D0B2-F1CF-40B3-96C6-BDBFE4E17678}" type="pres">
      <dgm:prSet presAssocID="{FC098B8D-4E16-4DF7-BCEA-E2CB7B362052}" presName="sibTrans" presStyleCnt="0"/>
      <dgm:spPr/>
    </dgm:pt>
    <dgm:pt modelId="{DC0AB1DF-5B19-46A5-B8DD-8A301837D5A2}" type="pres">
      <dgm:prSet presAssocID="{154A9D8D-3993-419F-AE6C-FC75020F3FAD}" presName="node" presStyleLbl="node1" presStyleIdx="8" presStyleCnt="9">
        <dgm:presLayoutVars>
          <dgm:bulletEnabled val="1"/>
        </dgm:presLayoutVars>
      </dgm:prSet>
      <dgm:spPr/>
    </dgm:pt>
  </dgm:ptLst>
  <dgm:cxnLst>
    <dgm:cxn modelId="{9279AF0B-7F4E-4B0B-A900-EA34484E0402}" srcId="{019CAAB1-4A70-4DA7-9209-63D06C568E9C}" destId="{07892AC3-8A34-4AFB-BB09-76483EAEAFC7}" srcOrd="1" destOrd="0" parTransId="{6A348EA9-A526-412C-BB3F-3294E4F131DF}" sibTransId="{452E7EE8-7313-4D0E-A3BE-1DE771932F99}"/>
    <dgm:cxn modelId="{FF776C0F-020A-4302-8E4C-415A33DE5CD7}" type="presOf" srcId="{154A9D8D-3993-419F-AE6C-FC75020F3FAD}" destId="{DC0AB1DF-5B19-46A5-B8DD-8A301837D5A2}" srcOrd="0" destOrd="0" presId="urn:microsoft.com/office/officeart/2005/8/layout/default"/>
    <dgm:cxn modelId="{FA24AC15-75DA-4D29-8298-CE477D9618E4}" srcId="{019CAAB1-4A70-4DA7-9209-63D06C568E9C}" destId="{661AAA1E-4776-4E8B-AAA5-129A3EF33960}" srcOrd="3" destOrd="0" parTransId="{13F2BB8E-4D1A-4A58-B872-32B22FB6D9AB}" sibTransId="{364E374D-8CDD-40D2-8D19-B55F7B74B195}"/>
    <dgm:cxn modelId="{55072A1C-F0DA-48E5-A75B-E10C23ACB328}" srcId="{019CAAB1-4A70-4DA7-9209-63D06C568E9C}" destId="{59DEFF66-E1C1-41A9-95FE-77720F76A6BC}" srcOrd="7" destOrd="0" parTransId="{0E41B4DC-0C8F-4522-AA47-50129E0BA290}" sibTransId="{FC098B8D-4E16-4DF7-BCEA-E2CB7B362052}"/>
    <dgm:cxn modelId="{1E4F031D-20EC-41EC-A721-66A814DFC41D}" srcId="{019CAAB1-4A70-4DA7-9209-63D06C568E9C}" destId="{BD0A2C37-AF49-4EB3-A3C1-68904E0F3D04}" srcOrd="4" destOrd="0" parTransId="{B1C0DC7B-F999-431F-A025-B0CF523F914F}" sibTransId="{C17E3CC7-43D4-4838-AC2D-36F5B187B8AF}"/>
    <dgm:cxn modelId="{F5562C20-CAB4-4339-9059-376CB57F3B3B}" type="presOf" srcId="{59DEFF66-E1C1-41A9-95FE-77720F76A6BC}" destId="{FE1E449A-6A94-4B61-9287-F7789823FEF2}" srcOrd="0" destOrd="0" presId="urn:microsoft.com/office/officeart/2005/8/layout/default"/>
    <dgm:cxn modelId="{8265EA2B-828B-4BC8-9F15-C7AB461E7EC8}" type="presOf" srcId="{07892AC3-8A34-4AFB-BB09-76483EAEAFC7}" destId="{000E035A-0817-4985-ADFA-84ED54E026CA}" srcOrd="0" destOrd="0" presId="urn:microsoft.com/office/officeart/2005/8/layout/default"/>
    <dgm:cxn modelId="{CF7DD261-9C18-40D7-B679-2556371E61BD}" type="presOf" srcId="{781B9BE1-E1F0-4B7D-934A-B48906CBA3F3}" destId="{F00A5B3A-47A2-4193-91FF-E54915BFCC69}" srcOrd="0" destOrd="0" presId="urn:microsoft.com/office/officeart/2005/8/layout/default"/>
    <dgm:cxn modelId="{4D8AEC44-E84C-40B2-8FF2-6806204992CC}" srcId="{019CAAB1-4A70-4DA7-9209-63D06C568E9C}" destId="{374F8235-1EA4-43EA-BB1E-059224471D63}" srcOrd="5" destOrd="0" parTransId="{CA9E770C-9725-4672-B8C4-31B8ED6535CA}" sibTransId="{A7078CA2-E76A-4AC2-8984-08E357163B4B}"/>
    <dgm:cxn modelId="{BD0B9169-9683-4021-BE84-1A216E0B27E4}" type="presOf" srcId="{4FB671C5-7163-4447-B0A4-6216DE10F1DD}" destId="{DE1C8DEB-2617-4101-96B7-8DD188A231A3}" srcOrd="0" destOrd="0" presId="urn:microsoft.com/office/officeart/2005/8/layout/default"/>
    <dgm:cxn modelId="{94839D6D-B559-4DE8-B0D7-38281608964A}" type="presOf" srcId="{30AB1151-4B4C-4B44-AAD7-9DE8D64234AF}" destId="{05127654-815E-40B2-AEB4-EF1CB607123C}" srcOrd="0" destOrd="0" presId="urn:microsoft.com/office/officeart/2005/8/layout/default"/>
    <dgm:cxn modelId="{A492024F-89DA-475C-80D4-C078E09AA59C}" type="presOf" srcId="{661AAA1E-4776-4E8B-AAA5-129A3EF33960}" destId="{8BF35BAE-B959-40FD-9632-54EBBFF45B7F}" srcOrd="0" destOrd="0" presId="urn:microsoft.com/office/officeart/2005/8/layout/default"/>
    <dgm:cxn modelId="{028E0090-A5BD-41EA-8312-981E55FFBA17}" type="presOf" srcId="{374F8235-1EA4-43EA-BB1E-059224471D63}" destId="{96F3A636-1EE3-4A7D-8EE9-4FF206C9A371}" srcOrd="0" destOrd="0" presId="urn:microsoft.com/office/officeart/2005/8/layout/default"/>
    <dgm:cxn modelId="{E26E6694-1F2A-46E4-A27A-CF74FBF989AF}" srcId="{019CAAB1-4A70-4DA7-9209-63D06C568E9C}" destId="{30AB1151-4B4C-4B44-AAD7-9DE8D64234AF}" srcOrd="2" destOrd="0" parTransId="{3A79CC27-E612-4413-BB58-1E566E7E7201}" sibTransId="{E8857647-4F47-418C-9F38-D81C229B173F}"/>
    <dgm:cxn modelId="{C62AC498-21A6-42C3-9819-F77DC3F1AA07}" type="presOf" srcId="{019CAAB1-4A70-4DA7-9209-63D06C568E9C}" destId="{288CF40C-7295-4536-833B-F330F8FFF50D}" srcOrd="0" destOrd="0" presId="urn:microsoft.com/office/officeart/2005/8/layout/default"/>
    <dgm:cxn modelId="{F526EBA0-A5D5-4E25-A7B5-2FD24035DC48}" srcId="{019CAAB1-4A70-4DA7-9209-63D06C568E9C}" destId="{781B9BE1-E1F0-4B7D-934A-B48906CBA3F3}" srcOrd="6" destOrd="0" parTransId="{284F4B3B-FBFF-4606-A7B5-45491AE7038B}" sibTransId="{E8083DBF-A632-4D5B-B9B2-B835F589BCAB}"/>
    <dgm:cxn modelId="{5AEE97C1-6467-489C-8539-A65BA65A675C}" srcId="{019CAAB1-4A70-4DA7-9209-63D06C568E9C}" destId="{4FB671C5-7163-4447-B0A4-6216DE10F1DD}" srcOrd="0" destOrd="0" parTransId="{70B132E4-8519-485A-99E1-1F0ABF775E73}" sibTransId="{536F4B8E-D6E2-4BD1-81E0-AABC2CDC8CF1}"/>
    <dgm:cxn modelId="{35B2D0D3-3189-4562-BD0E-08D74288E2B8}" type="presOf" srcId="{BD0A2C37-AF49-4EB3-A3C1-68904E0F3D04}" destId="{047266F2-7DC2-4C39-8586-AA52DF693266}" srcOrd="0" destOrd="0" presId="urn:microsoft.com/office/officeart/2005/8/layout/default"/>
    <dgm:cxn modelId="{875416F8-61F1-4E00-9D03-1623287CA842}" srcId="{019CAAB1-4A70-4DA7-9209-63D06C568E9C}" destId="{154A9D8D-3993-419F-AE6C-FC75020F3FAD}" srcOrd="8" destOrd="0" parTransId="{2890D017-77C9-4148-BA54-425BE430852B}" sibTransId="{97E99C8C-5F0D-4BAE-943C-6B755E85E71A}"/>
    <dgm:cxn modelId="{74E20100-3950-44C2-93D9-7ED0AEFD6692}" type="presParOf" srcId="{288CF40C-7295-4536-833B-F330F8FFF50D}" destId="{DE1C8DEB-2617-4101-96B7-8DD188A231A3}" srcOrd="0" destOrd="0" presId="urn:microsoft.com/office/officeart/2005/8/layout/default"/>
    <dgm:cxn modelId="{2833C71F-2C9D-40B9-8F49-B35546221FBE}" type="presParOf" srcId="{288CF40C-7295-4536-833B-F330F8FFF50D}" destId="{AD4CE74C-664C-4D2B-B28E-56786F4F75C1}" srcOrd="1" destOrd="0" presId="urn:microsoft.com/office/officeart/2005/8/layout/default"/>
    <dgm:cxn modelId="{16056074-0449-4A3D-BCBF-AA6BD13FB8B0}" type="presParOf" srcId="{288CF40C-7295-4536-833B-F330F8FFF50D}" destId="{000E035A-0817-4985-ADFA-84ED54E026CA}" srcOrd="2" destOrd="0" presId="urn:microsoft.com/office/officeart/2005/8/layout/default"/>
    <dgm:cxn modelId="{F315B2F2-2D34-45EA-89DE-608E8BA2E9AF}" type="presParOf" srcId="{288CF40C-7295-4536-833B-F330F8FFF50D}" destId="{445AD226-DC67-4F16-891E-CD0D4171FEC4}" srcOrd="3" destOrd="0" presId="urn:microsoft.com/office/officeart/2005/8/layout/default"/>
    <dgm:cxn modelId="{50501BA6-FA63-4AF4-BF4E-53A5BA7FE951}" type="presParOf" srcId="{288CF40C-7295-4536-833B-F330F8FFF50D}" destId="{05127654-815E-40B2-AEB4-EF1CB607123C}" srcOrd="4" destOrd="0" presId="urn:microsoft.com/office/officeart/2005/8/layout/default"/>
    <dgm:cxn modelId="{A4729542-8FA5-4C0A-A10A-64A17496D1C0}" type="presParOf" srcId="{288CF40C-7295-4536-833B-F330F8FFF50D}" destId="{8F4BA19D-5D7F-415F-B204-A48A1A888FB4}" srcOrd="5" destOrd="0" presId="urn:microsoft.com/office/officeart/2005/8/layout/default"/>
    <dgm:cxn modelId="{38212507-0E16-4A61-A5C6-3A97258FC6FB}" type="presParOf" srcId="{288CF40C-7295-4536-833B-F330F8FFF50D}" destId="{8BF35BAE-B959-40FD-9632-54EBBFF45B7F}" srcOrd="6" destOrd="0" presId="urn:microsoft.com/office/officeart/2005/8/layout/default"/>
    <dgm:cxn modelId="{131F01E2-79F1-42EA-9628-48F75DEBAFA8}" type="presParOf" srcId="{288CF40C-7295-4536-833B-F330F8FFF50D}" destId="{DC1FE25E-28A1-42BA-B86C-4E3DAEE1C4C4}" srcOrd="7" destOrd="0" presId="urn:microsoft.com/office/officeart/2005/8/layout/default"/>
    <dgm:cxn modelId="{F4D60ED0-8738-468B-A3D7-6505604D67DF}" type="presParOf" srcId="{288CF40C-7295-4536-833B-F330F8FFF50D}" destId="{047266F2-7DC2-4C39-8586-AA52DF693266}" srcOrd="8" destOrd="0" presId="urn:microsoft.com/office/officeart/2005/8/layout/default"/>
    <dgm:cxn modelId="{5E94E78D-3A96-4198-8B6A-0B9A2FDA7960}" type="presParOf" srcId="{288CF40C-7295-4536-833B-F330F8FFF50D}" destId="{E0B40328-31B8-4014-AB61-2C2C2BD04BEF}" srcOrd="9" destOrd="0" presId="urn:microsoft.com/office/officeart/2005/8/layout/default"/>
    <dgm:cxn modelId="{CED1BF20-1065-4630-96FD-05339CF4714F}" type="presParOf" srcId="{288CF40C-7295-4536-833B-F330F8FFF50D}" destId="{96F3A636-1EE3-4A7D-8EE9-4FF206C9A371}" srcOrd="10" destOrd="0" presId="urn:microsoft.com/office/officeart/2005/8/layout/default"/>
    <dgm:cxn modelId="{17AEA68E-8706-421C-87B0-F6D7BEB86FAD}" type="presParOf" srcId="{288CF40C-7295-4536-833B-F330F8FFF50D}" destId="{BA6AED5F-1DC4-41C5-820E-C54843F310A4}" srcOrd="11" destOrd="0" presId="urn:microsoft.com/office/officeart/2005/8/layout/default"/>
    <dgm:cxn modelId="{2A76CFC7-55C2-4A59-A98F-915CE6E23C8B}" type="presParOf" srcId="{288CF40C-7295-4536-833B-F330F8FFF50D}" destId="{F00A5B3A-47A2-4193-91FF-E54915BFCC69}" srcOrd="12" destOrd="0" presId="urn:microsoft.com/office/officeart/2005/8/layout/default"/>
    <dgm:cxn modelId="{A02BCC81-506C-4448-862C-7515B4373101}" type="presParOf" srcId="{288CF40C-7295-4536-833B-F330F8FFF50D}" destId="{705D0535-AC51-445D-8278-9FF60370190E}" srcOrd="13" destOrd="0" presId="urn:microsoft.com/office/officeart/2005/8/layout/default"/>
    <dgm:cxn modelId="{04DDEAE3-ADAD-440B-9C49-4118026C200A}" type="presParOf" srcId="{288CF40C-7295-4536-833B-F330F8FFF50D}" destId="{FE1E449A-6A94-4B61-9287-F7789823FEF2}" srcOrd="14" destOrd="0" presId="urn:microsoft.com/office/officeart/2005/8/layout/default"/>
    <dgm:cxn modelId="{4492FF58-440B-402C-B7E1-7284C27CAC1E}" type="presParOf" srcId="{288CF40C-7295-4536-833B-F330F8FFF50D}" destId="{2D81D0B2-F1CF-40B3-96C6-BDBFE4E17678}" srcOrd="15" destOrd="0" presId="urn:microsoft.com/office/officeart/2005/8/layout/default"/>
    <dgm:cxn modelId="{E5C8193C-DB0E-48A0-ADB8-2520252BFE64}" type="presParOf" srcId="{288CF40C-7295-4536-833B-F330F8FFF50D}" destId="{DC0AB1DF-5B19-46A5-B8DD-8A301837D5A2}"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C8DEB-2617-4101-96B7-8DD188A231A3}">
      <dsp:nvSpPr>
        <dsp:cNvPr id="0" name=""/>
        <dsp:cNvSpPr/>
      </dsp:nvSpPr>
      <dsp:spPr>
        <a:xfrm>
          <a:off x="652317" y="2942"/>
          <a:ext cx="2175736" cy="130544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Age</a:t>
          </a:r>
        </a:p>
      </dsp:txBody>
      <dsp:txXfrm>
        <a:off x="652317" y="2942"/>
        <a:ext cx="2175736" cy="1305442"/>
      </dsp:txXfrm>
    </dsp:sp>
    <dsp:sp modelId="{000E035A-0817-4985-ADFA-84ED54E026CA}">
      <dsp:nvSpPr>
        <dsp:cNvPr id="0" name=""/>
        <dsp:cNvSpPr/>
      </dsp:nvSpPr>
      <dsp:spPr>
        <a:xfrm>
          <a:off x="3045628" y="2942"/>
          <a:ext cx="2175736" cy="130544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Disability</a:t>
          </a:r>
        </a:p>
      </dsp:txBody>
      <dsp:txXfrm>
        <a:off x="3045628" y="2942"/>
        <a:ext cx="2175736" cy="1305442"/>
      </dsp:txXfrm>
    </dsp:sp>
    <dsp:sp modelId="{05127654-815E-40B2-AEB4-EF1CB607123C}">
      <dsp:nvSpPr>
        <dsp:cNvPr id="0" name=""/>
        <dsp:cNvSpPr/>
      </dsp:nvSpPr>
      <dsp:spPr>
        <a:xfrm>
          <a:off x="5438938" y="2942"/>
          <a:ext cx="2175736" cy="130544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Gender Reassignment</a:t>
          </a:r>
        </a:p>
      </dsp:txBody>
      <dsp:txXfrm>
        <a:off x="5438938" y="2942"/>
        <a:ext cx="2175736" cy="1305442"/>
      </dsp:txXfrm>
    </dsp:sp>
    <dsp:sp modelId="{8BF35BAE-B959-40FD-9632-54EBBFF45B7F}">
      <dsp:nvSpPr>
        <dsp:cNvPr id="0" name=""/>
        <dsp:cNvSpPr/>
      </dsp:nvSpPr>
      <dsp:spPr>
        <a:xfrm>
          <a:off x="652317" y="1525957"/>
          <a:ext cx="2175736" cy="130544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Marriage &amp; Civil Partnership</a:t>
          </a:r>
        </a:p>
      </dsp:txBody>
      <dsp:txXfrm>
        <a:off x="652317" y="1525957"/>
        <a:ext cx="2175736" cy="1305442"/>
      </dsp:txXfrm>
    </dsp:sp>
    <dsp:sp modelId="{047266F2-7DC2-4C39-8586-AA52DF693266}">
      <dsp:nvSpPr>
        <dsp:cNvPr id="0" name=""/>
        <dsp:cNvSpPr/>
      </dsp:nvSpPr>
      <dsp:spPr>
        <a:xfrm>
          <a:off x="3045628" y="1525957"/>
          <a:ext cx="2175736" cy="130544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Pregnancy &amp; Maternity</a:t>
          </a:r>
        </a:p>
      </dsp:txBody>
      <dsp:txXfrm>
        <a:off x="3045628" y="1525957"/>
        <a:ext cx="2175736" cy="1305442"/>
      </dsp:txXfrm>
    </dsp:sp>
    <dsp:sp modelId="{96F3A636-1EE3-4A7D-8EE9-4FF206C9A371}">
      <dsp:nvSpPr>
        <dsp:cNvPr id="0" name=""/>
        <dsp:cNvSpPr/>
      </dsp:nvSpPr>
      <dsp:spPr>
        <a:xfrm>
          <a:off x="5438938" y="1525957"/>
          <a:ext cx="2175736" cy="130544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Race</a:t>
          </a:r>
        </a:p>
      </dsp:txBody>
      <dsp:txXfrm>
        <a:off x="5438938" y="1525957"/>
        <a:ext cx="2175736" cy="1305442"/>
      </dsp:txXfrm>
    </dsp:sp>
    <dsp:sp modelId="{F00A5B3A-47A2-4193-91FF-E54915BFCC69}">
      <dsp:nvSpPr>
        <dsp:cNvPr id="0" name=""/>
        <dsp:cNvSpPr/>
      </dsp:nvSpPr>
      <dsp:spPr>
        <a:xfrm>
          <a:off x="652317" y="3048973"/>
          <a:ext cx="2175736" cy="130544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Religion &amp; Belief</a:t>
          </a:r>
        </a:p>
      </dsp:txBody>
      <dsp:txXfrm>
        <a:off x="652317" y="3048973"/>
        <a:ext cx="2175736" cy="1305442"/>
      </dsp:txXfrm>
    </dsp:sp>
    <dsp:sp modelId="{FE1E449A-6A94-4B61-9287-F7789823FEF2}">
      <dsp:nvSpPr>
        <dsp:cNvPr id="0" name=""/>
        <dsp:cNvSpPr/>
      </dsp:nvSpPr>
      <dsp:spPr>
        <a:xfrm>
          <a:off x="3045628" y="3048973"/>
          <a:ext cx="2175736" cy="130544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Sex</a:t>
          </a:r>
        </a:p>
      </dsp:txBody>
      <dsp:txXfrm>
        <a:off x="3045628" y="3048973"/>
        <a:ext cx="2175736" cy="1305442"/>
      </dsp:txXfrm>
    </dsp:sp>
    <dsp:sp modelId="{DC0AB1DF-5B19-46A5-B8DD-8A301837D5A2}">
      <dsp:nvSpPr>
        <dsp:cNvPr id="0" name=""/>
        <dsp:cNvSpPr/>
      </dsp:nvSpPr>
      <dsp:spPr>
        <a:xfrm>
          <a:off x="5438938" y="3048973"/>
          <a:ext cx="2175736" cy="130544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Sexual Orientation</a:t>
          </a:r>
        </a:p>
      </dsp:txBody>
      <dsp:txXfrm>
        <a:off x="5438938" y="3048973"/>
        <a:ext cx="2175736" cy="130544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86DAF8-294B-477C-8D40-8CDE85F8CC03}" type="datetimeFigureOut">
              <a:rPr lang="en-GB" smtClean="0"/>
              <a:t>27/07/2023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0B5E76-B295-468C-9F8F-66870D62D0FB}" type="slidenum">
              <a:rPr lang="en-GB" smtClean="0"/>
              <a:t>‹#›</a:t>
            </a:fld>
            <a:endParaRPr lang="en-GB"/>
          </a:p>
        </p:txBody>
      </p:sp>
    </p:spTree>
    <p:extLst>
      <p:ext uri="{BB962C8B-B14F-4D97-AF65-F5344CB8AC3E}">
        <p14:creationId xmlns:p14="http://schemas.microsoft.com/office/powerpoint/2010/main" val="4093100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jamanetwork.com/journals/jama/fullarticle/2533066"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tht.org.uk/news/partner-2-results-give-further-evidence-effective-treatment-stops-hiv-transmissions"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Introductions </a:t>
            </a:r>
          </a:p>
          <a:p>
            <a:r>
              <a:rPr lang="en-GB" dirty="0"/>
              <a:t>Name, role, pronouns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29A103-28F2-4944-B4C8-628E432C9C9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2008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Any age – Less numbers for younger, but still affects them. </a:t>
            </a:r>
          </a:p>
          <a:p>
            <a:r>
              <a:rPr lang="en-GB" dirty="0"/>
              <a:t>&lt;15: 20</a:t>
            </a:r>
          </a:p>
          <a:p>
            <a:r>
              <a:rPr lang="en-GB" dirty="0"/>
              <a:t>15-24: 395</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People may think they are not at risk of HIV, certain sectors of the population do not screen regularly for HIV  - bisexual men &amp; women – trans women &amp; men.</a:t>
            </a:r>
          </a:p>
        </p:txBody>
      </p:sp>
      <p:sp>
        <p:nvSpPr>
          <p:cNvPr id="4" name="Slide Number Placeholder 3"/>
          <p:cNvSpPr>
            <a:spLocks noGrp="1"/>
          </p:cNvSpPr>
          <p:nvPr>
            <p:ph type="sldNum" sz="quarter" idx="5"/>
          </p:nvPr>
        </p:nvSpPr>
        <p:spPr/>
        <p:txBody>
          <a:bodyPr/>
          <a:lstStyle/>
          <a:p>
            <a:fld id="{C40B5E76-B295-468C-9F8F-66870D62D0FB}" type="slidenum">
              <a:rPr lang="en-GB" smtClean="0"/>
              <a:t>10</a:t>
            </a:fld>
            <a:endParaRPr lang="en-GB"/>
          </a:p>
        </p:txBody>
      </p:sp>
    </p:spTree>
    <p:extLst>
      <p:ext uri="{BB962C8B-B14F-4D97-AF65-F5344CB8AC3E}">
        <p14:creationId xmlns:p14="http://schemas.microsoft.com/office/powerpoint/2010/main" val="985149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Importance of testing</a:t>
            </a:r>
          </a:p>
        </p:txBody>
      </p:sp>
      <p:sp>
        <p:nvSpPr>
          <p:cNvPr id="4" name="Slide Number Placeholder 3"/>
          <p:cNvSpPr>
            <a:spLocks noGrp="1"/>
          </p:cNvSpPr>
          <p:nvPr>
            <p:ph type="sldNum" sz="quarter" idx="5"/>
          </p:nvPr>
        </p:nvSpPr>
        <p:spPr/>
        <p:txBody>
          <a:bodyPr/>
          <a:lstStyle/>
          <a:p>
            <a:fld id="{C40B5E76-B295-468C-9F8F-66870D62D0FB}" type="slidenum">
              <a:rPr lang="en-GB" smtClean="0"/>
              <a:t>11</a:t>
            </a:fld>
            <a:endParaRPr lang="en-GB"/>
          </a:p>
        </p:txBody>
      </p:sp>
    </p:spTree>
    <p:extLst>
      <p:ext uri="{BB962C8B-B14F-4D97-AF65-F5344CB8AC3E}">
        <p14:creationId xmlns:p14="http://schemas.microsoft.com/office/powerpoint/2010/main" val="3152074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we discussed that shortly after acquiring HIV, people have high levels of HIV in their body? This is called ‘viral load’. The higher the viral load, the higher the risk of HIV transmission.</a:t>
            </a:r>
          </a:p>
          <a:p>
            <a:r>
              <a:rPr lang="en-GB" dirty="0"/>
              <a:t>If they are unaware of this infection, they may very easily pass HIV on to others via the routes we already discussed. </a:t>
            </a:r>
          </a:p>
          <a:p>
            <a:endParaRPr lang="en-GB" dirty="0"/>
          </a:p>
          <a:p>
            <a:r>
              <a:rPr lang="en-GB" dirty="0"/>
              <a:t>In regards to testing, someone may acquire HIV between regular testing, or not have been tested in a while. </a:t>
            </a:r>
          </a:p>
          <a:p>
            <a:r>
              <a:rPr lang="en-GB" dirty="0"/>
              <a:t>Tests also have ‘window periods’ the time between acquiring an infection, and being able to detect it in a test. So if testing too soon after an exposure risk, may have a negative result. We will look at window periods more when we discuss testing.</a:t>
            </a:r>
          </a:p>
        </p:txBody>
      </p:sp>
      <p:sp>
        <p:nvSpPr>
          <p:cNvPr id="4" name="Slide Number Placeholder 3"/>
          <p:cNvSpPr>
            <a:spLocks noGrp="1"/>
          </p:cNvSpPr>
          <p:nvPr>
            <p:ph type="sldNum" sz="quarter" idx="5"/>
          </p:nvPr>
        </p:nvSpPr>
        <p:spPr/>
        <p:txBody>
          <a:bodyPr/>
          <a:lstStyle/>
          <a:p>
            <a:fld id="{C40B5E76-B295-468C-9F8F-66870D62D0FB}" type="slidenum">
              <a:rPr lang="en-GB" smtClean="0"/>
              <a:t>12</a:t>
            </a:fld>
            <a:endParaRPr lang="en-GB"/>
          </a:p>
        </p:txBody>
      </p:sp>
    </p:spTree>
    <p:extLst>
      <p:ext uri="{BB962C8B-B14F-4D97-AF65-F5344CB8AC3E}">
        <p14:creationId xmlns:p14="http://schemas.microsoft.com/office/powerpoint/2010/main" val="4019877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 diagnoses in 2019 in UK – routes of transmission. </a:t>
            </a:r>
          </a:p>
          <a:p>
            <a:endParaRPr lang="en-GB" dirty="0"/>
          </a:p>
          <a:p>
            <a:r>
              <a:rPr lang="en-GB" dirty="0"/>
              <a:t>Note low Injecting drug use, and low mother to baby. </a:t>
            </a:r>
          </a:p>
          <a:p>
            <a:endParaRPr lang="en-GB" dirty="0"/>
          </a:p>
          <a:p>
            <a:r>
              <a:rPr lang="en-GB" dirty="0"/>
              <a:t>Some populations are disproportionately affected. </a:t>
            </a:r>
          </a:p>
        </p:txBody>
      </p:sp>
      <p:sp>
        <p:nvSpPr>
          <p:cNvPr id="4" name="Slide Number Placeholder 3"/>
          <p:cNvSpPr>
            <a:spLocks noGrp="1"/>
          </p:cNvSpPr>
          <p:nvPr>
            <p:ph type="sldNum" sz="quarter" idx="5"/>
          </p:nvPr>
        </p:nvSpPr>
        <p:spPr/>
        <p:txBody>
          <a:bodyPr/>
          <a:lstStyle/>
          <a:p>
            <a:fld id="{C40B5E76-B295-468C-9F8F-66870D62D0FB}" type="slidenum">
              <a:rPr lang="en-GB" smtClean="0"/>
              <a:t>13</a:t>
            </a:fld>
            <a:endParaRPr lang="en-GB"/>
          </a:p>
        </p:txBody>
      </p:sp>
    </p:spTree>
    <p:extLst>
      <p:ext uri="{BB962C8B-B14F-4D97-AF65-F5344CB8AC3E}">
        <p14:creationId xmlns:p14="http://schemas.microsoft.com/office/powerpoint/2010/main" val="889983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212121"/>
                </a:solidFill>
                <a:latin typeface="Open Sans"/>
              </a:rPr>
              <a:t>Have sex with each other – but, anal sex higher risk.</a:t>
            </a:r>
          </a:p>
          <a:p>
            <a:endParaRPr lang="en-GB" dirty="0">
              <a:solidFill>
                <a:srgbClr val="212121"/>
              </a:solidFill>
              <a:latin typeface="Open Sans"/>
            </a:endParaRPr>
          </a:p>
          <a:p>
            <a:r>
              <a:rPr lang="en-GB" dirty="0">
                <a:solidFill>
                  <a:srgbClr val="212121"/>
                </a:solidFill>
                <a:latin typeface="Open Sans"/>
              </a:rPr>
              <a:t>Of the 4,139 people diagnosed with HIV in the UK in 2019, 41% were gay or bisexual men.</a:t>
            </a:r>
          </a:p>
          <a:p>
            <a:endParaRPr lang="en-GB" dirty="0">
              <a:solidFill>
                <a:srgbClr val="212121"/>
              </a:solidFill>
              <a:latin typeface="Open Sans"/>
            </a:endParaRPr>
          </a:p>
          <a:p>
            <a:r>
              <a:rPr lang="en-GB" dirty="0">
                <a:solidFill>
                  <a:srgbClr val="212121"/>
                </a:solidFill>
                <a:latin typeface="Open Sans"/>
              </a:rPr>
              <a:t>Not every MSM identifies as gay or bisexual, reference to 46% on last slide. </a:t>
            </a:r>
          </a:p>
          <a:p>
            <a:r>
              <a:rPr lang="en-GB" dirty="0">
                <a:solidFill>
                  <a:srgbClr val="212121"/>
                </a:solidFill>
                <a:latin typeface="Open Sans"/>
              </a:rPr>
              <a:t>Targeting, might not be targeted by traditional methods and missed out by testing</a:t>
            </a:r>
          </a:p>
          <a:p>
            <a:r>
              <a:rPr lang="en-GB" dirty="0">
                <a:solidFill>
                  <a:srgbClr val="212121"/>
                </a:solidFill>
                <a:latin typeface="Open Sans"/>
              </a:rPr>
              <a:t>Will discuss stigma later</a:t>
            </a:r>
          </a:p>
        </p:txBody>
      </p:sp>
      <p:sp>
        <p:nvSpPr>
          <p:cNvPr id="4" name="Slide Number Placeholder 3"/>
          <p:cNvSpPr>
            <a:spLocks noGrp="1"/>
          </p:cNvSpPr>
          <p:nvPr>
            <p:ph type="sldNum" sz="quarter" idx="5"/>
          </p:nvPr>
        </p:nvSpPr>
        <p:spPr/>
        <p:txBody>
          <a:bodyPr/>
          <a:lstStyle/>
          <a:p>
            <a:fld id="{C40B5E76-B295-468C-9F8F-66870D62D0FB}" type="slidenum">
              <a:rPr lang="en-GB" smtClean="0"/>
              <a:t>14</a:t>
            </a:fld>
            <a:endParaRPr lang="en-GB"/>
          </a:p>
        </p:txBody>
      </p:sp>
    </p:spTree>
    <p:extLst>
      <p:ext uri="{BB962C8B-B14F-4D97-AF65-F5344CB8AC3E}">
        <p14:creationId xmlns:p14="http://schemas.microsoft.com/office/powerpoint/2010/main" val="1087051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212121"/>
                </a:solidFill>
                <a:latin typeface="Open Sans"/>
              </a:rPr>
              <a:t>Of the 1,559 heterosexual people diagnosed with HIV in 2019, 37% were black African men and women. </a:t>
            </a:r>
            <a:r>
              <a:rPr lang="en-GB" sz="1200" b="0" i="0" kern="1200" dirty="0">
                <a:solidFill>
                  <a:schemeClr val="tx1"/>
                </a:solidFill>
                <a:effectLst/>
                <a:latin typeface="+mn-lt"/>
                <a:ea typeface="+mn-ea"/>
                <a:cs typeface="+mn-cs"/>
              </a:rPr>
              <a:t>despite making up less than 2 per cent of the British population.</a:t>
            </a:r>
            <a:endParaRPr lang="en-GB" dirty="0">
              <a:solidFill>
                <a:srgbClr val="212121"/>
              </a:solidFill>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212121"/>
              </a:solidFill>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Approximately half of Black African men and women diagnosed with HIV in the UK are thought to have acquired HIV while living in the UK.</a:t>
            </a:r>
            <a:endParaRPr lang="en-GB" dirty="0">
              <a:solidFill>
                <a:srgbClr val="212121"/>
              </a:solidFill>
              <a:latin typeface="Open Sans"/>
            </a:endParaRPr>
          </a:p>
          <a:p>
            <a:r>
              <a:rPr lang="en-GB" dirty="0"/>
              <a:t>BISH – groups have sex with groups</a:t>
            </a:r>
          </a:p>
        </p:txBody>
      </p:sp>
      <p:sp>
        <p:nvSpPr>
          <p:cNvPr id="4" name="Slide Number Placeholder 3"/>
          <p:cNvSpPr>
            <a:spLocks noGrp="1"/>
          </p:cNvSpPr>
          <p:nvPr>
            <p:ph type="sldNum" sz="quarter" idx="5"/>
          </p:nvPr>
        </p:nvSpPr>
        <p:spPr/>
        <p:txBody>
          <a:bodyPr/>
          <a:lstStyle/>
          <a:p>
            <a:fld id="{C40B5E76-B295-468C-9F8F-66870D62D0FB}" type="slidenum">
              <a:rPr lang="en-GB" smtClean="0"/>
              <a:t>15</a:t>
            </a:fld>
            <a:endParaRPr lang="en-GB"/>
          </a:p>
        </p:txBody>
      </p:sp>
    </p:spTree>
    <p:extLst>
      <p:ext uri="{BB962C8B-B14F-4D97-AF65-F5344CB8AC3E}">
        <p14:creationId xmlns:p14="http://schemas.microsoft.com/office/powerpoint/2010/main" val="796947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212121"/>
                </a:solidFill>
                <a:latin typeface="Open Sans"/>
              </a:rPr>
              <a:t>Of those diagnosed with HIV in 2019, 42% were diagnosed late. Of those diagnosed with HIV, 52% of heterosexual men were diagnosed late; 59% of people aged 65 and older; and only 35% of gay and bisexual men were diagnosed late.</a:t>
            </a:r>
            <a:endParaRPr lang="en-GB" dirty="0"/>
          </a:p>
          <a:p>
            <a:endParaRPr lang="en-GB" dirty="0"/>
          </a:p>
          <a:p>
            <a:r>
              <a:rPr lang="en-GB" dirty="0"/>
              <a:t>The UK surveillance definition of a late HIV diagnosis is a reported CD4 count &lt;350 cells/mm³ within 91 days of diagnosis. People diagnosed late with HIV are estimated to have been unaware of their infection for at least three to five years, increasing the likelihood of ill-health and premature death as well as onward transmission. </a:t>
            </a:r>
          </a:p>
          <a:p>
            <a:endParaRPr lang="en-GB" dirty="0"/>
          </a:p>
          <a:p>
            <a:r>
              <a:rPr lang="en-GB" dirty="0"/>
              <a:t>Testing inequalities? </a:t>
            </a:r>
          </a:p>
        </p:txBody>
      </p:sp>
      <p:sp>
        <p:nvSpPr>
          <p:cNvPr id="4" name="Slide Number Placeholder 3"/>
          <p:cNvSpPr>
            <a:spLocks noGrp="1"/>
          </p:cNvSpPr>
          <p:nvPr>
            <p:ph type="sldNum" sz="quarter" idx="5"/>
          </p:nvPr>
        </p:nvSpPr>
        <p:spPr/>
        <p:txBody>
          <a:bodyPr/>
          <a:lstStyle/>
          <a:p>
            <a:fld id="{C40B5E76-B295-468C-9F8F-66870D62D0FB}" type="slidenum">
              <a:rPr lang="en-GB" smtClean="0"/>
              <a:t>16</a:t>
            </a:fld>
            <a:endParaRPr lang="en-GB"/>
          </a:p>
        </p:txBody>
      </p:sp>
    </p:spTree>
    <p:extLst>
      <p:ext uri="{BB962C8B-B14F-4D97-AF65-F5344CB8AC3E}">
        <p14:creationId xmlns:p14="http://schemas.microsoft.com/office/powerpoint/2010/main" val="3398103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2019 there were 4,139 HIV diagnoses; a 10% fall from 4,580 in 2018 and a fall of 34% from a peak of 6,312 new diagnoses reported in 2014.</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decline in new HIV diagnoses in recent years is largely driven by a steep fall in diagnoses among gay and bisexual men (GBM)  from a peak of 3,214 in 2014 and 2,079 in 2018 to 1,700 diagnosed in 2019 (a 47% and 18% drop respectively). This is due to a combination of prevention methods which we will talk about later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212121"/>
                </a:solidFill>
                <a:latin typeface="Open Sans"/>
              </a:rPr>
              <a:t>Diagnoses in women however only declined by 4% in the past year. Women account for 28% of new diagnoses in 2019. So whilst making up a large proportion of new diagnosis, the numbers have not dropped as significantly. </a:t>
            </a:r>
            <a:endParaRPr lang="en-GB" dirty="0"/>
          </a:p>
          <a:p>
            <a:endParaRPr lang="en-GB" dirty="0"/>
          </a:p>
        </p:txBody>
      </p:sp>
      <p:sp>
        <p:nvSpPr>
          <p:cNvPr id="4" name="Slide Number Placeholder 3"/>
          <p:cNvSpPr>
            <a:spLocks noGrp="1"/>
          </p:cNvSpPr>
          <p:nvPr>
            <p:ph type="sldNum" sz="quarter" idx="5"/>
          </p:nvPr>
        </p:nvSpPr>
        <p:spPr/>
        <p:txBody>
          <a:bodyPr/>
          <a:lstStyle/>
          <a:p>
            <a:fld id="{C40B5E76-B295-468C-9F8F-66870D62D0FB}" type="slidenum">
              <a:rPr lang="en-GB" smtClean="0"/>
              <a:t>17</a:t>
            </a:fld>
            <a:endParaRPr lang="en-GB"/>
          </a:p>
        </p:txBody>
      </p:sp>
    </p:spTree>
    <p:extLst>
      <p:ext uri="{BB962C8B-B14F-4D97-AF65-F5344CB8AC3E}">
        <p14:creationId xmlns:p14="http://schemas.microsoft.com/office/powerpoint/2010/main" val="2200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UK we are exceeding this for the third year in a row.</a:t>
            </a:r>
          </a:p>
          <a:p>
            <a:r>
              <a:rPr lang="en-GB" dirty="0"/>
              <a:t>In London, we are exceeding 95-98-97 – Meeting the London 2030 target of 95-95-95 for second year in a row.</a:t>
            </a:r>
          </a:p>
          <a:p>
            <a:r>
              <a:rPr lang="en-GB" dirty="0"/>
              <a:t>We will cover treatment and ‘viral suppression’ shortly. </a:t>
            </a:r>
          </a:p>
          <a:p>
            <a:endParaRPr lang="en-GB" dirty="0"/>
          </a:p>
          <a:p>
            <a:r>
              <a:rPr lang="en-GB" dirty="0"/>
              <a:t>4</a:t>
            </a:r>
            <a:r>
              <a:rPr lang="en-GB" baseline="30000" dirty="0"/>
              <a:t>th</a:t>
            </a:r>
            <a:r>
              <a:rPr lang="en-GB" dirty="0"/>
              <a:t> 90 – 90% experiencing a ‘good quality of life’</a:t>
            </a:r>
          </a:p>
        </p:txBody>
      </p:sp>
      <p:sp>
        <p:nvSpPr>
          <p:cNvPr id="4" name="Slide Number Placeholder 3"/>
          <p:cNvSpPr>
            <a:spLocks noGrp="1"/>
          </p:cNvSpPr>
          <p:nvPr>
            <p:ph type="sldNum" sz="quarter" idx="5"/>
          </p:nvPr>
        </p:nvSpPr>
        <p:spPr/>
        <p:txBody>
          <a:bodyPr/>
          <a:lstStyle/>
          <a:p>
            <a:fld id="{C40B5E76-B295-468C-9F8F-66870D62D0FB}" type="slidenum">
              <a:rPr lang="en-GB" smtClean="0"/>
              <a:t>18</a:t>
            </a:fld>
            <a:endParaRPr lang="en-GB"/>
          </a:p>
        </p:txBody>
      </p:sp>
    </p:spTree>
    <p:extLst>
      <p:ext uri="{BB962C8B-B14F-4D97-AF65-F5344CB8AC3E}">
        <p14:creationId xmlns:p14="http://schemas.microsoft.com/office/powerpoint/2010/main" val="2512622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5000"/>
              </a:lnSpc>
              <a:buSzPts val="1100"/>
            </a:pPr>
            <a:r>
              <a:rPr lang="en-GB" dirty="0">
                <a:latin typeface="Geomanist Light" panose="02000503000000020004" pitchFamily="50" charset="0"/>
                <a:ea typeface="Calibri" panose="020F0502020204030204" pitchFamily="34" charset="0"/>
                <a:cs typeface="Times New Roman" panose="02020603050405020304" pitchFamily="18" charset="0"/>
              </a:rPr>
              <a:t>Recommendations: Young people and adults in areas of high HIV prevalence are offered an HIV test by their GP practice when registering or when having a blood test if they have not had an HIV test in the past 12</a:t>
            </a:r>
            <a:r>
              <a:rPr lang="en-GB" dirty="0">
                <a:latin typeface="Calibri" panose="020F0502020204030204" pitchFamily="34" charset="0"/>
                <a:ea typeface="Calibri" panose="020F0502020204030204" pitchFamily="34" charset="0"/>
                <a:cs typeface="Calibri" panose="020F0502020204030204" pitchFamily="34" charset="0"/>
              </a:rPr>
              <a:t> </a:t>
            </a:r>
            <a:r>
              <a:rPr lang="en-GB" dirty="0">
                <a:latin typeface="Geomanist Light" panose="02000503000000020004" pitchFamily="50" charset="0"/>
                <a:ea typeface="Calibri" panose="020F0502020204030204" pitchFamily="34" charset="0"/>
                <a:cs typeface="Times New Roman" panose="02020603050405020304" pitchFamily="18" charset="0"/>
              </a:rPr>
              <a:t>months.</a:t>
            </a:r>
          </a:p>
          <a:p>
            <a:pPr lvl="0">
              <a:lnSpc>
                <a:spcPct val="115000"/>
              </a:lnSpc>
              <a:buSzPts val="1100"/>
            </a:pPr>
            <a:endParaRPr lang="en-GB" sz="1600" dirty="0">
              <a:effectLst/>
              <a:latin typeface="Geomanist Light" panose="02000503000000020004" pitchFamily="50" charset="0"/>
              <a:ea typeface="Calibri" panose="020F0502020204030204" pitchFamily="34" charset="0"/>
              <a:cs typeface="Times New Roman" panose="02020603050405020304" pitchFamily="18" charset="0"/>
            </a:endParaRPr>
          </a:p>
          <a:p>
            <a:pPr lvl="0">
              <a:lnSpc>
                <a:spcPct val="115000"/>
              </a:lnSpc>
              <a:buSzPts val="1100"/>
            </a:pPr>
            <a:r>
              <a:rPr lang="en-GB" sz="1600" dirty="0">
                <a:effectLst/>
                <a:latin typeface="Geomanist Light" panose="02000503000000020004" pitchFamily="50" charset="0"/>
                <a:ea typeface="Calibri" panose="020F0502020204030204" pitchFamily="34" charset="0"/>
                <a:cs typeface="Times New Roman" panose="02020603050405020304" pitchFamily="18" charset="0"/>
              </a:rPr>
              <a:t>For those of you who like data, you can view these indicators in the sexual health section of fingertips.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C40B5E76-B295-468C-9F8F-66870D62D0FB}" type="slidenum">
              <a:rPr lang="en-GB" smtClean="0"/>
              <a:t>19</a:t>
            </a:fld>
            <a:endParaRPr lang="en-GB"/>
          </a:p>
        </p:txBody>
      </p:sp>
    </p:spTree>
    <p:extLst>
      <p:ext uri="{BB962C8B-B14F-4D97-AF65-F5344CB8AC3E}">
        <p14:creationId xmlns:p14="http://schemas.microsoft.com/office/powerpoint/2010/main" val="2228506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40B5E76-B295-468C-9F8F-66870D62D0FB}" type="slidenum">
              <a:rPr lang="en-GB" smtClean="0"/>
              <a:t>2</a:t>
            </a:fld>
            <a:endParaRPr lang="en-GB"/>
          </a:p>
        </p:txBody>
      </p:sp>
    </p:spTree>
    <p:extLst>
      <p:ext uri="{BB962C8B-B14F-4D97-AF65-F5344CB8AC3E}">
        <p14:creationId xmlns:p14="http://schemas.microsoft.com/office/powerpoint/2010/main" val="3007535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Launched December 2020.</a:t>
            </a:r>
          </a:p>
          <a:p>
            <a:r>
              <a:rPr lang="en-GB" dirty="0"/>
              <a:t>HIV commission set about to look at offering testing in more places</a:t>
            </a:r>
          </a:p>
          <a:p>
            <a:r>
              <a:rPr lang="en-GB" dirty="0"/>
              <a:t>Read the full report. </a:t>
            </a:r>
          </a:p>
          <a:p>
            <a:r>
              <a:rPr lang="en-GB" dirty="0"/>
              <a:t>RSE in schools and normalising HIV comes from education early o</a:t>
            </a:r>
          </a:p>
        </p:txBody>
      </p:sp>
      <p:sp>
        <p:nvSpPr>
          <p:cNvPr id="4" name="Slide Number Placeholder 3"/>
          <p:cNvSpPr>
            <a:spLocks noGrp="1"/>
          </p:cNvSpPr>
          <p:nvPr>
            <p:ph type="sldNum" sz="quarter" idx="5"/>
          </p:nvPr>
        </p:nvSpPr>
        <p:spPr/>
        <p:txBody>
          <a:bodyPr/>
          <a:lstStyle/>
          <a:p>
            <a:fld id="{C40B5E76-B295-468C-9F8F-66870D62D0FB}" type="slidenum">
              <a:rPr lang="en-GB" smtClean="0"/>
              <a:t>20</a:t>
            </a:fld>
            <a:endParaRPr lang="en-GB"/>
          </a:p>
        </p:txBody>
      </p:sp>
    </p:spTree>
    <p:extLst>
      <p:ext uri="{BB962C8B-B14F-4D97-AF65-F5344CB8AC3E}">
        <p14:creationId xmlns:p14="http://schemas.microsoft.com/office/powerpoint/2010/main" val="2707883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40B5E76-B295-468C-9F8F-66870D62D0FB}" type="slidenum">
              <a:rPr lang="en-GB" smtClean="0"/>
              <a:t>21</a:t>
            </a:fld>
            <a:endParaRPr lang="en-GB"/>
          </a:p>
        </p:txBody>
      </p:sp>
    </p:spTree>
    <p:extLst>
      <p:ext uri="{BB962C8B-B14F-4D97-AF65-F5344CB8AC3E}">
        <p14:creationId xmlns:p14="http://schemas.microsoft.com/office/powerpoint/2010/main" val="3494068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Male (external) latex condoms have an 80% or greater protective effect against the sexual transmission of HIV and other STIs.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However, they need to be used correctly and consistently. </a:t>
            </a:r>
            <a:endParaRPr lang="en-GB" dirty="0"/>
          </a:p>
        </p:txBody>
      </p:sp>
      <p:sp>
        <p:nvSpPr>
          <p:cNvPr id="4" name="Slide Number Placeholder 3"/>
          <p:cNvSpPr>
            <a:spLocks noGrp="1"/>
          </p:cNvSpPr>
          <p:nvPr>
            <p:ph type="sldNum" sz="quarter" idx="5"/>
          </p:nvPr>
        </p:nvSpPr>
        <p:spPr/>
        <p:txBody>
          <a:bodyPr/>
          <a:lstStyle/>
          <a:p>
            <a:fld id="{C40B5E76-B295-468C-9F8F-66870D62D0FB}" type="slidenum">
              <a:rPr lang="en-GB" smtClean="0"/>
              <a:t>22</a:t>
            </a:fld>
            <a:endParaRPr lang="en-GB"/>
          </a:p>
        </p:txBody>
      </p:sp>
    </p:spTree>
    <p:extLst>
      <p:ext uri="{BB962C8B-B14F-4D97-AF65-F5344CB8AC3E}">
        <p14:creationId xmlns:p14="http://schemas.microsoft.com/office/powerpoint/2010/main" val="4200701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Big ones, small ones, thin ones thick ones, flavoured ones, textured ones, glowing ones, shaped ones</a:t>
            </a:r>
          </a:p>
          <a:p>
            <a:r>
              <a:rPr lang="en-GB" dirty="0"/>
              <a:t>External (male)</a:t>
            </a:r>
          </a:p>
          <a:p>
            <a:r>
              <a:rPr lang="en-GB" dirty="0"/>
              <a:t>Internal (female/femidom)</a:t>
            </a:r>
          </a:p>
          <a:p>
            <a:r>
              <a:rPr lang="en-GB" dirty="0"/>
              <a:t>Non-latex</a:t>
            </a:r>
          </a:p>
          <a:p>
            <a:endParaRPr lang="en-GB" dirty="0"/>
          </a:p>
          <a:p>
            <a:r>
              <a:rPr lang="en-GB" dirty="0"/>
              <a:t>Some people say that thicker or ‘extra safe’ condoms should be used for anal sex. However, it has been proven that they are no safer than regular condoms in this instance. But if someone is more likely to use a condom if they feel it is safer by being thicker, then absolutely no reason to stop them!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Check the date! And look for British Kite Mark  or CE mark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Water or silicone based lube – oil will break. Video on IG</a:t>
            </a:r>
          </a:p>
        </p:txBody>
      </p:sp>
      <p:sp>
        <p:nvSpPr>
          <p:cNvPr id="4" name="Slide Number Placeholder 3"/>
          <p:cNvSpPr>
            <a:spLocks noGrp="1"/>
          </p:cNvSpPr>
          <p:nvPr>
            <p:ph type="sldNum" sz="quarter" idx="5"/>
          </p:nvPr>
        </p:nvSpPr>
        <p:spPr/>
        <p:txBody>
          <a:bodyPr/>
          <a:lstStyle/>
          <a:p>
            <a:fld id="{C40B5E76-B295-468C-9F8F-66870D62D0FB}" type="slidenum">
              <a:rPr lang="en-GB" smtClean="0"/>
              <a:t>23</a:t>
            </a:fld>
            <a:endParaRPr lang="en-GB"/>
          </a:p>
        </p:txBody>
      </p:sp>
    </p:spTree>
    <p:extLst>
      <p:ext uri="{BB962C8B-B14F-4D97-AF65-F5344CB8AC3E}">
        <p14:creationId xmlns:p14="http://schemas.microsoft.com/office/powerpoint/2010/main" val="139442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they smell” “Oh they are slimy” “They don’t make them big enough” “tricky to put on” “kills the mood” “Too tight” “can’t feel anything” or very simply “I just don’t like using them”</a:t>
            </a:r>
          </a:p>
          <a:p>
            <a:r>
              <a:rPr lang="en-GB" dirty="0"/>
              <a:t>Some find condoms tricky to use and can kill the moment – practice alone makes perfect. Find the best size. Posh wanks</a:t>
            </a:r>
          </a:p>
          <a:p>
            <a:r>
              <a:rPr lang="en-GB" dirty="0"/>
              <a:t>Some don’t like the feeling of them, but you can get thinner condoms, or textured ones to heighten sensation</a:t>
            </a:r>
          </a:p>
          <a:p>
            <a:r>
              <a:rPr lang="en-GB" dirty="0"/>
              <a:t>Internal condoms are available – not just for vaginal sex. </a:t>
            </a:r>
          </a:p>
          <a:p>
            <a:endParaRPr lang="en-GB" dirty="0"/>
          </a:p>
          <a:p>
            <a:r>
              <a:rPr lang="en-GB" dirty="0"/>
              <a:t>A lot of education is around about condoms, as they have a long history. Some people will have this information and still chose not to use them. </a:t>
            </a:r>
          </a:p>
          <a:p>
            <a:endParaRPr lang="en-GB" dirty="0"/>
          </a:p>
        </p:txBody>
      </p:sp>
      <p:sp>
        <p:nvSpPr>
          <p:cNvPr id="4" name="Slide Number Placeholder 3"/>
          <p:cNvSpPr>
            <a:spLocks noGrp="1"/>
          </p:cNvSpPr>
          <p:nvPr>
            <p:ph type="sldNum" sz="quarter" idx="5"/>
          </p:nvPr>
        </p:nvSpPr>
        <p:spPr/>
        <p:txBody>
          <a:bodyPr/>
          <a:lstStyle/>
          <a:p>
            <a:fld id="{C40B5E76-B295-468C-9F8F-66870D62D0FB}" type="slidenum">
              <a:rPr lang="en-GB" smtClean="0"/>
              <a:t>24</a:t>
            </a:fld>
            <a:endParaRPr lang="en-GB"/>
          </a:p>
        </p:txBody>
      </p:sp>
    </p:spTree>
    <p:extLst>
      <p:ext uri="{BB962C8B-B14F-4D97-AF65-F5344CB8AC3E}">
        <p14:creationId xmlns:p14="http://schemas.microsoft.com/office/powerpoint/2010/main" val="3826210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Condoms are FREE from the NHS</a:t>
            </a:r>
          </a:p>
          <a:p>
            <a:r>
              <a:rPr lang="en-GB" dirty="0"/>
              <a:t>In Hampshire, Portsmouth, Southampton &amp; IoW you can get free condoms</a:t>
            </a:r>
          </a:p>
          <a:p>
            <a:endParaRPr lang="en-GB" dirty="0"/>
          </a:p>
          <a:p>
            <a:r>
              <a:rPr lang="en-GB" dirty="0"/>
              <a:t>Can also buy online and in supermarkets</a:t>
            </a:r>
          </a:p>
        </p:txBody>
      </p:sp>
      <p:sp>
        <p:nvSpPr>
          <p:cNvPr id="4" name="Slide Number Placeholder 3"/>
          <p:cNvSpPr>
            <a:spLocks noGrp="1"/>
          </p:cNvSpPr>
          <p:nvPr>
            <p:ph type="sldNum" sz="quarter" idx="5"/>
          </p:nvPr>
        </p:nvSpPr>
        <p:spPr/>
        <p:txBody>
          <a:bodyPr/>
          <a:lstStyle/>
          <a:p>
            <a:fld id="{C40B5E76-B295-468C-9F8F-66870D62D0FB}" type="slidenum">
              <a:rPr lang="en-GB" smtClean="0"/>
              <a:t>25</a:t>
            </a:fld>
            <a:endParaRPr lang="en-GB"/>
          </a:p>
        </p:txBody>
      </p:sp>
    </p:spTree>
    <p:extLst>
      <p:ext uri="{BB962C8B-B14F-4D97-AF65-F5344CB8AC3E}">
        <p14:creationId xmlns:p14="http://schemas.microsoft.com/office/powerpoint/2010/main" val="2686550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40B5E76-B295-468C-9F8F-66870D62D0FB}" type="slidenum">
              <a:rPr lang="en-GB" smtClean="0"/>
              <a:t>26</a:t>
            </a:fld>
            <a:endParaRPr lang="en-GB"/>
          </a:p>
        </p:txBody>
      </p:sp>
    </p:spTree>
    <p:extLst>
      <p:ext uri="{BB962C8B-B14F-4D97-AF65-F5344CB8AC3E}">
        <p14:creationId xmlns:p14="http://schemas.microsoft.com/office/powerpoint/2010/main" val="3216166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YouGov polling of over 2,000 UK adults. </a:t>
            </a:r>
          </a:p>
        </p:txBody>
      </p:sp>
      <p:sp>
        <p:nvSpPr>
          <p:cNvPr id="4" name="Slide Number Placeholder 3"/>
          <p:cNvSpPr>
            <a:spLocks noGrp="1"/>
          </p:cNvSpPr>
          <p:nvPr>
            <p:ph type="sldNum" sz="quarter" idx="5"/>
          </p:nvPr>
        </p:nvSpPr>
        <p:spPr/>
        <p:txBody>
          <a:bodyPr/>
          <a:lstStyle/>
          <a:p>
            <a:fld id="{C40B5E76-B295-468C-9F8F-66870D62D0FB}" type="slidenum">
              <a:rPr lang="en-GB" smtClean="0"/>
              <a:t>27</a:t>
            </a:fld>
            <a:endParaRPr lang="en-GB"/>
          </a:p>
        </p:txBody>
      </p:sp>
    </p:spTree>
    <p:extLst>
      <p:ext uri="{BB962C8B-B14F-4D97-AF65-F5344CB8AC3E}">
        <p14:creationId xmlns:p14="http://schemas.microsoft.com/office/powerpoint/2010/main" val="2229908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Testing regularly allows people to be diagnosed early. Thereby starting treatment and improving long term health outcomes, avoiding damage done by untreated HIV, and reduces onward transmission of HIV.</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often someone should test? Depends on the person and individual risk. Multiple partners every 3 months or annually if sexual active, and at start new relationship? </a:t>
            </a:r>
          </a:p>
          <a:p>
            <a:endParaRPr lang="en-GB" b="0" dirty="0"/>
          </a:p>
        </p:txBody>
      </p:sp>
      <p:sp>
        <p:nvSpPr>
          <p:cNvPr id="4" name="Slide Number Placeholder 3"/>
          <p:cNvSpPr>
            <a:spLocks noGrp="1"/>
          </p:cNvSpPr>
          <p:nvPr>
            <p:ph type="sldNum" sz="quarter" idx="5"/>
          </p:nvPr>
        </p:nvSpPr>
        <p:spPr/>
        <p:txBody>
          <a:bodyPr/>
          <a:lstStyle/>
          <a:p>
            <a:fld id="{C40B5E76-B295-468C-9F8F-66870D62D0FB}" type="slidenum">
              <a:rPr lang="en-GB" smtClean="0"/>
              <a:t>28</a:t>
            </a:fld>
            <a:endParaRPr lang="en-GB"/>
          </a:p>
        </p:txBody>
      </p:sp>
    </p:spTree>
    <p:extLst>
      <p:ext uri="{BB962C8B-B14F-4D97-AF65-F5344CB8AC3E}">
        <p14:creationId xmlns:p14="http://schemas.microsoft.com/office/powerpoint/2010/main" val="3277281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Tests will always need a confirmatory test if reactive. </a:t>
            </a:r>
          </a:p>
          <a:p>
            <a:endParaRPr lang="en-GB" dirty="0"/>
          </a:p>
          <a:p>
            <a:r>
              <a:rPr lang="en-GB" dirty="0"/>
              <a:t>Home kits legal in 2014. Home kits that provide results will have advice on what to do if result is reactive.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you can see there are different window periods depending on the type of test. If unsure when to test, test now, and do another later. </a:t>
            </a:r>
          </a:p>
          <a:p>
            <a:endParaRPr lang="en-GB" dirty="0"/>
          </a:p>
          <a:p>
            <a:r>
              <a:rPr lang="en-GB" dirty="0"/>
              <a:t>Reactive result.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C40B5E76-B295-468C-9F8F-66870D62D0FB}" type="slidenum">
              <a:rPr lang="en-GB" smtClean="0"/>
              <a:t>29</a:t>
            </a:fld>
            <a:endParaRPr lang="en-GB"/>
          </a:p>
        </p:txBody>
      </p:sp>
    </p:spTree>
    <p:extLst>
      <p:ext uri="{BB962C8B-B14F-4D97-AF65-F5344CB8AC3E}">
        <p14:creationId xmlns:p14="http://schemas.microsoft.com/office/powerpoint/2010/main" val="3323201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a moment to think about what you know about HIV. Don’t worry if you feel this is outdated information. Today we will be letting you know the facts around HIV today.</a:t>
            </a:r>
          </a:p>
          <a:p>
            <a:endParaRPr lang="en-GB" dirty="0"/>
          </a:p>
          <a:p>
            <a:r>
              <a:rPr lang="en-GB" dirty="0"/>
              <a:t>We asked at registration if people were willing to anonymously share any points of understanding they had around HIV. Some of these are shown on screen</a:t>
            </a:r>
          </a:p>
        </p:txBody>
      </p:sp>
      <p:sp>
        <p:nvSpPr>
          <p:cNvPr id="4" name="Slide Number Placeholder 3"/>
          <p:cNvSpPr>
            <a:spLocks noGrp="1"/>
          </p:cNvSpPr>
          <p:nvPr>
            <p:ph type="sldNum" sz="quarter" idx="5"/>
          </p:nvPr>
        </p:nvSpPr>
        <p:spPr/>
        <p:txBody>
          <a:bodyPr/>
          <a:lstStyle/>
          <a:p>
            <a:fld id="{C40B5E76-B295-468C-9F8F-66870D62D0FB}" type="slidenum">
              <a:rPr lang="en-GB" smtClean="0"/>
              <a:t>3</a:t>
            </a:fld>
            <a:endParaRPr lang="en-GB"/>
          </a:p>
        </p:txBody>
      </p:sp>
    </p:spTree>
    <p:extLst>
      <p:ext uri="{BB962C8B-B14F-4D97-AF65-F5344CB8AC3E}">
        <p14:creationId xmlns:p14="http://schemas.microsoft.com/office/powerpoint/2010/main" val="901223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the first COVID-19 lockdown, THT ran the above campaign. The logic behind the campaign is that during lockdown, people wouldn’t be hooking up. Therefore, the window periods of testing will likely have passed, so they can conduct a test (at home) and the result would be accurate. </a:t>
            </a:r>
          </a:p>
        </p:txBody>
      </p:sp>
      <p:sp>
        <p:nvSpPr>
          <p:cNvPr id="4" name="Slide Number Placeholder 3"/>
          <p:cNvSpPr>
            <a:spLocks noGrp="1"/>
          </p:cNvSpPr>
          <p:nvPr>
            <p:ph type="sldNum" sz="quarter" idx="5"/>
          </p:nvPr>
        </p:nvSpPr>
        <p:spPr/>
        <p:txBody>
          <a:bodyPr/>
          <a:lstStyle/>
          <a:p>
            <a:fld id="{C40B5E76-B295-468C-9F8F-66870D62D0FB}" type="slidenum">
              <a:rPr lang="en-GB" smtClean="0"/>
              <a:t>30</a:t>
            </a:fld>
            <a:endParaRPr lang="en-GB"/>
          </a:p>
        </p:txBody>
      </p:sp>
    </p:spTree>
    <p:extLst>
      <p:ext uri="{BB962C8B-B14F-4D97-AF65-F5344CB8AC3E}">
        <p14:creationId xmlns:p14="http://schemas.microsoft.com/office/powerpoint/2010/main" val="335979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Community POCT testing – takes the testing to the community. Overcomes some barriers. Pharmacies/Saunas/Bars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GPs may offer testing – Some people may feel more comfortable to attend a GP surgery. If someone asks for a test, don’t be afraid to do one for them! Our service is here to help and support your patient and you as a professional. Referral details will be at the end of the presentation. </a:t>
            </a:r>
          </a:p>
          <a:p>
            <a:endParaRPr lang="en-GB" dirty="0"/>
          </a:p>
        </p:txBody>
      </p:sp>
      <p:sp>
        <p:nvSpPr>
          <p:cNvPr id="4" name="Slide Number Placeholder 3"/>
          <p:cNvSpPr>
            <a:spLocks noGrp="1"/>
          </p:cNvSpPr>
          <p:nvPr>
            <p:ph type="sldNum" sz="quarter" idx="5"/>
          </p:nvPr>
        </p:nvSpPr>
        <p:spPr/>
        <p:txBody>
          <a:bodyPr/>
          <a:lstStyle/>
          <a:p>
            <a:fld id="{C40B5E76-B295-468C-9F8F-66870D62D0FB}" type="slidenum">
              <a:rPr lang="en-GB" smtClean="0"/>
              <a:t>31</a:t>
            </a:fld>
            <a:endParaRPr lang="en-GB"/>
          </a:p>
        </p:txBody>
      </p:sp>
    </p:spTree>
    <p:extLst>
      <p:ext uri="{BB962C8B-B14F-4D97-AF65-F5344CB8AC3E}">
        <p14:creationId xmlns:p14="http://schemas.microsoft.com/office/powerpoint/2010/main" val="1396630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Full kit contains: Chlamydia, Gonorrhoea, Syphilis, HIV (Hep B&amp;C for MSM)</a:t>
            </a:r>
          </a:p>
          <a:p>
            <a:r>
              <a:rPr lang="en-GB" dirty="0"/>
              <a:t>Self taken blood sample, and urine/swabs</a:t>
            </a:r>
          </a:p>
          <a:p>
            <a:endParaRPr lang="en-GB" dirty="0"/>
          </a:p>
          <a:p>
            <a:r>
              <a:rPr lang="en-GB" dirty="0"/>
              <a:t>All FREE</a:t>
            </a:r>
          </a:p>
        </p:txBody>
      </p:sp>
      <p:sp>
        <p:nvSpPr>
          <p:cNvPr id="4" name="Slide Number Placeholder 3"/>
          <p:cNvSpPr>
            <a:spLocks noGrp="1"/>
          </p:cNvSpPr>
          <p:nvPr>
            <p:ph type="sldNum" sz="quarter" idx="5"/>
          </p:nvPr>
        </p:nvSpPr>
        <p:spPr/>
        <p:txBody>
          <a:bodyPr/>
          <a:lstStyle/>
          <a:p>
            <a:fld id="{C40B5E76-B295-468C-9F8F-66870D62D0FB}" type="slidenum">
              <a:rPr lang="en-GB" smtClean="0"/>
              <a:t>32</a:t>
            </a:fld>
            <a:endParaRPr lang="en-GB"/>
          </a:p>
        </p:txBody>
      </p:sp>
    </p:spTree>
    <p:extLst>
      <p:ext uri="{BB962C8B-B14F-4D97-AF65-F5344CB8AC3E}">
        <p14:creationId xmlns:p14="http://schemas.microsoft.com/office/powerpoint/2010/main" val="2264102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Only the blood test from our kits will test for HIV (+ Syphilis, Hep B&amp;C). The swabs/urine will not test for HIV. </a:t>
            </a:r>
          </a:p>
          <a:p>
            <a:r>
              <a:rPr lang="en-GB" dirty="0"/>
              <a:t>Very important to complete the blood sample for HIV test. </a:t>
            </a:r>
          </a:p>
          <a:p>
            <a:r>
              <a:rPr lang="en-GB" dirty="0"/>
              <a:t>If you have trouble taking a blood sample, we have made a video available on our website. </a:t>
            </a:r>
          </a:p>
          <a:p>
            <a:r>
              <a:rPr lang="en-GB" dirty="0"/>
              <a:t>Allow time, follow the instructions carefully. </a:t>
            </a:r>
          </a:p>
        </p:txBody>
      </p:sp>
      <p:sp>
        <p:nvSpPr>
          <p:cNvPr id="4" name="Slide Number Placeholder 3"/>
          <p:cNvSpPr>
            <a:spLocks noGrp="1"/>
          </p:cNvSpPr>
          <p:nvPr>
            <p:ph type="sldNum" sz="quarter" idx="5"/>
          </p:nvPr>
        </p:nvSpPr>
        <p:spPr/>
        <p:txBody>
          <a:bodyPr/>
          <a:lstStyle/>
          <a:p>
            <a:fld id="{C40B5E76-B295-468C-9F8F-66870D62D0FB}" type="slidenum">
              <a:rPr lang="en-GB" smtClean="0"/>
              <a:t>33</a:t>
            </a:fld>
            <a:endParaRPr lang="en-GB"/>
          </a:p>
        </p:txBody>
      </p:sp>
    </p:spTree>
    <p:extLst>
      <p:ext uri="{BB962C8B-B14F-4D97-AF65-F5344CB8AC3E}">
        <p14:creationId xmlns:p14="http://schemas.microsoft.com/office/powerpoint/2010/main" val="3808579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sure when to test or which test is right? You can use these tools to find out.</a:t>
            </a:r>
          </a:p>
        </p:txBody>
      </p:sp>
      <p:sp>
        <p:nvSpPr>
          <p:cNvPr id="4" name="Slide Number Placeholder 3"/>
          <p:cNvSpPr>
            <a:spLocks noGrp="1"/>
          </p:cNvSpPr>
          <p:nvPr>
            <p:ph type="sldNum" sz="quarter" idx="5"/>
          </p:nvPr>
        </p:nvSpPr>
        <p:spPr/>
        <p:txBody>
          <a:bodyPr/>
          <a:lstStyle/>
          <a:p>
            <a:fld id="{C40B5E76-B295-468C-9F8F-66870D62D0FB}" type="slidenum">
              <a:rPr lang="en-GB" smtClean="0"/>
              <a:t>34</a:t>
            </a:fld>
            <a:endParaRPr lang="en-GB"/>
          </a:p>
        </p:txBody>
      </p:sp>
    </p:spTree>
    <p:extLst>
      <p:ext uri="{BB962C8B-B14F-4D97-AF65-F5344CB8AC3E}">
        <p14:creationId xmlns:p14="http://schemas.microsoft.com/office/powerpoint/2010/main" val="3789195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HIV testing week is a UK based campaign running annually. Usually November, but this year was delayed until Feb 2021. It coincided with the release of It’s A Sin and saw the same amount of kit orders in day 1 compared to the whole week the previous year. 10000 HIV only kits commissioned and available nationally, had to get funding for more! This was on top of locally available services. </a:t>
            </a:r>
          </a:p>
        </p:txBody>
      </p:sp>
      <p:sp>
        <p:nvSpPr>
          <p:cNvPr id="4" name="Slide Number Placeholder 3"/>
          <p:cNvSpPr>
            <a:spLocks noGrp="1"/>
          </p:cNvSpPr>
          <p:nvPr>
            <p:ph type="sldNum" sz="quarter" idx="5"/>
          </p:nvPr>
        </p:nvSpPr>
        <p:spPr/>
        <p:txBody>
          <a:bodyPr/>
          <a:lstStyle/>
          <a:p>
            <a:fld id="{C40B5E76-B295-468C-9F8F-66870D62D0FB}" type="slidenum">
              <a:rPr lang="en-GB" smtClean="0"/>
              <a:t>35</a:t>
            </a:fld>
            <a:endParaRPr lang="en-GB"/>
          </a:p>
        </p:txBody>
      </p:sp>
    </p:spTree>
    <p:extLst>
      <p:ext uri="{BB962C8B-B14F-4D97-AF65-F5344CB8AC3E}">
        <p14:creationId xmlns:p14="http://schemas.microsoft.com/office/powerpoint/2010/main" val="40215471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40B5E76-B295-468C-9F8F-66870D62D0FB}" type="slidenum">
              <a:rPr lang="en-GB" smtClean="0"/>
              <a:t>36</a:t>
            </a:fld>
            <a:endParaRPr lang="en-GB"/>
          </a:p>
        </p:txBody>
      </p:sp>
    </p:spTree>
    <p:extLst>
      <p:ext uri="{BB962C8B-B14F-4D97-AF65-F5344CB8AC3E}">
        <p14:creationId xmlns:p14="http://schemas.microsoft.com/office/powerpoint/2010/main" val="4091569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treatment works – in a nutshell</a:t>
            </a:r>
          </a:p>
        </p:txBody>
      </p:sp>
      <p:sp>
        <p:nvSpPr>
          <p:cNvPr id="4" name="Slide Number Placeholder 3"/>
          <p:cNvSpPr>
            <a:spLocks noGrp="1"/>
          </p:cNvSpPr>
          <p:nvPr>
            <p:ph type="sldNum" sz="quarter" idx="5"/>
          </p:nvPr>
        </p:nvSpPr>
        <p:spPr/>
        <p:txBody>
          <a:bodyPr/>
          <a:lstStyle/>
          <a:p>
            <a:fld id="{C40B5E76-B295-468C-9F8F-66870D62D0FB}" type="slidenum">
              <a:rPr lang="en-GB" smtClean="0"/>
              <a:t>37</a:t>
            </a:fld>
            <a:endParaRPr lang="en-GB"/>
          </a:p>
        </p:txBody>
      </p:sp>
    </p:spTree>
    <p:extLst>
      <p:ext uri="{BB962C8B-B14F-4D97-AF65-F5344CB8AC3E}">
        <p14:creationId xmlns:p14="http://schemas.microsoft.com/office/powerpoint/2010/main" val="18523021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Virus uses CD4 to make more copies of itself</a:t>
            </a:r>
          </a:p>
          <a:p>
            <a:r>
              <a:rPr lang="en-GB" dirty="0"/>
              <a:t>Treatment puts it on strike so can’t make any more.</a:t>
            </a:r>
          </a:p>
          <a:p>
            <a:r>
              <a:rPr lang="en-GB" dirty="0"/>
              <a:t>Doesn’t take it away – suppresses it so it doesn’t make enough copies to be detected.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Treatment is a combination of drugs. </a:t>
            </a:r>
            <a:endParaRPr lang="en-GB" dirty="0"/>
          </a:p>
          <a:p>
            <a:r>
              <a:rPr lang="en-GB" dirty="0"/>
              <a:t>Groups of drugs – combination of two or three drugs. Work in different parts. </a:t>
            </a:r>
          </a:p>
          <a:p>
            <a:r>
              <a:rPr lang="en-GB" dirty="0"/>
              <a:t>BHIVA treatment guidelines – Preferred options, and alternatives. </a:t>
            </a:r>
          </a:p>
          <a:p>
            <a:endParaRPr lang="en-GB" dirty="0"/>
          </a:p>
          <a:p>
            <a:r>
              <a:rPr lang="en-GB" dirty="0"/>
              <a:t>Can be as simple as one tablet a day.  Often once a day, no food restrictions</a:t>
            </a:r>
          </a:p>
          <a:p>
            <a:r>
              <a:rPr lang="en-GB" dirty="0"/>
              <a:t>Early HIV treatment = Lots of tablets at many different times a day. Often with side effects, with food and water restrictions.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It is now recommended that treatment is started as soon as diagnosed. Previously it was when the immune system started to become weakened.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Treatment allows the immune system to repair itself and prevent further damage.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Higher CD4 when starting treatment, the higher it will ‘recover’ to.</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Most people living with HIV never experience late-stage HIV, though it depends on a range of factors</a:t>
            </a:r>
          </a:p>
          <a:p>
            <a:r>
              <a:rPr lang="en-GB" sz="1200" b="0" i="0" kern="1200" dirty="0">
                <a:solidFill>
                  <a:schemeClr val="tx1"/>
                </a:solidFill>
                <a:effectLst/>
                <a:latin typeface="+mn-lt"/>
                <a:ea typeface="+mn-ea"/>
                <a:cs typeface="+mn-cs"/>
              </a:rPr>
              <a:t>Most people with early diagnosis and effective treatment will live a near-normal lifespan.</a:t>
            </a:r>
          </a:p>
        </p:txBody>
      </p:sp>
      <p:sp>
        <p:nvSpPr>
          <p:cNvPr id="4" name="Slide Number Placeholder 3"/>
          <p:cNvSpPr>
            <a:spLocks noGrp="1"/>
          </p:cNvSpPr>
          <p:nvPr>
            <p:ph type="sldNum" sz="quarter" idx="5"/>
          </p:nvPr>
        </p:nvSpPr>
        <p:spPr/>
        <p:txBody>
          <a:bodyPr/>
          <a:lstStyle/>
          <a:p>
            <a:fld id="{C40B5E76-B295-468C-9F8F-66870D62D0FB}" type="slidenum">
              <a:rPr lang="en-GB" smtClean="0"/>
              <a:t>38</a:t>
            </a:fld>
            <a:endParaRPr lang="en-GB"/>
          </a:p>
        </p:txBody>
      </p:sp>
    </p:spTree>
    <p:extLst>
      <p:ext uri="{BB962C8B-B14F-4D97-AF65-F5344CB8AC3E}">
        <p14:creationId xmlns:p14="http://schemas.microsoft.com/office/powerpoint/2010/main" val="2347836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Importance to adhere very well – Risk of non-adherence is resistance and increase in viral load. </a:t>
            </a:r>
          </a:p>
          <a:p>
            <a:r>
              <a:rPr lang="en-GB" dirty="0"/>
              <a:t>HIV that is inside sleeping CD4 cells cannot be reached by ART</a:t>
            </a:r>
          </a:p>
          <a:p>
            <a:r>
              <a:rPr lang="en-GB" dirty="0"/>
              <a:t>Some of these cells can also sleep for decades. But they can also wake up at any time and the timing is not predictable. This is one reason why ART needs to be taken every day.</a:t>
            </a:r>
          </a:p>
          <a:p>
            <a:r>
              <a:rPr lang="en-GB" dirty="0"/>
              <a:t>This is also why viral load generally rebounds if ART is stopped – even after many years on treatment.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Future of treatment: Integrase inhibitors – Two drugs in one tablet – less medication, less side effects, less impact on body, less contraindications. “clean safe drug”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Potential for monthly tablets, injectables, implants. </a:t>
            </a:r>
          </a:p>
          <a:p>
            <a:endParaRPr lang="en-GB" dirty="0"/>
          </a:p>
          <a:p>
            <a:r>
              <a:rPr lang="en-GB" dirty="0"/>
              <a:t>Thanks to Suzanne, Specialist HIV Pharmacist</a:t>
            </a:r>
          </a:p>
        </p:txBody>
      </p:sp>
      <p:sp>
        <p:nvSpPr>
          <p:cNvPr id="4" name="Slide Number Placeholder 3"/>
          <p:cNvSpPr>
            <a:spLocks noGrp="1"/>
          </p:cNvSpPr>
          <p:nvPr>
            <p:ph type="sldNum" sz="quarter" idx="5"/>
          </p:nvPr>
        </p:nvSpPr>
        <p:spPr/>
        <p:txBody>
          <a:bodyPr/>
          <a:lstStyle/>
          <a:p>
            <a:fld id="{C40B5E76-B295-468C-9F8F-66870D62D0FB}" type="slidenum">
              <a:rPr lang="en-GB" smtClean="0"/>
              <a:t>39</a:t>
            </a:fld>
            <a:endParaRPr lang="en-GB"/>
          </a:p>
        </p:txBody>
      </p:sp>
    </p:spTree>
    <p:extLst>
      <p:ext uri="{BB962C8B-B14F-4D97-AF65-F5344CB8AC3E}">
        <p14:creationId xmlns:p14="http://schemas.microsoft.com/office/powerpoint/2010/main" val="2388364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Most-binged new series ever.</a:t>
            </a:r>
          </a:p>
          <a:p>
            <a:r>
              <a:rPr lang="en-GB" dirty="0"/>
              <a:t>Set between 1981-1991 in London during the AIDS crisis. </a:t>
            </a:r>
          </a:p>
          <a:p>
            <a:r>
              <a:rPr lang="en-GB" dirty="0"/>
              <a:t>Lots of discussion about HIV – increase in testing. </a:t>
            </a:r>
          </a:p>
          <a:p>
            <a:r>
              <a:rPr lang="en-GB" dirty="0"/>
              <a:t>What was show in It’s a Sin was very much ‘then’ and things are so </a:t>
            </a:r>
            <a:r>
              <a:rPr lang="en-GB" dirty="0" err="1"/>
              <a:t>so</a:t>
            </a:r>
            <a:r>
              <a:rPr lang="en-GB" dirty="0"/>
              <a:t> different today. </a:t>
            </a:r>
          </a:p>
        </p:txBody>
      </p:sp>
      <p:sp>
        <p:nvSpPr>
          <p:cNvPr id="4" name="Slide Number Placeholder 3"/>
          <p:cNvSpPr>
            <a:spLocks noGrp="1"/>
          </p:cNvSpPr>
          <p:nvPr>
            <p:ph type="sldNum" sz="quarter" idx="5"/>
          </p:nvPr>
        </p:nvSpPr>
        <p:spPr/>
        <p:txBody>
          <a:bodyPr/>
          <a:lstStyle/>
          <a:p>
            <a:fld id="{C40B5E76-B295-468C-9F8F-66870D62D0FB}" type="slidenum">
              <a:rPr lang="en-GB" smtClean="0"/>
              <a:t>4</a:t>
            </a:fld>
            <a:endParaRPr lang="en-GB"/>
          </a:p>
        </p:txBody>
      </p:sp>
    </p:spTree>
    <p:extLst>
      <p:ext uri="{BB962C8B-B14F-4D97-AF65-F5344CB8AC3E}">
        <p14:creationId xmlns:p14="http://schemas.microsoft.com/office/powerpoint/2010/main" val="28135620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You might be asking why we have included Treatment as one of the HIV prevention methods. </a:t>
            </a:r>
          </a:p>
          <a:p>
            <a:r>
              <a:rPr lang="en-GB" sz="1200" b="0" i="0" kern="1200" dirty="0">
                <a:solidFill>
                  <a:schemeClr val="tx1"/>
                </a:solidFill>
                <a:effectLst/>
                <a:latin typeface="+mn-lt"/>
                <a:ea typeface="+mn-ea"/>
                <a:cs typeface="+mn-cs"/>
              </a:rPr>
              <a:t>If there is one thing to take away from today and shout from the rooftops it is this. </a:t>
            </a:r>
            <a:r>
              <a:rPr lang="en-GB" sz="1200" b="1" i="0" kern="1200" dirty="0">
                <a:solidFill>
                  <a:schemeClr val="tx1"/>
                </a:solidFill>
                <a:effectLst/>
                <a:latin typeface="+mn-lt"/>
                <a:ea typeface="+mn-ea"/>
                <a:cs typeface="+mn-cs"/>
              </a:rPr>
              <a:t>People on effective HIV treatment CANNOT pass on the virus. Fact.</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landmark </a:t>
            </a:r>
            <a:r>
              <a:rPr lang="en-GB" sz="1200" b="1" i="0" kern="1200" dirty="0">
                <a:solidFill>
                  <a:schemeClr val="tx1"/>
                </a:solidFill>
                <a:effectLst/>
                <a:latin typeface="+mn-lt"/>
                <a:ea typeface="+mn-ea"/>
                <a:cs typeface="+mn-cs"/>
                <a:hlinkClick r:id="rId3"/>
              </a:rPr>
              <a:t>PARTNER study</a:t>
            </a:r>
            <a:r>
              <a:rPr lang="en-GB" sz="1200" b="0" i="0" kern="1200" dirty="0">
                <a:solidFill>
                  <a:schemeClr val="tx1"/>
                </a:solidFill>
                <a:effectLst/>
                <a:latin typeface="+mn-lt"/>
                <a:ea typeface="+mn-ea"/>
                <a:cs typeface="+mn-cs"/>
              </a:rPr>
              <a:t>, published in 2016, looked at 58,000 instances of sex without a condom where one partner was HIV positive and one was HIV negative. </a:t>
            </a:r>
          </a:p>
          <a:p>
            <a:r>
              <a:rPr lang="en-GB" sz="1200" b="0" i="0" kern="1200" dirty="0">
                <a:solidFill>
                  <a:schemeClr val="tx1"/>
                </a:solidFill>
                <a:effectLst/>
                <a:latin typeface="+mn-lt"/>
                <a:ea typeface="+mn-ea"/>
                <a:cs typeface="+mn-cs"/>
              </a:rPr>
              <a:t>Results found that where the HIV positive partner was on effective treatment (reducing the amount of the virus to ‘undetectable’ levels; also known as having an undetectable viral load), there were zero cases of HIV transmission. This is what is meant by the phrase Undetectable equals </a:t>
            </a:r>
            <a:r>
              <a:rPr lang="en-GB" sz="1200" b="0" i="0" kern="1200" dirty="0" err="1">
                <a:solidFill>
                  <a:schemeClr val="tx1"/>
                </a:solidFill>
                <a:effectLst/>
                <a:latin typeface="+mn-lt"/>
                <a:ea typeface="+mn-ea"/>
                <a:cs typeface="+mn-cs"/>
              </a:rPr>
              <a:t>Untransmittable</a:t>
            </a:r>
            <a:r>
              <a:rPr lang="en-GB" sz="1200" b="0" i="0" kern="1200" dirty="0">
                <a:solidFill>
                  <a:schemeClr val="tx1"/>
                </a:solidFill>
                <a:effectLst/>
                <a:latin typeface="+mn-lt"/>
                <a:ea typeface="+mn-ea"/>
                <a:cs typeface="+mn-cs"/>
              </a:rPr>
              <a:t> (U=U).</a:t>
            </a:r>
          </a:p>
          <a:p>
            <a:r>
              <a:rPr lang="en-GB" sz="1200" b="0" i="0" kern="1200" dirty="0">
                <a:solidFill>
                  <a:schemeClr val="tx1"/>
                </a:solidFill>
                <a:effectLst/>
                <a:latin typeface="+mn-lt"/>
                <a:ea typeface="+mn-ea"/>
                <a:cs typeface="+mn-cs"/>
              </a:rPr>
              <a:t>This was further backed up in the </a:t>
            </a:r>
            <a:r>
              <a:rPr lang="en-GB" sz="1200" b="1" i="0" kern="1200" dirty="0">
                <a:solidFill>
                  <a:schemeClr val="tx1"/>
                </a:solidFill>
                <a:effectLst/>
                <a:latin typeface="+mn-lt"/>
                <a:ea typeface="+mn-ea"/>
                <a:cs typeface="+mn-cs"/>
                <a:hlinkClick r:id="rId4"/>
              </a:rPr>
              <a:t>PARTNER 2 study</a:t>
            </a:r>
            <a:r>
              <a:rPr lang="en-GB" sz="1200" b="0" i="0" kern="1200" dirty="0">
                <a:solidFill>
                  <a:schemeClr val="tx1"/>
                </a:solidFill>
                <a:effectLst/>
                <a:latin typeface="+mn-lt"/>
                <a:ea typeface="+mn-ea"/>
                <a:cs typeface="+mn-cs"/>
              </a:rPr>
              <a:t>, published in May 2019, which also showed zero cases of transmission among 782 gay male couples.</a:t>
            </a:r>
          </a:p>
          <a:p>
            <a:r>
              <a:rPr lang="en-GB" dirty="0"/>
              <a:t>Different risk between anal/vaginal sex, hence second study.</a:t>
            </a:r>
          </a:p>
        </p:txBody>
      </p:sp>
      <p:sp>
        <p:nvSpPr>
          <p:cNvPr id="4" name="Slide Number Placeholder 3"/>
          <p:cNvSpPr>
            <a:spLocks noGrp="1"/>
          </p:cNvSpPr>
          <p:nvPr>
            <p:ph type="sldNum" sz="quarter" idx="5"/>
          </p:nvPr>
        </p:nvSpPr>
        <p:spPr/>
        <p:txBody>
          <a:bodyPr/>
          <a:lstStyle/>
          <a:p>
            <a:fld id="{C40B5E76-B295-468C-9F8F-66870D62D0FB}" type="slidenum">
              <a:rPr lang="en-GB" smtClean="0"/>
              <a:t>40</a:t>
            </a:fld>
            <a:endParaRPr lang="en-GB"/>
          </a:p>
        </p:txBody>
      </p:sp>
    </p:spTree>
    <p:extLst>
      <p:ext uri="{BB962C8B-B14F-4D97-AF65-F5344CB8AC3E}">
        <p14:creationId xmlns:p14="http://schemas.microsoft.com/office/powerpoint/2010/main" val="16624547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known as U=U.</a:t>
            </a:r>
          </a:p>
          <a:p>
            <a:endParaRPr lang="en-GB" dirty="0"/>
          </a:p>
          <a:p>
            <a:r>
              <a:rPr lang="en-GB" dirty="0"/>
              <a:t>Viral load below 200 for more than 6 months.</a:t>
            </a:r>
          </a:p>
        </p:txBody>
      </p:sp>
      <p:sp>
        <p:nvSpPr>
          <p:cNvPr id="4" name="Slide Number Placeholder 3"/>
          <p:cNvSpPr>
            <a:spLocks noGrp="1"/>
          </p:cNvSpPr>
          <p:nvPr>
            <p:ph type="sldNum" sz="quarter" idx="5"/>
          </p:nvPr>
        </p:nvSpPr>
        <p:spPr/>
        <p:txBody>
          <a:bodyPr/>
          <a:lstStyle/>
          <a:p>
            <a:fld id="{C40B5E76-B295-468C-9F8F-66870D62D0FB}" type="slidenum">
              <a:rPr lang="en-GB" smtClean="0"/>
              <a:t>41</a:t>
            </a:fld>
            <a:endParaRPr lang="en-GB"/>
          </a:p>
        </p:txBody>
      </p:sp>
    </p:spTree>
    <p:extLst>
      <p:ext uri="{BB962C8B-B14F-4D97-AF65-F5344CB8AC3E}">
        <p14:creationId xmlns:p14="http://schemas.microsoft.com/office/powerpoint/2010/main" val="21516539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40B5E76-B295-468C-9F8F-66870D62D0FB}" type="slidenum">
              <a:rPr lang="en-GB" smtClean="0"/>
              <a:t>42</a:t>
            </a:fld>
            <a:endParaRPr lang="en-GB"/>
          </a:p>
        </p:txBody>
      </p:sp>
    </p:spTree>
    <p:extLst>
      <p:ext uri="{BB962C8B-B14F-4D97-AF65-F5344CB8AC3E}">
        <p14:creationId xmlns:p14="http://schemas.microsoft.com/office/powerpoint/2010/main" val="15988135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 = Before</a:t>
            </a:r>
          </a:p>
          <a:p>
            <a:r>
              <a:rPr lang="en-GB" dirty="0"/>
              <a:t>Exposure = Risk of transmission</a:t>
            </a:r>
          </a:p>
          <a:p>
            <a:r>
              <a:rPr lang="en-GB" dirty="0"/>
              <a:t>Prophylaxis = preventative treatment</a:t>
            </a:r>
          </a:p>
          <a:p>
            <a:endParaRPr lang="en-GB" dirty="0"/>
          </a:p>
          <a:p>
            <a:pPr algn="l">
              <a:spcAft>
                <a:spcPts val="0"/>
              </a:spcAft>
            </a:pPr>
            <a:r>
              <a:rPr lang="en-GB" sz="1200" b="0" dirty="0">
                <a:solidFill>
                  <a:schemeClr val="bg1"/>
                </a:solidFill>
                <a:latin typeface="Calibri" panose="020F0502020204030204" pitchFamily="34" charset="0"/>
                <a:cs typeface="Calibri" panose="020F0502020204030204" pitchFamily="34" charset="0"/>
              </a:rPr>
              <a:t>PrEP is a pill that protects you from HIV.</a:t>
            </a:r>
          </a:p>
          <a:p>
            <a:endParaRPr lang="en-GB" dirty="0"/>
          </a:p>
        </p:txBody>
      </p:sp>
      <p:sp>
        <p:nvSpPr>
          <p:cNvPr id="4" name="Slide Number Placeholder 3"/>
          <p:cNvSpPr>
            <a:spLocks noGrp="1"/>
          </p:cNvSpPr>
          <p:nvPr>
            <p:ph type="sldNum" sz="quarter" idx="5"/>
          </p:nvPr>
        </p:nvSpPr>
        <p:spPr/>
        <p:txBody>
          <a:bodyPr/>
          <a:lstStyle/>
          <a:p>
            <a:fld id="{C40B5E76-B295-468C-9F8F-66870D62D0FB}" type="slidenum">
              <a:rPr lang="en-GB" smtClean="0"/>
              <a:t>43</a:t>
            </a:fld>
            <a:endParaRPr lang="en-GB"/>
          </a:p>
        </p:txBody>
      </p:sp>
    </p:spTree>
    <p:extLst>
      <p:ext uri="{BB962C8B-B14F-4D97-AF65-F5344CB8AC3E}">
        <p14:creationId xmlns:p14="http://schemas.microsoft.com/office/powerpoint/2010/main" val="28895366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PrEP is drugs which are used to treat HIV. But taking these drugs before exposure means there is enough of the drug in your body to stop HIV taking hold if it gets in your body. </a:t>
            </a:r>
          </a:p>
          <a:p>
            <a:r>
              <a:rPr lang="en-GB" dirty="0"/>
              <a:t>There are different ways to take </a:t>
            </a:r>
            <a:r>
              <a:rPr lang="en-GB" dirty="0" err="1"/>
              <a:t>PrEP.</a:t>
            </a:r>
            <a:r>
              <a:rPr lang="en-GB" dirty="0"/>
              <a:t> </a:t>
            </a:r>
          </a:p>
          <a:p>
            <a:r>
              <a:rPr lang="en-GB" dirty="0"/>
              <a:t>Daily, once a day. Good for spontaneous unplanned sex – Only option for vaginal sex. </a:t>
            </a:r>
          </a:p>
          <a:p>
            <a:r>
              <a:rPr lang="en-GB" dirty="0"/>
              <a:t>Or event based, before and after an episode of sex. Good if your sex is more planned, and taking less drug. Only for certain kinds of sex. </a:t>
            </a:r>
          </a:p>
          <a:p>
            <a:endParaRPr lang="en-GB" dirty="0"/>
          </a:p>
          <a:p>
            <a:r>
              <a:rPr lang="en-GB" sz="1200" b="1" i="0" kern="1200" dirty="0">
                <a:solidFill>
                  <a:schemeClr val="tx1"/>
                </a:solidFill>
                <a:effectLst/>
                <a:latin typeface="+mn-lt"/>
                <a:ea typeface="+mn-ea"/>
                <a:cs typeface="+mn-cs"/>
              </a:rPr>
              <a:t>PrEP is more than 99% effective at stopping HIV infection. when taken correctly.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PrEP only protects against HIV. Condoms still recommended for other STIs.</a:t>
            </a:r>
          </a:p>
        </p:txBody>
      </p:sp>
      <p:sp>
        <p:nvSpPr>
          <p:cNvPr id="4" name="Slide Number Placeholder 3"/>
          <p:cNvSpPr>
            <a:spLocks noGrp="1"/>
          </p:cNvSpPr>
          <p:nvPr>
            <p:ph type="sldNum" sz="quarter" idx="5"/>
          </p:nvPr>
        </p:nvSpPr>
        <p:spPr/>
        <p:txBody>
          <a:bodyPr/>
          <a:lstStyle/>
          <a:p>
            <a:fld id="{C40B5E76-B295-468C-9F8F-66870D62D0FB}" type="slidenum">
              <a:rPr lang="en-GB" smtClean="0"/>
              <a:t>44</a:t>
            </a:fld>
            <a:endParaRPr lang="en-GB"/>
          </a:p>
        </p:txBody>
      </p:sp>
    </p:spTree>
    <p:extLst>
      <p:ext uri="{BB962C8B-B14F-4D97-AF65-F5344CB8AC3E}">
        <p14:creationId xmlns:p14="http://schemas.microsoft.com/office/powerpoint/2010/main" val="11200716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People vs The NHS – Who gets the drugs?</a:t>
            </a:r>
          </a:p>
          <a:p>
            <a:r>
              <a:rPr lang="en-GB" dirty="0"/>
              <a:t>Greg Owen – Dr Mags Portman, just to name a few of many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want PrEP now – set up to allow people in the UK to legally buy PrEP from overseas sellers (legal for personal use)</a:t>
            </a:r>
          </a:p>
          <a:p>
            <a:r>
              <a:rPr lang="en-GB" dirty="0"/>
              <a:t>Clinics did testing on the drugs purchased to confirm legitimate. Clinics also offered free testing and monitoring to those who purchased own drugs.</a:t>
            </a:r>
          </a:p>
          <a:p>
            <a:endParaRPr lang="en-GB" dirty="0"/>
          </a:p>
          <a:p>
            <a:r>
              <a:rPr lang="en-GB" dirty="0"/>
              <a:t>In England, PrEP Impact train, 13000 spaces expanded to 26000 – For those meeting criteria, not just MSM. 2017-2020. </a:t>
            </a:r>
          </a:p>
          <a:p>
            <a:r>
              <a:rPr lang="en-GB" dirty="0"/>
              <a:t>Commissioned on NHS in England for those who meet eligibility criteria in March 2020, and rolled out from October 2020.</a:t>
            </a:r>
          </a:p>
          <a:p>
            <a:endParaRPr lang="en-GB" dirty="0"/>
          </a:p>
          <a:p>
            <a:r>
              <a:rPr lang="en-GB" dirty="0"/>
              <a:t>NAT took England to court for rollout of PrEP 2015</a:t>
            </a:r>
          </a:p>
          <a:p>
            <a:endParaRPr lang="en-GB" dirty="0"/>
          </a:p>
        </p:txBody>
      </p:sp>
      <p:sp>
        <p:nvSpPr>
          <p:cNvPr id="4" name="Slide Number Placeholder 3"/>
          <p:cNvSpPr>
            <a:spLocks noGrp="1"/>
          </p:cNvSpPr>
          <p:nvPr>
            <p:ph type="sldNum" sz="quarter" idx="5"/>
          </p:nvPr>
        </p:nvSpPr>
        <p:spPr/>
        <p:txBody>
          <a:bodyPr/>
          <a:lstStyle/>
          <a:p>
            <a:fld id="{C40B5E76-B295-468C-9F8F-66870D62D0FB}" type="slidenum">
              <a:rPr lang="en-GB" smtClean="0"/>
              <a:t>45</a:t>
            </a:fld>
            <a:endParaRPr lang="en-GB"/>
          </a:p>
        </p:txBody>
      </p:sp>
    </p:spTree>
    <p:extLst>
      <p:ext uri="{BB962C8B-B14F-4D97-AF65-F5344CB8AC3E}">
        <p14:creationId xmlns:p14="http://schemas.microsoft.com/office/powerpoint/2010/main" val="6668498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PrEP isn’t a pill for gay men. It can be for anyone who is at increased risk of HIV transmission. </a:t>
            </a:r>
          </a:p>
          <a:p>
            <a:r>
              <a:rPr lang="en-GB" dirty="0"/>
              <a:t>Useful for situations where negotiation of condom use is absent or difficult.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PrEP is safe for Trans people and will not interact with hormone medication.</a:t>
            </a:r>
          </a:p>
          <a:p>
            <a:r>
              <a:rPr lang="en-GB" dirty="0"/>
              <a:t>Over 15s on a case by case basis</a:t>
            </a:r>
          </a:p>
          <a:p>
            <a:endParaRPr lang="en-GB" dirty="0"/>
          </a:p>
          <a:p>
            <a:r>
              <a:rPr lang="en-GB" dirty="0"/>
              <a:t>Blood and urine tests before starting – check HIV negative, check kidneys. Regular monitoring and STI screening as part of provision.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Future of PrEP – currently only available in SH clinics. Barriers exist towards people accessing sexual health generally, even more so for certain populations where additional stigma is attached. Need it in GP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Vaginal ring, injections, implants, weekly tablets. </a:t>
            </a:r>
          </a:p>
        </p:txBody>
      </p:sp>
      <p:sp>
        <p:nvSpPr>
          <p:cNvPr id="4" name="Slide Number Placeholder 3"/>
          <p:cNvSpPr>
            <a:spLocks noGrp="1"/>
          </p:cNvSpPr>
          <p:nvPr>
            <p:ph type="sldNum" sz="quarter" idx="5"/>
          </p:nvPr>
        </p:nvSpPr>
        <p:spPr/>
        <p:txBody>
          <a:bodyPr/>
          <a:lstStyle/>
          <a:p>
            <a:fld id="{C40B5E76-B295-468C-9F8F-66870D62D0FB}" type="slidenum">
              <a:rPr lang="en-GB" smtClean="0"/>
              <a:t>46</a:t>
            </a:fld>
            <a:endParaRPr lang="en-GB"/>
          </a:p>
        </p:txBody>
      </p:sp>
    </p:spTree>
    <p:extLst>
      <p:ext uri="{BB962C8B-B14F-4D97-AF65-F5344CB8AC3E}">
        <p14:creationId xmlns:p14="http://schemas.microsoft.com/office/powerpoint/2010/main" val="31029469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Useful PrEP tool – for those unsure if PrEP is right for them. </a:t>
            </a:r>
          </a:p>
        </p:txBody>
      </p:sp>
      <p:sp>
        <p:nvSpPr>
          <p:cNvPr id="4" name="Slide Number Placeholder 3"/>
          <p:cNvSpPr>
            <a:spLocks noGrp="1"/>
          </p:cNvSpPr>
          <p:nvPr>
            <p:ph type="sldNum" sz="quarter" idx="5"/>
          </p:nvPr>
        </p:nvSpPr>
        <p:spPr/>
        <p:txBody>
          <a:bodyPr/>
          <a:lstStyle/>
          <a:p>
            <a:fld id="{C40B5E76-B295-468C-9F8F-66870D62D0FB}" type="slidenum">
              <a:rPr lang="en-GB" smtClean="0"/>
              <a:t>47</a:t>
            </a:fld>
            <a:endParaRPr lang="en-GB"/>
          </a:p>
        </p:txBody>
      </p:sp>
    </p:spTree>
    <p:extLst>
      <p:ext uri="{BB962C8B-B14F-4D97-AF65-F5344CB8AC3E}">
        <p14:creationId xmlns:p14="http://schemas.microsoft.com/office/powerpoint/2010/main" val="2199341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Campaign from It Starts With Me – October 2020, aimed at Black African populations. Lower uptake. But as we have seen from stats, disproportionately affected by HIV. PrEP as a tool of self empowerment and taking control of own health. </a:t>
            </a:r>
          </a:p>
        </p:txBody>
      </p:sp>
      <p:sp>
        <p:nvSpPr>
          <p:cNvPr id="4" name="Slide Number Placeholder 3"/>
          <p:cNvSpPr>
            <a:spLocks noGrp="1"/>
          </p:cNvSpPr>
          <p:nvPr>
            <p:ph type="sldNum" sz="quarter" idx="5"/>
          </p:nvPr>
        </p:nvSpPr>
        <p:spPr/>
        <p:txBody>
          <a:bodyPr/>
          <a:lstStyle/>
          <a:p>
            <a:fld id="{C40B5E76-B295-468C-9F8F-66870D62D0FB}" type="slidenum">
              <a:rPr lang="en-GB" smtClean="0"/>
              <a:t>48</a:t>
            </a:fld>
            <a:endParaRPr lang="en-GB"/>
          </a:p>
        </p:txBody>
      </p:sp>
    </p:spTree>
    <p:extLst>
      <p:ext uri="{BB962C8B-B14F-4D97-AF65-F5344CB8AC3E}">
        <p14:creationId xmlns:p14="http://schemas.microsoft.com/office/powerpoint/2010/main" val="3168167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40B5E76-B295-468C-9F8F-66870D62D0FB}" type="slidenum">
              <a:rPr lang="en-GB" smtClean="0"/>
              <a:t>49</a:t>
            </a:fld>
            <a:endParaRPr lang="en-GB"/>
          </a:p>
        </p:txBody>
      </p:sp>
    </p:spTree>
    <p:extLst>
      <p:ext uri="{BB962C8B-B14F-4D97-AF65-F5344CB8AC3E}">
        <p14:creationId xmlns:p14="http://schemas.microsoft.com/office/powerpoint/2010/main" val="3999666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AIDS monolith is one of the most recognisable images in the history of HIV In the UK. It most likely will have been something you remembered when we asked you to think about what you knew. </a:t>
            </a:r>
          </a:p>
          <a:p>
            <a:r>
              <a:rPr lang="en-GB" dirty="0"/>
              <a:t>For some people, this advert from 1987 may be the last piece of information they had on HIV/AIDS. Therefore, their knowledge is very outdated. </a:t>
            </a:r>
          </a:p>
          <a:p>
            <a:endParaRPr lang="en-GB" dirty="0"/>
          </a:p>
          <a:p>
            <a:r>
              <a:rPr lang="en-GB" dirty="0"/>
              <a:t>First advice to UK medical practitioners published in 1985, but HIV had been circulating since early 80s.</a:t>
            </a:r>
          </a:p>
          <a:p>
            <a:r>
              <a:rPr lang="en-GB" dirty="0"/>
              <a:t>Advert made people feel to ‘disconnect’ – You have to look for HIV information. </a:t>
            </a:r>
          </a:p>
        </p:txBody>
      </p:sp>
      <p:sp>
        <p:nvSpPr>
          <p:cNvPr id="4" name="Slide Number Placeholder 3"/>
          <p:cNvSpPr>
            <a:spLocks noGrp="1"/>
          </p:cNvSpPr>
          <p:nvPr>
            <p:ph type="sldNum" sz="quarter" idx="5"/>
          </p:nvPr>
        </p:nvSpPr>
        <p:spPr/>
        <p:txBody>
          <a:bodyPr/>
          <a:lstStyle/>
          <a:p>
            <a:fld id="{C40B5E76-B295-468C-9F8F-66870D62D0FB}" type="slidenum">
              <a:rPr lang="en-GB" smtClean="0"/>
              <a:t>5</a:t>
            </a:fld>
            <a:endParaRPr lang="en-GB"/>
          </a:p>
        </p:txBody>
      </p:sp>
    </p:spTree>
    <p:extLst>
      <p:ext uri="{BB962C8B-B14F-4D97-AF65-F5344CB8AC3E}">
        <p14:creationId xmlns:p14="http://schemas.microsoft.com/office/powerpoint/2010/main" val="26216116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Post = after</a:t>
            </a:r>
          </a:p>
          <a:p>
            <a:r>
              <a:rPr lang="en-GB" dirty="0"/>
              <a:t>Exposure = risk of HIV transmission</a:t>
            </a:r>
          </a:p>
          <a:p>
            <a:r>
              <a:rPr lang="en-GB" dirty="0"/>
              <a:t>Prophylaxis = preventative medicine/treatment</a:t>
            </a:r>
          </a:p>
          <a:p>
            <a:endParaRPr lang="en-GB" dirty="0"/>
          </a:p>
          <a:p>
            <a:r>
              <a:rPr lang="en-GB" dirty="0"/>
              <a:t>Medication you take after a risk of HIV transmission has occurred to reduce the risk of HIV taking hold if in your body.</a:t>
            </a:r>
          </a:p>
          <a:p>
            <a:endParaRPr lang="en-GB" dirty="0"/>
          </a:p>
          <a:p>
            <a:r>
              <a:rPr lang="en-GB" dirty="0"/>
              <a:t>Similarly to PrEP, it is HIV treatment drugs. </a:t>
            </a:r>
          </a:p>
        </p:txBody>
      </p:sp>
      <p:sp>
        <p:nvSpPr>
          <p:cNvPr id="4" name="Slide Number Placeholder 3"/>
          <p:cNvSpPr>
            <a:spLocks noGrp="1"/>
          </p:cNvSpPr>
          <p:nvPr>
            <p:ph type="sldNum" sz="quarter" idx="5"/>
          </p:nvPr>
        </p:nvSpPr>
        <p:spPr/>
        <p:txBody>
          <a:bodyPr/>
          <a:lstStyle/>
          <a:p>
            <a:fld id="{C40B5E76-B295-468C-9F8F-66870D62D0FB}" type="slidenum">
              <a:rPr lang="en-GB" smtClean="0"/>
              <a:t>50</a:t>
            </a:fld>
            <a:endParaRPr lang="en-GB"/>
          </a:p>
        </p:txBody>
      </p:sp>
    </p:spTree>
    <p:extLst>
      <p:ext uri="{BB962C8B-B14F-4D97-AF65-F5344CB8AC3E}">
        <p14:creationId xmlns:p14="http://schemas.microsoft.com/office/powerpoint/2010/main" val="9021231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ASAP. Can’t take after 72 hours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28 day course – do not miss doses!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Follow up and testing via Sexual Health Clinics.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Guidelines from BASHH on when PEP should be recommended. Always seek help and advice, but circumstances depend on if PEP is given.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hours, get from Sexual Health.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closed, A&amp;E. </a:t>
            </a:r>
          </a:p>
        </p:txBody>
      </p:sp>
      <p:sp>
        <p:nvSpPr>
          <p:cNvPr id="4" name="Slide Number Placeholder 3"/>
          <p:cNvSpPr>
            <a:spLocks noGrp="1"/>
          </p:cNvSpPr>
          <p:nvPr>
            <p:ph type="sldNum" sz="quarter" idx="5"/>
          </p:nvPr>
        </p:nvSpPr>
        <p:spPr/>
        <p:txBody>
          <a:bodyPr/>
          <a:lstStyle/>
          <a:p>
            <a:fld id="{C40B5E76-B295-468C-9F8F-66870D62D0FB}" type="slidenum">
              <a:rPr lang="en-GB" smtClean="0"/>
              <a:t>51</a:t>
            </a:fld>
            <a:endParaRPr lang="en-GB"/>
          </a:p>
        </p:txBody>
      </p:sp>
    </p:spTree>
    <p:extLst>
      <p:ext uri="{BB962C8B-B14F-4D97-AF65-F5344CB8AC3E}">
        <p14:creationId xmlns:p14="http://schemas.microsoft.com/office/powerpoint/2010/main" val="5425453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not rely on PEP</a:t>
            </a:r>
          </a:p>
          <a:p>
            <a:endParaRPr lang="en-GB" dirty="0"/>
          </a:p>
          <a:p>
            <a:r>
              <a:rPr lang="en-GB" dirty="0"/>
              <a:t>Analogy</a:t>
            </a:r>
          </a:p>
          <a:p>
            <a:endParaRPr lang="en-GB" dirty="0"/>
          </a:p>
          <a:p>
            <a:r>
              <a:rPr lang="en-GB" dirty="0"/>
              <a:t>PrEP = Contraceptive Pill</a:t>
            </a:r>
          </a:p>
          <a:p>
            <a:r>
              <a:rPr lang="en-GB" dirty="0"/>
              <a:t>PEP = EHC morning after pill – not to be relied upon.</a:t>
            </a:r>
          </a:p>
        </p:txBody>
      </p:sp>
      <p:sp>
        <p:nvSpPr>
          <p:cNvPr id="4" name="Slide Number Placeholder 3"/>
          <p:cNvSpPr>
            <a:spLocks noGrp="1"/>
          </p:cNvSpPr>
          <p:nvPr>
            <p:ph type="sldNum" sz="quarter" idx="5"/>
          </p:nvPr>
        </p:nvSpPr>
        <p:spPr/>
        <p:txBody>
          <a:bodyPr/>
          <a:lstStyle/>
          <a:p>
            <a:fld id="{C40B5E76-B295-468C-9F8F-66870D62D0FB}" type="slidenum">
              <a:rPr lang="en-GB" smtClean="0"/>
              <a:t>52</a:t>
            </a:fld>
            <a:endParaRPr lang="en-GB"/>
          </a:p>
        </p:txBody>
      </p:sp>
    </p:spTree>
    <p:extLst>
      <p:ext uri="{BB962C8B-B14F-4D97-AF65-F5344CB8AC3E}">
        <p14:creationId xmlns:p14="http://schemas.microsoft.com/office/powerpoint/2010/main" val="5487233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“Are you clean” is still a phrase used to describe being free of STI infection, including HIV. Especially on MSM dating apps.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212121"/>
                </a:solidFill>
                <a:latin typeface="Open Sans"/>
              </a:rPr>
              <a:t>The YouGov survey of 2,075 Brits also uncovered shocking levels of HIV stigma, including that almost half (48%) would feel uncomfortable kissing someone living with HIV, while 38% would feel uncomfortable going on a date with someone who is HIV positive.</a:t>
            </a:r>
            <a:endParaRPr lang="en-GB" dirty="0"/>
          </a:p>
          <a:p>
            <a:endParaRPr lang="en-GB" dirty="0"/>
          </a:p>
        </p:txBody>
      </p:sp>
      <p:sp>
        <p:nvSpPr>
          <p:cNvPr id="4" name="Slide Number Placeholder 3"/>
          <p:cNvSpPr>
            <a:spLocks noGrp="1"/>
          </p:cNvSpPr>
          <p:nvPr>
            <p:ph type="sldNum" sz="quarter" idx="5"/>
          </p:nvPr>
        </p:nvSpPr>
        <p:spPr/>
        <p:txBody>
          <a:bodyPr/>
          <a:lstStyle/>
          <a:p>
            <a:fld id="{C40B5E76-B295-468C-9F8F-66870D62D0FB}" type="slidenum">
              <a:rPr lang="en-GB" smtClean="0"/>
              <a:t>53</a:t>
            </a:fld>
            <a:endParaRPr lang="en-GB"/>
          </a:p>
        </p:txBody>
      </p:sp>
    </p:spTree>
    <p:extLst>
      <p:ext uri="{BB962C8B-B14F-4D97-AF65-F5344CB8AC3E}">
        <p14:creationId xmlns:p14="http://schemas.microsoft.com/office/powerpoint/2010/main" val="42828260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know HIV cannot be transmitted via these routes. </a:t>
            </a:r>
          </a:p>
          <a:p>
            <a:r>
              <a:rPr lang="en-GB" dirty="0"/>
              <a:t>Unfortunately a lot of misconceptions exist around HIV transmission.</a:t>
            </a:r>
          </a:p>
          <a:p>
            <a:r>
              <a:rPr lang="en-GB" dirty="0"/>
              <a:t>Media a few years ago about ‘spit hoods’ protecting police from HIV</a:t>
            </a:r>
          </a:p>
          <a:p>
            <a:endParaRPr lang="en-GB" dirty="0"/>
          </a:p>
          <a:p>
            <a:r>
              <a:rPr lang="en-GB" dirty="0"/>
              <a:t>HIV is a coward virus outside the body. There has been no “discarded needle” transmissions. </a:t>
            </a:r>
          </a:p>
          <a:p>
            <a:r>
              <a:rPr lang="en-GB" dirty="0"/>
              <a:t>Hepatitis higher risk. </a:t>
            </a:r>
          </a:p>
        </p:txBody>
      </p:sp>
      <p:sp>
        <p:nvSpPr>
          <p:cNvPr id="4" name="Slide Number Placeholder 3"/>
          <p:cNvSpPr>
            <a:spLocks noGrp="1"/>
          </p:cNvSpPr>
          <p:nvPr>
            <p:ph type="sldNum" sz="quarter" idx="5"/>
          </p:nvPr>
        </p:nvSpPr>
        <p:spPr/>
        <p:txBody>
          <a:bodyPr/>
          <a:lstStyle/>
          <a:p>
            <a:fld id="{C40B5E76-B295-468C-9F8F-66870D62D0FB}" type="slidenum">
              <a:rPr lang="en-GB" smtClean="0"/>
              <a:t>54</a:t>
            </a:fld>
            <a:endParaRPr lang="en-GB"/>
          </a:p>
        </p:txBody>
      </p:sp>
    </p:spTree>
    <p:extLst>
      <p:ext uri="{BB962C8B-B14F-4D97-AF65-F5344CB8AC3E}">
        <p14:creationId xmlns:p14="http://schemas.microsoft.com/office/powerpoint/2010/main" val="20214159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1987 Princess Diana reduced a lot of stigma around HIV by shaking hands with people living with HIV without wearing gloves, showing that HIV cannot be transmitted this way. In 1991, Diana gave a speech at the Children and AIDS Conference, saying: “HIV does not make people dangerous to know. You can shake their hands and give them a hug. Heaven knows they need it.” and that “You can share their homes, playgrounds and toys”</a:t>
            </a:r>
          </a:p>
          <a:p>
            <a:endParaRPr lang="en-GB" dirty="0"/>
          </a:p>
          <a:p>
            <a:r>
              <a:rPr lang="en-GB" dirty="0"/>
              <a:t>In 1991 Queen singer Freddie Mercury died of AIDS related illness, only one day after publicly announcing he was living with HIV and had been diagnosed with AIDS. He was one of the most prominent names to have been affected by HIV/AIDS.</a:t>
            </a:r>
          </a:p>
          <a:p>
            <a:endParaRPr lang="en-GB" dirty="0"/>
          </a:p>
          <a:p>
            <a:r>
              <a:rPr lang="en-GB" dirty="0"/>
              <a:t>In 2019, Welsh Rugby player Gareth Thomas announced that he was living with HIV. He took the decision to announce this publicly after pressure from media potentially exposing his diagnosis. Gareth has launched the Tackle HIV campaign which aims to reduce HIV Stigma. So even today, people living with HIV face stigma. </a:t>
            </a:r>
          </a:p>
        </p:txBody>
      </p:sp>
      <p:sp>
        <p:nvSpPr>
          <p:cNvPr id="4" name="Slide Number Placeholder 3"/>
          <p:cNvSpPr>
            <a:spLocks noGrp="1"/>
          </p:cNvSpPr>
          <p:nvPr>
            <p:ph type="sldNum" sz="quarter" idx="5"/>
          </p:nvPr>
        </p:nvSpPr>
        <p:spPr/>
        <p:txBody>
          <a:bodyPr/>
          <a:lstStyle/>
          <a:p>
            <a:fld id="{C40B5E76-B295-468C-9F8F-66870D62D0FB}" type="slidenum">
              <a:rPr lang="en-GB" smtClean="0"/>
              <a:t>55</a:t>
            </a:fld>
            <a:endParaRPr lang="en-GB"/>
          </a:p>
        </p:txBody>
      </p:sp>
    </p:spTree>
    <p:extLst>
      <p:ext uri="{BB962C8B-B14F-4D97-AF65-F5344CB8AC3E}">
        <p14:creationId xmlns:p14="http://schemas.microsoft.com/office/powerpoint/2010/main" val="26415784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People living with HIV are classed as living with a disability under the Equalities Act 2010. This is a protected characteristic when it comes to employment and provision of service. It is against the law to discriminate against someone living with HIV.</a:t>
            </a:r>
          </a:p>
          <a:p>
            <a:endParaRPr lang="en-GB" dirty="0"/>
          </a:p>
          <a:p>
            <a:r>
              <a:rPr lang="en-GB" dirty="0"/>
              <a:t>Despite the fact that people living with HIV are protected by the Equality Act 2010, people living with HIV face discrimination in employment, access to services and often in their personal lives.</a:t>
            </a:r>
          </a:p>
          <a:p>
            <a:endParaRPr lang="en-GB" dirty="0"/>
          </a:p>
          <a:p>
            <a:r>
              <a:rPr lang="en-GB" dirty="0"/>
              <a:t>Work as pilots and surgeons and other healthcare roles. Guidance in place to support workers. TV doctor was talking about HCW and </a:t>
            </a:r>
            <a:r>
              <a:rPr lang="en-GB" dirty="0" err="1"/>
              <a:t>Covid</a:t>
            </a:r>
            <a:r>
              <a:rPr lang="en-GB" dirty="0"/>
              <a:t> and said that you wouldn’t expect someone living with HIV to be a surgeon. </a:t>
            </a:r>
          </a:p>
        </p:txBody>
      </p:sp>
      <p:sp>
        <p:nvSpPr>
          <p:cNvPr id="4" name="Slide Number Placeholder 3"/>
          <p:cNvSpPr>
            <a:spLocks noGrp="1"/>
          </p:cNvSpPr>
          <p:nvPr>
            <p:ph type="sldNum" sz="quarter" idx="5"/>
          </p:nvPr>
        </p:nvSpPr>
        <p:spPr/>
        <p:txBody>
          <a:bodyPr/>
          <a:lstStyle/>
          <a:p>
            <a:fld id="{C40B5E76-B295-468C-9F8F-66870D62D0FB}" type="slidenum">
              <a:rPr lang="en-GB" smtClean="0"/>
              <a:t>56</a:t>
            </a:fld>
            <a:endParaRPr lang="en-GB"/>
          </a:p>
        </p:txBody>
      </p:sp>
    </p:spTree>
    <p:extLst>
      <p:ext uri="{BB962C8B-B14F-4D97-AF65-F5344CB8AC3E}">
        <p14:creationId xmlns:p14="http://schemas.microsoft.com/office/powerpoint/2010/main" val="25827397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Sexual Health as part of overall health. Treat it like dentist, optician. Regular and done by everyone. </a:t>
            </a:r>
          </a:p>
          <a:p>
            <a:r>
              <a:rPr lang="en-GB" dirty="0"/>
              <a:t>This will reduce late diagnosis. </a:t>
            </a:r>
          </a:p>
          <a:p>
            <a:endParaRPr lang="en-GB" dirty="0"/>
          </a:p>
          <a:p>
            <a:r>
              <a:rPr lang="en-GB" dirty="0"/>
              <a:t>Opt-out testing – HIV Commission</a:t>
            </a:r>
          </a:p>
          <a:p>
            <a:r>
              <a:rPr lang="en-GB" dirty="0"/>
              <a:t>All GP registrations</a:t>
            </a:r>
          </a:p>
          <a:p>
            <a:r>
              <a:rPr lang="en-GB" dirty="0"/>
              <a:t>A&amp;E admissions</a:t>
            </a:r>
          </a:p>
          <a:p>
            <a:r>
              <a:rPr lang="en-GB" dirty="0"/>
              <a:t>HIV Indicator testing hospitals</a:t>
            </a:r>
          </a:p>
          <a:p>
            <a:r>
              <a:rPr lang="en-GB" dirty="0"/>
              <a:t>HIV indicator testing in GPs</a:t>
            </a:r>
          </a:p>
          <a:p>
            <a:r>
              <a:rPr lang="en-GB" dirty="0"/>
              <a:t>Cervical screening</a:t>
            </a:r>
          </a:p>
          <a:p>
            <a:r>
              <a:rPr lang="en-GB" dirty="0"/>
              <a:t>Testing offered by community pharmacies, including POCT rapid tests.</a:t>
            </a:r>
          </a:p>
          <a:p>
            <a:r>
              <a:rPr lang="en-GB" dirty="0"/>
              <a:t>TOP clinics</a:t>
            </a:r>
          </a:p>
          <a:p>
            <a:r>
              <a:rPr lang="en-GB" dirty="0"/>
              <a:t>Substance misuse service.</a:t>
            </a:r>
          </a:p>
        </p:txBody>
      </p:sp>
      <p:sp>
        <p:nvSpPr>
          <p:cNvPr id="4" name="Slide Number Placeholder 3"/>
          <p:cNvSpPr>
            <a:spLocks noGrp="1"/>
          </p:cNvSpPr>
          <p:nvPr>
            <p:ph type="sldNum" sz="quarter" idx="5"/>
          </p:nvPr>
        </p:nvSpPr>
        <p:spPr/>
        <p:txBody>
          <a:bodyPr/>
          <a:lstStyle/>
          <a:p>
            <a:fld id="{C40B5E76-B295-468C-9F8F-66870D62D0FB}" type="slidenum">
              <a:rPr lang="en-GB" smtClean="0"/>
              <a:t>57</a:t>
            </a:fld>
            <a:endParaRPr lang="en-GB"/>
          </a:p>
        </p:txBody>
      </p:sp>
    </p:spTree>
    <p:extLst>
      <p:ext uri="{BB962C8B-B14F-4D97-AF65-F5344CB8AC3E}">
        <p14:creationId xmlns:p14="http://schemas.microsoft.com/office/powerpoint/2010/main" val="1534237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Stigma remains deeply bound up in other discriminations, with racism, xenophobia, transphobia, sexism and homophobia all playing key roles in continued stigma and misconceptions about people who live with HIV.</a:t>
            </a:r>
          </a:p>
          <a:p>
            <a:endParaRPr lang="en-GB" dirty="0"/>
          </a:p>
          <a:p>
            <a:r>
              <a:rPr lang="en-GB" dirty="0"/>
              <a:t>We must increase the knowledge and awareness of HIV amongst the general healthcare workforce. Too often we heard accounts of stigma experienced within the healthcare system, including nurses ‘double-gloving’ and multiple accounts of appointments being moved to the end of the day so rooms could be ‘decontaminated’. This exposes a serious problem in the level of knowledge among some healthcare staff who don’t know or believe that a person with an undetectable viral load cannot transmit HIV – this is known as undetectable = </a:t>
            </a:r>
            <a:r>
              <a:rPr lang="en-GB" dirty="0" err="1"/>
              <a:t>untransmittable</a:t>
            </a:r>
            <a:r>
              <a:rPr lang="en-GB" dirty="0"/>
              <a:t> or U=U. This perpetuates stigma and leaves people living with HIV deterred from engaging with care. Not only this, but it is symptomatic of other problems: that many healthcare staff are not aware of indicators of HIV and believe that it only affects certain minority groups. This can lead to patients being seriously ill before they are tested for HIV.</a:t>
            </a:r>
          </a:p>
          <a:p>
            <a:endParaRPr lang="en-GB" dirty="0"/>
          </a:p>
          <a:p>
            <a:r>
              <a:rPr lang="en-GB" dirty="0"/>
              <a:t>Double gloving, last appointment of day for dentists. Existing IPC measures for blood borne viruses are enough to protect healthcare workers and patients. </a:t>
            </a:r>
          </a:p>
          <a:p>
            <a:endParaRPr lang="en-GB" dirty="0"/>
          </a:p>
          <a:p>
            <a:endParaRPr lang="en-GB" dirty="0"/>
          </a:p>
        </p:txBody>
      </p:sp>
      <p:sp>
        <p:nvSpPr>
          <p:cNvPr id="4" name="Slide Number Placeholder 3"/>
          <p:cNvSpPr>
            <a:spLocks noGrp="1"/>
          </p:cNvSpPr>
          <p:nvPr>
            <p:ph type="sldNum" sz="quarter" idx="5"/>
          </p:nvPr>
        </p:nvSpPr>
        <p:spPr/>
        <p:txBody>
          <a:bodyPr/>
          <a:lstStyle/>
          <a:p>
            <a:fld id="{C40B5E76-B295-468C-9F8F-66870D62D0FB}" type="slidenum">
              <a:rPr lang="en-GB" smtClean="0"/>
              <a:t>58</a:t>
            </a:fld>
            <a:endParaRPr lang="en-GB"/>
          </a:p>
        </p:txBody>
      </p:sp>
    </p:spTree>
    <p:extLst>
      <p:ext uri="{BB962C8B-B14F-4D97-AF65-F5344CB8AC3E}">
        <p14:creationId xmlns:p14="http://schemas.microsoft.com/office/powerpoint/2010/main" val="25542037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Disclosure of HIV status</a:t>
            </a:r>
          </a:p>
          <a:p>
            <a:r>
              <a:rPr lang="en-GB" dirty="0"/>
              <a:t>Some don’t’ disclose to their GP</a:t>
            </a:r>
          </a:p>
          <a:p>
            <a:r>
              <a:rPr lang="en-GB" dirty="0"/>
              <a:t>Disclosure to Sexual partner?</a:t>
            </a:r>
          </a:p>
          <a:p>
            <a:r>
              <a:rPr lang="en-GB" dirty="0"/>
              <a:t>Think about the Pros and Cons.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Generally we advise that they don't have to disclose to anyone (employers or Partners) but discuss reasons that would prevent this, also discuss the advantages of employers knowing </a:t>
            </a:r>
            <a:r>
              <a:rPr lang="en-GB" sz="1200" b="0" i="0" kern="1200" dirty="0" err="1">
                <a:solidFill>
                  <a:schemeClr val="tx1"/>
                </a:solidFill>
                <a:effectLst/>
                <a:latin typeface="+mn-lt"/>
                <a:ea typeface="+mn-ea"/>
                <a:cs typeface="+mn-cs"/>
              </a:rPr>
              <a:t>ie</a:t>
            </a:r>
            <a:r>
              <a:rPr lang="en-GB" sz="1200" b="0" i="0" kern="1200" dirty="0">
                <a:solidFill>
                  <a:schemeClr val="tx1"/>
                </a:solidFill>
                <a:effectLst/>
                <a:latin typeface="+mn-lt"/>
                <a:ea typeface="+mn-ea"/>
                <a:cs typeface="+mn-cs"/>
              </a:rPr>
              <a:t> time off for appts/support </a:t>
            </a:r>
            <a:r>
              <a:rPr lang="en-GB" sz="1200" b="0" i="0" kern="1200" dirty="0" err="1">
                <a:solidFill>
                  <a:schemeClr val="tx1"/>
                </a:solidFill>
                <a:effectLst/>
                <a:latin typeface="+mn-lt"/>
                <a:ea typeface="+mn-ea"/>
                <a:cs typeface="+mn-cs"/>
              </a:rPr>
              <a:t>ect</a:t>
            </a:r>
            <a:r>
              <a:rPr lang="en-GB" sz="1200" b="0" i="0" kern="1200" dirty="0">
                <a:solidFill>
                  <a:schemeClr val="tx1"/>
                </a:solidFill>
                <a:effectLst/>
                <a:latin typeface="+mn-lt"/>
                <a:ea typeface="+mn-ea"/>
                <a:cs typeface="+mn-cs"/>
              </a:rPr>
              <a:t> and same with relationships and long as sex is protected but again how would they feel if it developed into a long term relationship. </a:t>
            </a:r>
            <a:endParaRPr lang="en-GB" dirty="0"/>
          </a:p>
          <a:p>
            <a:endParaRPr lang="en-GB" dirty="0"/>
          </a:p>
          <a:p>
            <a:r>
              <a:rPr lang="en-GB" dirty="0"/>
              <a:t>Legalities.</a:t>
            </a:r>
          </a:p>
        </p:txBody>
      </p:sp>
      <p:sp>
        <p:nvSpPr>
          <p:cNvPr id="4" name="Slide Number Placeholder 3"/>
          <p:cNvSpPr>
            <a:spLocks noGrp="1"/>
          </p:cNvSpPr>
          <p:nvPr>
            <p:ph type="sldNum" sz="quarter" idx="5"/>
          </p:nvPr>
        </p:nvSpPr>
        <p:spPr/>
        <p:txBody>
          <a:bodyPr/>
          <a:lstStyle/>
          <a:p>
            <a:fld id="{C40B5E76-B295-468C-9F8F-66870D62D0FB}" type="slidenum">
              <a:rPr lang="en-GB" smtClean="0"/>
              <a:t>59</a:t>
            </a:fld>
            <a:endParaRPr lang="en-GB"/>
          </a:p>
        </p:txBody>
      </p:sp>
    </p:spTree>
    <p:extLst>
      <p:ext uri="{BB962C8B-B14F-4D97-AF65-F5344CB8AC3E}">
        <p14:creationId xmlns:p14="http://schemas.microsoft.com/office/powerpoint/2010/main" val="914279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mn-lt"/>
              </a:rPr>
              <a:t>HIV was named in 1986, before then was discovered and named as HTLV-III and LAV.</a:t>
            </a:r>
          </a:p>
          <a:p>
            <a:r>
              <a:rPr lang="en-GB" dirty="0">
                <a:latin typeface="+mn-lt"/>
              </a:rPr>
              <a:t>Human Immunodeficiency Virus (HIV) is a virus that attacks cells that help the body fight infection. </a:t>
            </a:r>
          </a:p>
          <a:p>
            <a:r>
              <a:rPr lang="en-GB" dirty="0">
                <a:latin typeface="+mn-lt"/>
              </a:rPr>
              <a:t>There is no cure, but it is treatable with medicine. </a:t>
            </a:r>
          </a:p>
          <a:p>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'Gay-Related Immune Deficiency' (GRID) – 1981 in USA</a:t>
            </a:r>
          </a:p>
          <a:p>
            <a:r>
              <a:rPr lang="en-GB" dirty="0">
                <a:latin typeface="+mn-lt"/>
              </a:rPr>
              <a:t>Renamed AIDS in 1982 after found in heterosexuals and Haitians "the 4H disease", as it seemed to single out homosexuals, heroin users, </a:t>
            </a:r>
            <a:r>
              <a:rPr lang="en-GB" dirty="0" err="1">
                <a:latin typeface="+mn-lt"/>
              </a:rPr>
              <a:t>hemophiliacs</a:t>
            </a:r>
            <a:r>
              <a:rPr lang="en-GB" dirty="0">
                <a:latin typeface="+mn-lt"/>
              </a:rPr>
              <a:t>, and Haitians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Acquired Immune Deficiency Syndrome (AIDS) is a collection of illnesses and infections which happen when your immune system has been damaged by HIV. </a:t>
            </a:r>
          </a:p>
          <a:p>
            <a:endParaRPr lang="en-GB" dirty="0">
              <a:latin typeface="+mn-lt"/>
            </a:endParaRPr>
          </a:p>
        </p:txBody>
      </p:sp>
      <p:sp>
        <p:nvSpPr>
          <p:cNvPr id="4" name="Slide Number Placeholder 3"/>
          <p:cNvSpPr>
            <a:spLocks noGrp="1"/>
          </p:cNvSpPr>
          <p:nvPr>
            <p:ph type="sldNum" sz="quarter" idx="5"/>
          </p:nvPr>
        </p:nvSpPr>
        <p:spPr/>
        <p:txBody>
          <a:bodyPr/>
          <a:lstStyle/>
          <a:p>
            <a:fld id="{C40B5E76-B295-468C-9F8F-66870D62D0FB}" type="slidenum">
              <a:rPr lang="en-GB" smtClean="0"/>
              <a:t>6</a:t>
            </a:fld>
            <a:endParaRPr lang="en-GB"/>
          </a:p>
        </p:txBody>
      </p:sp>
    </p:spTree>
    <p:extLst>
      <p:ext uri="{BB962C8B-B14F-4D97-AF65-F5344CB8AC3E}">
        <p14:creationId xmlns:p14="http://schemas.microsoft.com/office/powerpoint/2010/main" val="4051873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developed </a:t>
            </a:r>
            <a:r>
              <a:rPr lang="en-GB" sz="1200" kern="1200" dirty="0">
                <a:solidFill>
                  <a:schemeClr val="tx1"/>
                </a:solidFill>
                <a:effectLst/>
                <a:latin typeface="+mn-lt"/>
                <a:ea typeface="+mn-ea"/>
                <a:cs typeface="+mn-cs"/>
              </a:rPr>
              <a:t>The sheet contains information on the following: </a:t>
            </a:r>
          </a:p>
          <a:p>
            <a:pPr lvl="0"/>
            <a:r>
              <a:rPr lang="en-GB" sz="1200" kern="1200" dirty="0">
                <a:solidFill>
                  <a:schemeClr val="tx1"/>
                </a:solidFill>
                <a:effectLst/>
                <a:latin typeface="+mn-lt"/>
                <a:ea typeface="+mn-ea"/>
                <a:cs typeface="+mn-cs"/>
              </a:rPr>
              <a:t>Why HIV testing is important, and avoiding late diagnosis</a:t>
            </a:r>
          </a:p>
          <a:p>
            <a:pPr lvl="0"/>
            <a:r>
              <a:rPr lang="en-GB" sz="1200" kern="1200" dirty="0">
                <a:solidFill>
                  <a:schemeClr val="tx1"/>
                </a:solidFill>
                <a:effectLst/>
                <a:latin typeface="+mn-lt"/>
                <a:ea typeface="+mn-ea"/>
                <a:cs typeface="+mn-cs"/>
              </a:rPr>
              <a:t>Benefits of HIV treatment and long-term health outcomes</a:t>
            </a:r>
          </a:p>
          <a:p>
            <a:pPr lvl="0"/>
            <a:r>
              <a:rPr lang="en-GB" sz="1200" kern="1200" dirty="0">
                <a:solidFill>
                  <a:schemeClr val="tx1"/>
                </a:solidFill>
                <a:effectLst/>
                <a:latin typeface="+mn-lt"/>
                <a:ea typeface="+mn-ea"/>
                <a:cs typeface="+mn-cs"/>
              </a:rPr>
              <a:t>Which populations are generally at higher risk of acquiring HIV?</a:t>
            </a:r>
          </a:p>
          <a:p>
            <a:pPr lvl="0"/>
            <a:r>
              <a:rPr lang="en-GB" sz="1200" kern="1200" dirty="0">
                <a:solidFill>
                  <a:schemeClr val="tx1"/>
                </a:solidFill>
                <a:effectLst/>
                <a:latin typeface="+mn-lt"/>
                <a:ea typeface="+mn-ea"/>
                <a:cs typeface="+mn-cs"/>
              </a:rPr>
              <a:t>Local HIV testing options</a:t>
            </a:r>
          </a:p>
          <a:p>
            <a:pPr lvl="0"/>
            <a:r>
              <a:rPr lang="en-GB" sz="1200" kern="1200" dirty="0">
                <a:solidFill>
                  <a:schemeClr val="tx1"/>
                </a:solidFill>
                <a:effectLst/>
                <a:latin typeface="+mn-lt"/>
                <a:ea typeface="+mn-ea"/>
                <a:cs typeface="+mn-cs"/>
              </a:rPr>
              <a:t>Barriers to testing</a:t>
            </a:r>
          </a:p>
          <a:p>
            <a:pPr lvl="0"/>
            <a:r>
              <a:rPr lang="en-GB" sz="1200" kern="1200" dirty="0">
                <a:solidFill>
                  <a:schemeClr val="tx1"/>
                </a:solidFill>
                <a:effectLst/>
                <a:latin typeface="+mn-lt"/>
                <a:ea typeface="+mn-ea"/>
                <a:cs typeface="+mn-cs"/>
              </a:rPr>
              <a:t>Referral information for further support</a:t>
            </a:r>
          </a:p>
          <a:p>
            <a:pPr lvl="0"/>
            <a:r>
              <a:rPr lang="en-GB" sz="1200" kern="1200" dirty="0">
                <a:solidFill>
                  <a:schemeClr val="tx1"/>
                </a:solidFill>
                <a:effectLst/>
                <a:latin typeface="+mn-lt"/>
                <a:ea typeface="+mn-ea"/>
                <a:cs typeface="+mn-cs"/>
              </a:rPr>
              <a:t>Confidentiality</a:t>
            </a:r>
          </a:p>
          <a:p>
            <a:pPr lvl="0"/>
            <a:r>
              <a:rPr lang="en-GB" sz="1200" kern="1200" dirty="0">
                <a:solidFill>
                  <a:schemeClr val="tx1"/>
                </a:solidFill>
                <a:effectLst/>
                <a:latin typeface="+mn-lt"/>
                <a:ea typeface="+mn-ea"/>
                <a:cs typeface="+mn-cs"/>
              </a:rPr>
              <a:t>Areas of high HIV Prevalence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GPs: Clinical indicators to consider signposting to or offering HIV test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Pharmacists: Training for Pharmacists on HIV and Sexual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C40B5E76-B295-468C-9F8F-66870D62D0FB}" type="slidenum">
              <a:rPr lang="en-GB" smtClean="0"/>
              <a:t>60</a:t>
            </a:fld>
            <a:endParaRPr lang="en-GB"/>
          </a:p>
        </p:txBody>
      </p:sp>
    </p:spTree>
    <p:extLst>
      <p:ext uri="{BB962C8B-B14F-4D97-AF65-F5344CB8AC3E}">
        <p14:creationId xmlns:p14="http://schemas.microsoft.com/office/powerpoint/2010/main" val="29664562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free resource aims to give learners a basic introduction to HIV, and signpost them to local support services. The resource is adaptable and can be incorporated to teaching in the most appropriate way for your learners. This resource is targeted for learners age 13+. </a:t>
            </a:r>
            <a:r>
              <a:rPr lang="en-GB" sz="1200" b="0" i="0" kern="1200" dirty="0">
                <a:solidFill>
                  <a:schemeClr val="tx1"/>
                </a:solidFill>
                <a:effectLst/>
                <a:latin typeface="+mn-lt"/>
                <a:ea typeface="+mn-ea"/>
                <a:cs typeface="+mn-cs"/>
              </a:rPr>
              <a:t>This resource can be used at the teacher’s discretion and adapted according to time and student need. It does not need to be delivered in a traditional lesson format.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Learning Outcomes</a:t>
            </a:r>
          </a:p>
          <a:p>
            <a:r>
              <a:rPr lang="en-GB" sz="1200" b="0" i="0" kern="1200" dirty="0">
                <a:solidFill>
                  <a:schemeClr val="tx1"/>
                </a:solidFill>
                <a:effectLst/>
                <a:latin typeface="+mn-lt"/>
                <a:ea typeface="+mn-ea"/>
                <a:cs typeface="+mn-cs"/>
              </a:rPr>
              <a:t>Young people will have increased knowledge of HIV including prevention, transmission and the importance of testing and treatment and how to access services</a:t>
            </a:r>
          </a:p>
          <a:p>
            <a:r>
              <a:rPr lang="en-GB" sz="1200" b="0" i="0" kern="1200" dirty="0">
                <a:solidFill>
                  <a:schemeClr val="tx1"/>
                </a:solidFill>
                <a:effectLst/>
                <a:latin typeface="+mn-lt"/>
                <a:ea typeface="+mn-ea"/>
                <a:cs typeface="+mn-cs"/>
              </a:rPr>
              <a:t>They will have an understanding of how people live with HIV, including healthcare, lifestyle and rights.</a:t>
            </a:r>
          </a:p>
        </p:txBody>
      </p:sp>
      <p:sp>
        <p:nvSpPr>
          <p:cNvPr id="4" name="Slide Number Placeholder 3"/>
          <p:cNvSpPr>
            <a:spLocks noGrp="1"/>
          </p:cNvSpPr>
          <p:nvPr>
            <p:ph type="sldNum" sz="quarter" idx="5"/>
          </p:nvPr>
        </p:nvSpPr>
        <p:spPr/>
        <p:txBody>
          <a:bodyPr/>
          <a:lstStyle/>
          <a:p>
            <a:fld id="{C40B5E76-B295-468C-9F8F-66870D62D0FB}" type="slidenum">
              <a:rPr lang="en-GB" smtClean="0"/>
              <a:t>61</a:t>
            </a:fld>
            <a:endParaRPr lang="en-GB"/>
          </a:p>
        </p:txBody>
      </p:sp>
    </p:spTree>
    <p:extLst>
      <p:ext uri="{BB962C8B-B14F-4D97-AF65-F5344CB8AC3E}">
        <p14:creationId xmlns:p14="http://schemas.microsoft.com/office/powerpoint/2010/main" val="35844861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Facilitators guide: A guide for educators on how to use the resource. Also gives additional information to discuss around each of the statements on the exercise. Further information on HIV and Sexual Health is included in the facilitators guide to enable them to answer questions from learners, and signpost where appropriate.</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Learning Outcomes</a:t>
            </a:r>
          </a:p>
          <a:p>
            <a:pPr lvl="0"/>
            <a:r>
              <a:rPr lang="en-GB" sz="1200" kern="1200" dirty="0">
                <a:solidFill>
                  <a:schemeClr val="tx1"/>
                </a:solidFill>
                <a:effectLst/>
                <a:latin typeface="+mn-lt"/>
                <a:ea typeface="+mn-ea"/>
                <a:cs typeface="+mn-cs"/>
              </a:rPr>
              <a:t>How to use the activity resource</a:t>
            </a:r>
          </a:p>
          <a:p>
            <a:pPr lvl="0"/>
            <a:r>
              <a:rPr lang="en-GB" sz="1200" kern="1200" dirty="0">
                <a:solidFill>
                  <a:schemeClr val="tx1"/>
                </a:solidFill>
                <a:effectLst/>
                <a:latin typeface="+mn-lt"/>
                <a:ea typeface="+mn-ea"/>
                <a:cs typeface="+mn-cs"/>
              </a:rPr>
              <a:t>Appropriate language – Terminology guide</a:t>
            </a:r>
          </a:p>
          <a:p>
            <a:pPr lvl="0"/>
            <a:r>
              <a:rPr lang="en-GB" sz="1200" kern="1200" dirty="0">
                <a:solidFill>
                  <a:schemeClr val="tx1"/>
                </a:solidFill>
                <a:effectLst/>
                <a:latin typeface="+mn-lt"/>
                <a:ea typeface="+mn-ea"/>
                <a:cs typeface="+mn-cs"/>
              </a:rPr>
              <a:t>Why the term AIDS isn’t widely used any more</a:t>
            </a:r>
          </a:p>
          <a:p>
            <a:pPr lvl="0"/>
            <a:r>
              <a:rPr lang="en-GB" sz="1200" kern="1200" dirty="0">
                <a:solidFill>
                  <a:schemeClr val="tx1"/>
                </a:solidFill>
                <a:effectLst/>
                <a:latin typeface="+mn-lt"/>
                <a:ea typeface="+mn-ea"/>
                <a:cs typeface="+mn-cs"/>
              </a:rPr>
              <a:t>Activity Statements – enhanced breakdown for the facilitator to give additional verbal information to learners on each statement. </a:t>
            </a:r>
          </a:p>
          <a:p>
            <a:pPr lvl="0"/>
            <a:r>
              <a:rPr lang="en-GB" sz="1200" kern="1200" dirty="0">
                <a:solidFill>
                  <a:schemeClr val="tx1"/>
                </a:solidFill>
                <a:effectLst/>
                <a:latin typeface="+mn-lt"/>
                <a:ea typeface="+mn-ea"/>
                <a:cs typeface="+mn-cs"/>
              </a:rPr>
              <a:t>Further information for teachers – this is not necessarily to be shared with learners, but to enable teachers to have an enhanced knowledge of HIV to answer any potential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Things to be aware of - </a:t>
            </a:r>
            <a:r>
              <a:rPr lang="en-GB" sz="1200" b="1" kern="1200" dirty="0">
                <a:solidFill>
                  <a:schemeClr val="tx1"/>
                </a:solidFill>
                <a:effectLst/>
                <a:latin typeface="+mn-lt"/>
                <a:ea typeface="+mn-ea"/>
                <a:cs typeface="+mn-cs"/>
              </a:rPr>
              <a:t>Some learners may be living with HIV or know someone living with HIV, You may be delivering to learners who fall into higher risk categories.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Further advice and signposting, including how to make a referral for one to one support.</a:t>
            </a: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C40B5E76-B295-468C-9F8F-66870D62D0FB}" type="slidenum">
              <a:rPr lang="en-GB" smtClean="0"/>
              <a:t>62</a:t>
            </a:fld>
            <a:endParaRPr lang="en-GB"/>
          </a:p>
        </p:txBody>
      </p:sp>
    </p:spTree>
    <p:extLst>
      <p:ext uri="{BB962C8B-B14F-4D97-AF65-F5344CB8AC3E}">
        <p14:creationId xmlns:p14="http://schemas.microsoft.com/office/powerpoint/2010/main" val="24277375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Learner Factsheet: information on HIV, testing and treatment.</a:t>
            </a:r>
          </a:p>
          <a:p>
            <a:endParaRPr lang="en-GB" dirty="0"/>
          </a:p>
          <a:p>
            <a:r>
              <a:rPr lang="en-GB" dirty="0"/>
              <a:t>Gives a short background on what HIV is, transmission, how to prevent and look after yourself, HIV treatment &amp; testing. Preparing them in part for the next task. </a:t>
            </a:r>
          </a:p>
          <a:p>
            <a:r>
              <a:rPr lang="en-GB" dirty="0"/>
              <a:t>There is also signposting to general SH information at the bottom of the page. They can take this away with them to keep. </a:t>
            </a:r>
          </a:p>
          <a:p>
            <a:r>
              <a:rPr lang="en-GB" dirty="0"/>
              <a:t>We haven’t branded this with the SH logo, we used LTAI as memorable for the website. </a:t>
            </a:r>
          </a:p>
        </p:txBody>
      </p:sp>
      <p:sp>
        <p:nvSpPr>
          <p:cNvPr id="4" name="Slide Number Placeholder 3"/>
          <p:cNvSpPr>
            <a:spLocks noGrp="1"/>
          </p:cNvSpPr>
          <p:nvPr>
            <p:ph type="sldNum" sz="quarter" idx="5"/>
          </p:nvPr>
        </p:nvSpPr>
        <p:spPr/>
        <p:txBody>
          <a:bodyPr/>
          <a:lstStyle/>
          <a:p>
            <a:fld id="{C40B5E76-B295-468C-9F8F-66870D62D0FB}" type="slidenum">
              <a:rPr lang="en-GB" smtClean="0"/>
              <a:t>63</a:t>
            </a:fld>
            <a:endParaRPr lang="en-GB"/>
          </a:p>
        </p:txBody>
      </p:sp>
    </p:spTree>
    <p:extLst>
      <p:ext uri="{BB962C8B-B14F-4D97-AF65-F5344CB8AC3E}">
        <p14:creationId xmlns:p14="http://schemas.microsoft.com/office/powerpoint/2010/main" val="17407246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True or False Exercise: A task to allow learners to put their HIV knowledge to the test. </a:t>
            </a:r>
          </a:p>
          <a:p>
            <a:pPr lvl="0"/>
            <a:r>
              <a:rPr lang="en-GB" sz="1200" kern="1200" dirty="0">
                <a:solidFill>
                  <a:schemeClr val="tx1"/>
                </a:solidFill>
                <a:effectLst/>
                <a:latin typeface="+mn-lt"/>
                <a:ea typeface="+mn-ea"/>
                <a:cs typeface="+mn-cs"/>
              </a:rPr>
              <a:t>Worksheet: Statements with a space to write True or False</a:t>
            </a:r>
          </a:p>
          <a:p>
            <a:pPr lvl="0"/>
            <a:r>
              <a:rPr lang="en-GB" sz="1200" kern="1200" dirty="0">
                <a:solidFill>
                  <a:schemeClr val="tx1"/>
                </a:solidFill>
                <a:effectLst/>
                <a:latin typeface="+mn-lt"/>
                <a:ea typeface="+mn-ea"/>
                <a:cs typeface="+mn-cs"/>
              </a:rPr>
              <a:t>All of the statements are True – and they all have a positive message behind them. </a:t>
            </a:r>
          </a:p>
          <a:p>
            <a:pPr lvl="1"/>
            <a:endParaRPr lang="en-GB" sz="1200" kern="1200" dirty="0">
              <a:solidFill>
                <a:schemeClr val="tx1"/>
              </a:solidFill>
              <a:effectLst/>
              <a:latin typeface="+mn-lt"/>
              <a:ea typeface="+mn-ea"/>
              <a:cs typeface="+mn-cs"/>
            </a:endParaRPr>
          </a:p>
          <a:p>
            <a:r>
              <a:rPr lang="en-GB" dirty="0"/>
              <a:t>Can be left at the worksheet, and the answers talked through verbally. Or used in conjunction with presentation</a:t>
            </a:r>
          </a:p>
        </p:txBody>
      </p:sp>
      <p:sp>
        <p:nvSpPr>
          <p:cNvPr id="4" name="Slide Number Placeholder 3"/>
          <p:cNvSpPr>
            <a:spLocks noGrp="1"/>
          </p:cNvSpPr>
          <p:nvPr>
            <p:ph type="sldNum" sz="quarter" idx="5"/>
          </p:nvPr>
        </p:nvSpPr>
        <p:spPr/>
        <p:txBody>
          <a:bodyPr/>
          <a:lstStyle/>
          <a:p>
            <a:fld id="{C40B5E76-B295-468C-9F8F-66870D62D0FB}" type="slidenum">
              <a:rPr lang="en-GB" smtClean="0"/>
              <a:t>64</a:t>
            </a:fld>
            <a:endParaRPr lang="en-GB"/>
          </a:p>
        </p:txBody>
      </p:sp>
    </p:spTree>
    <p:extLst>
      <p:ext uri="{BB962C8B-B14F-4D97-AF65-F5344CB8AC3E}">
        <p14:creationId xmlns:p14="http://schemas.microsoft.com/office/powerpoint/2010/main" val="38001027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True or False Exercise: A task to allow learners to put their HIV knowledge to the test.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Presentation: Statements, followed by immediate True or False answer. Best for doing as a group activity – or used in combination with the worksheet.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is an adaptable resource. </a:t>
            </a:r>
          </a:p>
          <a:p>
            <a:endParaRPr lang="en-GB" dirty="0"/>
          </a:p>
        </p:txBody>
      </p:sp>
      <p:sp>
        <p:nvSpPr>
          <p:cNvPr id="4" name="Slide Number Placeholder 3"/>
          <p:cNvSpPr>
            <a:spLocks noGrp="1"/>
          </p:cNvSpPr>
          <p:nvPr>
            <p:ph type="sldNum" sz="quarter" idx="5"/>
          </p:nvPr>
        </p:nvSpPr>
        <p:spPr/>
        <p:txBody>
          <a:bodyPr/>
          <a:lstStyle/>
          <a:p>
            <a:fld id="{C40B5E76-B295-468C-9F8F-66870D62D0FB}" type="slidenum">
              <a:rPr lang="en-GB" smtClean="0"/>
              <a:t>65</a:t>
            </a:fld>
            <a:endParaRPr lang="en-GB"/>
          </a:p>
        </p:txBody>
      </p:sp>
    </p:spTree>
    <p:extLst>
      <p:ext uri="{BB962C8B-B14F-4D97-AF65-F5344CB8AC3E}">
        <p14:creationId xmlns:p14="http://schemas.microsoft.com/office/powerpoint/2010/main" val="7971777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40B5E76-B295-468C-9F8F-66870D62D0FB}" type="slidenum">
              <a:rPr lang="en-GB" smtClean="0"/>
              <a:t>66</a:t>
            </a:fld>
            <a:endParaRPr lang="en-GB"/>
          </a:p>
        </p:txBody>
      </p:sp>
    </p:spTree>
    <p:extLst>
      <p:ext uri="{BB962C8B-B14F-4D97-AF65-F5344CB8AC3E}">
        <p14:creationId xmlns:p14="http://schemas.microsoft.com/office/powerpoint/2010/main" val="26293704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0B5E76-B295-468C-9F8F-66870D62D0FB}" type="slidenum">
              <a:rPr lang="en-GB" smtClean="0"/>
              <a:t>67</a:t>
            </a:fld>
            <a:endParaRPr lang="en-GB"/>
          </a:p>
        </p:txBody>
      </p:sp>
    </p:spTree>
    <p:extLst>
      <p:ext uri="{BB962C8B-B14F-4D97-AF65-F5344CB8AC3E}">
        <p14:creationId xmlns:p14="http://schemas.microsoft.com/office/powerpoint/2010/main" val="18120617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40B5E76-B295-468C-9F8F-66870D62D0FB}" type="slidenum">
              <a:rPr lang="en-GB" smtClean="0"/>
              <a:t>68</a:t>
            </a:fld>
            <a:endParaRPr lang="en-GB"/>
          </a:p>
        </p:txBody>
      </p:sp>
    </p:spTree>
    <p:extLst>
      <p:ext uri="{BB962C8B-B14F-4D97-AF65-F5344CB8AC3E}">
        <p14:creationId xmlns:p14="http://schemas.microsoft.com/office/powerpoint/2010/main" val="17215461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0B5E76-B295-468C-9F8F-66870D62D0FB}" type="slidenum">
              <a:rPr lang="en-GB" smtClean="0"/>
              <a:t>69</a:t>
            </a:fld>
            <a:endParaRPr lang="en-GB"/>
          </a:p>
        </p:txBody>
      </p:sp>
    </p:spTree>
    <p:extLst>
      <p:ext uri="{BB962C8B-B14F-4D97-AF65-F5344CB8AC3E}">
        <p14:creationId xmlns:p14="http://schemas.microsoft.com/office/powerpoint/2010/main" val="1647597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Why we don’t hear or use the term ‘AIDS’ as much </a:t>
            </a:r>
          </a:p>
          <a:p>
            <a:r>
              <a:rPr lang="en-GB" dirty="0"/>
              <a:t>Thanks to HIV treatment, not many people in the UK develop illnesses related to HIV. The term ‘late-stage HIV infection’ is more commonly used. </a:t>
            </a:r>
          </a:p>
          <a:p>
            <a:r>
              <a:rPr lang="en-GB" dirty="0"/>
              <a:t>Those who are diagnosed with late-stage HIV infection can start treatment which enables their immune system to repair a lot of the damage the virus has done. </a:t>
            </a:r>
          </a:p>
          <a:p>
            <a:r>
              <a:rPr lang="en-GB" dirty="0"/>
              <a:t>Defined by a series of conditions.</a:t>
            </a:r>
          </a:p>
          <a:p>
            <a:endParaRPr lang="en-GB" dirty="0"/>
          </a:p>
          <a:p>
            <a:r>
              <a:rPr lang="en-GB" dirty="0"/>
              <a:t>Saying HIV positive is very clinical – Someone who has HIV is living with a manageable condition. Emphasis on </a:t>
            </a:r>
            <a:r>
              <a:rPr lang="en-GB" i="1" dirty="0"/>
              <a:t>Living</a:t>
            </a:r>
            <a:r>
              <a:rPr lang="en-GB" i="0" dirty="0"/>
              <a:t> . </a:t>
            </a:r>
          </a:p>
          <a:p>
            <a:endParaRPr lang="en-GB" i="0" dirty="0"/>
          </a:p>
          <a:p>
            <a:r>
              <a:rPr lang="en-GB" i="0" dirty="0"/>
              <a:t>AIDS doesn’t directly cause death, but the illnesses associated with it which are a result of weakened immune system.</a:t>
            </a:r>
            <a:endParaRPr lang="en-GB" dirty="0"/>
          </a:p>
        </p:txBody>
      </p:sp>
      <p:sp>
        <p:nvSpPr>
          <p:cNvPr id="4" name="Slide Number Placeholder 3"/>
          <p:cNvSpPr>
            <a:spLocks noGrp="1"/>
          </p:cNvSpPr>
          <p:nvPr>
            <p:ph type="sldNum" sz="quarter" idx="5"/>
          </p:nvPr>
        </p:nvSpPr>
        <p:spPr/>
        <p:txBody>
          <a:bodyPr/>
          <a:lstStyle/>
          <a:p>
            <a:fld id="{C40B5E76-B295-468C-9F8F-66870D62D0FB}" type="slidenum">
              <a:rPr lang="en-GB" smtClean="0"/>
              <a:t>7</a:t>
            </a:fld>
            <a:endParaRPr lang="en-GB"/>
          </a:p>
        </p:txBody>
      </p:sp>
    </p:spTree>
    <p:extLst>
      <p:ext uri="{BB962C8B-B14F-4D97-AF65-F5344CB8AC3E}">
        <p14:creationId xmlns:p14="http://schemas.microsoft.com/office/powerpoint/2010/main" val="30300102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HIV testing treatment and care is free to all in the UK. Regardless of immigration status.</a:t>
            </a:r>
          </a:p>
          <a:p>
            <a:r>
              <a:rPr lang="en-GB" dirty="0"/>
              <a:t>Sexual Health records are separate from other GP and hospital health records. Information only shared with consent. </a:t>
            </a:r>
          </a:p>
        </p:txBody>
      </p:sp>
      <p:sp>
        <p:nvSpPr>
          <p:cNvPr id="4" name="Slide Number Placeholder 3"/>
          <p:cNvSpPr>
            <a:spLocks noGrp="1"/>
          </p:cNvSpPr>
          <p:nvPr>
            <p:ph type="sldNum" sz="quarter" idx="5"/>
          </p:nvPr>
        </p:nvSpPr>
        <p:spPr/>
        <p:txBody>
          <a:bodyPr/>
          <a:lstStyle/>
          <a:p>
            <a:fld id="{C40B5E76-B295-468C-9F8F-66870D62D0FB}" type="slidenum">
              <a:rPr lang="en-GB" smtClean="0"/>
              <a:t>71</a:t>
            </a:fld>
            <a:endParaRPr lang="en-GB"/>
          </a:p>
        </p:txBody>
      </p:sp>
    </p:spTree>
    <p:extLst>
      <p:ext uri="{BB962C8B-B14F-4D97-AF65-F5344CB8AC3E}">
        <p14:creationId xmlns:p14="http://schemas.microsoft.com/office/powerpoint/2010/main" val="16165536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0B5E76-B295-468C-9F8F-66870D62D0FB}" type="slidenum">
              <a:rPr lang="en-GB" smtClean="0"/>
              <a:t>72</a:t>
            </a:fld>
            <a:endParaRPr lang="en-GB"/>
          </a:p>
        </p:txBody>
      </p:sp>
    </p:spTree>
    <p:extLst>
      <p:ext uri="{BB962C8B-B14F-4D97-AF65-F5344CB8AC3E}">
        <p14:creationId xmlns:p14="http://schemas.microsoft.com/office/powerpoint/2010/main" val="2219464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40B5E76-B295-468C-9F8F-66870D62D0FB}" type="slidenum">
              <a:rPr lang="en-GB" smtClean="0"/>
              <a:t>73</a:t>
            </a:fld>
            <a:endParaRPr lang="en-GB"/>
          </a:p>
        </p:txBody>
      </p:sp>
    </p:spTree>
    <p:extLst>
      <p:ext uri="{BB962C8B-B14F-4D97-AF65-F5344CB8AC3E}">
        <p14:creationId xmlns:p14="http://schemas.microsoft.com/office/powerpoint/2010/main" val="140107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0B5E76-B295-468C-9F8F-66870D62D0FB}" type="slidenum">
              <a:rPr lang="en-GB" smtClean="0"/>
              <a:t>8</a:t>
            </a:fld>
            <a:endParaRPr lang="en-GB"/>
          </a:p>
        </p:txBody>
      </p:sp>
    </p:spTree>
    <p:extLst>
      <p:ext uri="{BB962C8B-B14F-4D97-AF65-F5344CB8AC3E}">
        <p14:creationId xmlns:p14="http://schemas.microsoft.com/office/powerpoint/2010/main" val="1061689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Initially symptoms can be mild  - flu like symptoms, night sweats, not everyone will experience seroconversion symptoms. This is when the body is reacting to the presence of HIV and attempting an immune response</a:t>
            </a:r>
          </a:p>
          <a:p>
            <a:r>
              <a:rPr lang="en-GB" sz="1200" kern="1200" dirty="0">
                <a:solidFill>
                  <a:schemeClr val="tx1"/>
                </a:solidFill>
                <a:effectLst/>
                <a:latin typeface="+mn-lt"/>
                <a:ea typeface="+mn-ea"/>
                <a:cs typeface="+mn-cs"/>
              </a:rPr>
              <a:t>During this time they are very infectious as high levels of virus in body.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After this, HIV can cause no complications for a long time – years. However, if untreated and HIV continues to weaken the immune system, the body is susceptible to other illness: </a:t>
            </a:r>
          </a:p>
          <a:p>
            <a:r>
              <a:rPr lang="en-GB" sz="1200" kern="1200" dirty="0">
                <a:solidFill>
                  <a:schemeClr val="tx1"/>
                </a:solidFill>
                <a:effectLst/>
                <a:latin typeface="+mn-lt"/>
                <a:ea typeface="+mn-ea"/>
                <a:cs typeface="+mn-cs"/>
              </a:rPr>
              <a:t>Symptoms can be vague, tiredness , diarrhoea, weight loss skin problems, candidiasis, cervical cancer, reduced immune system, opportunistic infections, HIV might not always be considered.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Can be missed if GP /DR does not do a sexual health history !, AIDS defining illness should trigger a HIV test by GP or </a:t>
            </a:r>
            <a:r>
              <a:rPr lang="en-GB" sz="1200" kern="1200" dirty="0" err="1">
                <a:solidFill>
                  <a:schemeClr val="tx1"/>
                </a:solidFill>
                <a:effectLst/>
                <a:latin typeface="+mn-lt"/>
                <a:ea typeface="+mn-ea"/>
                <a:cs typeface="+mn-cs"/>
              </a:rPr>
              <a:t>Dr.</a:t>
            </a:r>
            <a:r>
              <a:rPr lang="en-GB" sz="1200" kern="1200" dirty="0">
                <a:solidFill>
                  <a:schemeClr val="tx1"/>
                </a:solidFill>
                <a:effectLst/>
                <a:latin typeface="+mn-lt"/>
                <a:ea typeface="+mn-ea"/>
                <a:cs typeface="+mn-cs"/>
              </a:rPr>
              <a:t> We have devised a resource for GPs to advise of these symptoms, we will discuss this at the end.</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C40B5E76-B295-468C-9F8F-66870D62D0FB}" type="slidenum">
              <a:rPr lang="en-GB" smtClean="0"/>
              <a:t>9</a:t>
            </a:fld>
            <a:endParaRPr lang="en-GB"/>
          </a:p>
        </p:txBody>
      </p:sp>
    </p:spTree>
    <p:extLst>
      <p:ext uri="{BB962C8B-B14F-4D97-AF65-F5344CB8AC3E}">
        <p14:creationId xmlns:p14="http://schemas.microsoft.com/office/powerpoint/2010/main" val="42220043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6486"/>
          <a:stretch/>
        </p:blipFill>
        <p:spPr>
          <a:xfrm>
            <a:off x="-4677" y="-6235"/>
            <a:ext cx="9406085" cy="6581212"/>
          </a:xfrm>
          <a:prstGeom prst="rect">
            <a:avLst/>
          </a:prstGeom>
        </p:spPr>
      </p:pic>
      <p:pic>
        <p:nvPicPr>
          <p:cNvPr id="7" name="Picture 6">
            <a:extLst>
              <a:ext uri="{FF2B5EF4-FFF2-40B4-BE49-F238E27FC236}">
                <a16:creationId xmlns:a16="http://schemas.microsoft.com/office/drawing/2014/main" id="{8E31352C-29E3-4B73-9AB2-8303F6565FA8}"/>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673" y="-8966"/>
            <a:ext cx="12206201" cy="6886015"/>
          </a:xfrm>
          <a:prstGeom prst="rect">
            <a:avLst/>
          </a:prstGeom>
        </p:spPr>
      </p:pic>
      <p:sp>
        <p:nvSpPr>
          <p:cNvPr id="14" name="Rectangle 13">
            <a:extLst>
              <a:ext uri="{FF2B5EF4-FFF2-40B4-BE49-F238E27FC236}">
                <a16:creationId xmlns:a16="http://schemas.microsoft.com/office/drawing/2014/main" id="{F5602352-0852-4D89-8838-15D4EB0E0CA4}"/>
              </a:ext>
            </a:extLst>
          </p:cNvPr>
          <p:cNvSpPr/>
          <p:nvPr userDrawn="1"/>
        </p:nvSpPr>
        <p:spPr>
          <a:xfrm>
            <a:off x="1250951" y="3468431"/>
            <a:ext cx="5067300" cy="225397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8C4C4CF0-4FE6-4558-AB70-8E171A471668}"/>
              </a:ext>
            </a:extLst>
          </p:cNvPr>
          <p:cNvSpPr>
            <a:spLocks noGrp="1"/>
          </p:cNvSpPr>
          <p:nvPr userDrawn="1">
            <p:ph type="ctrTitle"/>
          </p:nvPr>
        </p:nvSpPr>
        <p:spPr>
          <a:xfrm>
            <a:off x="1569370" y="3818914"/>
            <a:ext cx="4307559" cy="1088366"/>
          </a:xfrm>
        </p:spPr>
        <p:txBody>
          <a:bodyPr lIns="0" tIns="0" rIns="0" bIns="0" anchor="t" anchorCtr="0">
            <a:normAutofit/>
          </a:bodyPr>
          <a:lstStyle>
            <a:lvl1pPr algn="l">
              <a:defRPr sz="3600" b="1">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7BB11E2A-0AC5-4CBB-8310-0DB2F9F04258}"/>
              </a:ext>
            </a:extLst>
          </p:cNvPr>
          <p:cNvSpPr>
            <a:spLocks noGrp="1"/>
          </p:cNvSpPr>
          <p:nvPr userDrawn="1">
            <p:ph type="subTitle" idx="1" hasCustomPrompt="1"/>
          </p:nvPr>
        </p:nvSpPr>
        <p:spPr>
          <a:xfrm>
            <a:off x="1569371" y="4999136"/>
            <a:ext cx="4307559" cy="304800"/>
          </a:xfrm>
          <a:prstGeom prst="rect">
            <a:avLst/>
          </a:prstGeom>
        </p:spPr>
        <p:txBody>
          <a:bodyPr lIns="0" tIns="0" rIns="0" bIns="0">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 title style</a:t>
            </a:r>
            <a:endParaRPr lang="en-GB" dirty="0"/>
          </a:p>
        </p:txBody>
      </p:sp>
      <p:sp>
        <p:nvSpPr>
          <p:cNvPr id="4" name="Date Placeholder 3">
            <a:extLst>
              <a:ext uri="{FF2B5EF4-FFF2-40B4-BE49-F238E27FC236}">
                <a16:creationId xmlns:a16="http://schemas.microsoft.com/office/drawing/2014/main" id="{E8B96C26-0BF4-4DF8-8FD4-9DB69EBECA0E}"/>
              </a:ext>
            </a:extLst>
          </p:cNvPr>
          <p:cNvSpPr>
            <a:spLocks noGrp="1"/>
          </p:cNvSpPr>
          <p:nvPr userDrawn="1">
            <p:ph type="dt" sz="half" idx="10"/>
          </p:nvPr>
        </p:nvSpPr>
        <p:spPr>
          <a:xfrm>
            <a:off x="9666533" y="4188284"/>
            <a:ext cx="2209800" cy="365125"/>
          </a:xfrm>
          <a:prstGeom prst="rect">
            <a:avLst/>
          </a:prstGeom>
        </p:spPr>
        <p:txBody>
          <a:bodyPr lIns="0" tIns="0" rIns="0" bIns="0"/>
          <a:lstStyle>
            <a:lvl1pPr algn="r">
              <a:defRPr sz="1600">
                <a:solidFill>
                  <a:schemeClr val="tx2">
                    <a:lumMod val="60000"/>
                    <a:lumOff val="40000"/>
                  </a:schemeClr>
                </a:solidFill>
              </a:defRPr>
            </a:lvl1pPr>
          </a:lstStyle>
          <a:p>
            <a:fld id="{DFC92E27-C0B9-4640-8D3D-341DF6E812E8}" type="datetime3">
              <a:rPr lang="en-US" smtClean="0"/>
              <a:t>27 July 2023</a:t>
            </a:fld>
            <a:endParaRPr lang="en-GB" dirty="0"/>
          </a:p>
        </p:txBody>
      </p:sp>
      <p:sp>
        <p:nvSpPr>
          <p:cNvPr id="10" name="Text Placeholder 9">
            <a:extLst>
              <a:ext uri="{FF2B5EF4-FFF2-40B4-BE49-F238E27FC236}">
                <a16:creationId xmlns:a16="http://schemas.microsoft.com/office/drawing/2014/main" id="{D4C89C23-3D86-4617-825A-A0EF6C59710D}"/>
              </a:ext>
            </a:extLst>
          </p:cNvPr>
          <p:cNvSpPr>
            <a:spLocks noGrp="1"/>
          </p:cNvSpPr>
          <p:nvPr userDrawn="1">
            <p:ph type="body" sz="quarter" idx="12" hasCustomPrompt="1"/>
          </p:nvPr>
        </p:nvSpPr>
        <p:spPr>
          <a:xfrm>
            <a:off x="9666533" y="3416128"/>
            <a:ext cx="2209800" cy="267152"/>
          </a:xfrm>
          <a:prstGeom prst="rect">
            <a:avLst/>
          </a:prstGeom>
        </p:spPr>
        <p:txBody>
          <a:bodyPr>
            <a:normAutofit/>
          </a:bodyPr>
          <a:lstStyle>
            <a:lvl1pPr algn="r">
              <a:defRPr sz="1600">
                <a:solidFill>
                  <a:schemeClr val="tx2"/>
                </a:solidFill>
              </a:defRPr>
            </a:lvl1pPr>
          </a:lstStyle>
          <a:p>
            <a:pPr lvl="0"/>
            <a:r>
              <a:rPr lang="en-US" dirty="0"/>
              <a:t>Presenter’s Name</a:t>
            </a:r>
            <a:endParaRPr lang="en-GB" dirty="0"/>
          </a:p>
        </p:txBody>
      </p:sp>
      <p:sp>
        <p:nvSpPr>
          <p:cNvPr id="13" name="Text Placeholder 12">
            <a:extLst>
              <a:ext uri="{FF2B5EF4-FFF2-40B4-BE49-F238E27FC236}">
                <a16:creationId xmlns:a16="http://schemas.microsoft.com/office/drawing/2014/main" id="{7997C070-F9F0-4706-90C5-EBB59766DF77}"/>
              </a:ext>
            </a:extLst>
          </p:cNvPr>
          <p:cNvSpPr>
            <a:spLocks noGrp="1"/>
          </p:cNvSpPr>
          <p:nvPr userDrawn="1">
            <p:ph type="body" sz="quarter" idx="13" hasCustomPrompt="1"/>
          </p:nvPr>
        </p:nvSpPr>
        <p:spPr>
          <a:xfrm>
            <a:off x="9666533" y="3717161"/>
            <a:ext cx="2209800" cy="261571"/>
          </a:xfrm>
          <a:prstGeom prst="rect">
            <a:avLst/>
          </a:prstGeom>
        </p:spPr>
        <p:txBody>
          <a:bodyPr>
            <a:normAutofit/>
          </a:bodyPr>
          <a:lstStyle>
            <a:lvl1pPr algn="r">
              <a:defRPr sz="1600">
                <a:solidFill>
                  <a:schemeClr val="tx2"/>
                </a:solidFill>
              </a:defRPr>
            </a:lvl1pPr>
          </a:lstStyle>
          <a:p>
            <a:pPr lvl="0"/>
            <a:r>
              <a:rPr lang="en-US" dirty="0"/>
              <a:t>Job Title</a:t>
            </a:r>
            <a:endParaRPr lang="en-GB" dirty="0"/>
          </a:p>
        </p:txBody>
      </p:sp>
      <p:pic>
        <p:nvPicPr>
          <p:cNvPr id="23" name="Picture 22">
            <a:extLst>
              <a:ext uri="{FF2B5EF4-FFF2-40B4-BE49-F238E27FC236}">
                <a16:creationId xmlns:a16="http://schemas.microsoft.com/office/drawing/2014/main" id="{C65CA508-E151-47CF-A3B8-A42B9D4C056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3191" y="331789"/>
            <a:ext cx="860688" cy="825500"/>
          </a:xfrm>
          <a:prstGeom prst="rect">
            <a:avLst/>
          </a:prstGeom>
        </p:spPr>
      </p:pic>
      <p:grpSp>
        <p:nvGrpSpPr>
          <p:cNvPr id="61" name="Group 4">
            <a:extLst>
              <a:ext uri="{FF2B5EF4-FFF2-40B4-BE49-F238E27FC236}">
                <a16:creationId xmlns:a16="http://schemas.microsoft.com/office/drawing/2014/main" id="{91D9BCAA-25E9-452A-9715-F5B7B99FC6D5}"/>
              </a:ext>
            </a:extLst>
          </p:cNvPr>
          <p:cNvGrpSpPr>
            <a:grpSpLocks noChangeAspect="1"/>
          </p:cNvGrpSpPr>
          <p:nvPr userDrawn="1"/>
        </p:nvGrpSpPr>
        <p:grpSpPr bwMode="auto">
          <a:xfrm>
            <a:off x="9579368" y="6186595"/>
            <a:ext cx="2296965" cy="456731"/>
            <a:chOff x="5816" y="3913"/>
            <a:chExt cx="1378" cy="274"/>
          </a:xfrm>
        </p:grpSpPr>
        <p:sp>
          <p:nvSpPr>
            <p:cNvPr id="62" name="AutoShape 3">
              <a:extLst>
                <a:ext uri="{FF2B5EF4-FFF2-40B4-BE49-F238E27FC236}">
                  <a16:creationId xmlns:a16="http://schemas.microsoft.com/office/drawing/2014/main" id="{F8EFC0AA-BC28-4F19-BADB-B9AD06FE0C32}"/>
                </a:ext>
              </a:extLst>
            </p:cNvPr>
            <p:cNvSpPr>
              <a:spLocks noChangeAspect="1" noChangeArrowheads="1" noTextEdit="1"/>
            </p:cNvSpPr>
            <p:nvPr userDrawn="1"/>
          </p:nvSpPr>
          <p:spPr bwMode="auto">
            <a:xfrm>
              <a:off x="5816" y="3913"/>
              <a:ext cx="1378"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3" name="Freeform 5">
              <a:extLst>
                <a:ext uri="{FF2B5EF4-FFF2-40B4-BE49-F238E27FC236}">
                  <a16:creationId xmlns:a16="http://schemas.microsoft.com/office/drawing/2014/main" id="{4B4E739B-5976-411D-A678-1D71E0E0229D}"/>
                </a:ext>
              </a:extLst>
            </p:cNvPr>
            <p:cNvSpPr>
              <a:spLocks/>
            </p:cNvSpPr>
            <p:nvPr userDrawn="1"/>
          </p:nvSpPr>
          <p:spPr bwMode="auto">
            <a:xfrm>
              <a:off x="6918" y="4030"/>
              <a:ext cx="84" cy="151"/>
            </a:xfrm>
            <a:custGeom>
              <a:avLst/>
              <a:gdLst>
                <a:gd name="T0" fmla="*/ 95 w 251"/>
                <a:gd name="T1" fmla="*/ 0 h 452"/>
                <a:gd name="T2" fmla="*/ 95 w 251"/>
                <a:gd name="T3" fmla="*/ 0 h 452"/>
                <a:gd name="T4" fmla="*/ 101 w 251"/>
                <a:gd name="T5" fmla="*/ 13 h 452"/>
                <a:gd name="T6" fmla="*/ 108 w 251"/>
                <a:gd name="T7" fmla="*/ 27 h 452"/>
                <a:gd name="T8" fmla="*/ 117 w 251"/>
                <a:gd name="T9" fmla="*/ 46 h 452"/>
                <a:gd name="T10" fmla="*/ 125 w 251"/>
                <a:gd name="T11" fmla="*/ 69 h 452"/>
                <a:gd name="T12" fmla="*/ 133 w 251"/>
                <a:gd name="T13" fmla="*/ 96 h 452"/>
                <a:gd name="T14" fmla="*/ 139 w 251"/>
                <a:gd name="T15" fmla="*/ 126 h 452"/>
                <a:gd name="T16" fmla="*/ 142 w 251"/>
                <a:gd name="T17" fmla="*/ 143 h 452"/>
                <a:gd name="T18" fmla="*/ 144 w 251"/>
                <a:gd name="T19" fmla="*/ 160 h 452"/>
                <a:gd name="T20" fmla="*/ 145 w 251"/>
                <a:gd name="T21" fmla="*/ 177 h 452"/>
                <a:gd name="T22" fmla="*/ 145 w 251"/>
                <a:gd name="T23" fmla="*/ 195 h 452"/>
                <a:gd name="T24" fmla="*/ 145 w 251"/>
                <a:gd name="T25" fmla="*/ 213 h 452"/>
                <a:gd name="T26" fmla="*/ 143 w 251"/>
                <a:gd name="T27" fmla="*/ 231 h 452"/>
                <a:gd name="T28" fmla="*/ 140 w 251"/>
                <a:gd name="T29" fmla="*/ 250 h 452"/>
                <a:gd name="T30" fmla="*/ 136 w 251"/>
                <a:gd name="T31" fmla="*/ 269 h 452"/>
                <a:gd name="T32" fmla="*/ 131 w 251"/>
                <a:gd name="T33" fmla="*/ 288 h 452"/>
                <a:gd name="T34" fmla="*/ 124 w 251"/>
                <a:gd name="T35" fmla="*/ 307 h 452"/>
                <a:gd name="T36" fmla="*/ 114 w 251"/>
                <a:gd name="T37" fmla="*/ 326 h 452"/>
                <a:gd name="T38" fmla="*/ 103 w 251"/>
                <a:gd name="T39" fmla="*/ 344 h 452"/>
                <a:gd name="T40" fmla="*/ 92 w 251"/>
                <a:gd name="T41" fmla="*/ 363 h 452"/>
                <a:gd name="T42" fmla="*/ 77 w 251"/>
                <a:gd name="T43" fmla="*/ 382 h 452"/>
                <a:gd name="T44" fmla="*/ 62 w 251"/>
                <a:gd name="T45" fmla="*/ 400 h 452"/>
                <a:gd name="T46" fmla="*/ 43 w 251"/>
                <a:gd name="T47" fmla="*/ 418 h 452"/>
                <a:gd name="T48" fmla="*/ 22 w 251"/>
                <a:gd name="T49" fmla="*/ 435 h 452"/>
                <a:gd name="T50" fmla="*/ 0 w 251"/>
                <a:gd name="T51" fmla="*/ 452 h 452"/>
                <a:gd name="T52" fmla="*/ 0 w 251"/>
                <a:gd name="T53" fmla="*/ 452 h 452"/>
                <a:gd name="T54" fmla="*/ 16 w 251"/>
                <a:gd name="T55" fmla="*/ 452 h 452"/>
                <a:gd name="T56" fmla="*/ 39 w 251"/>
                <a:gd name="T57" fmla="*/ 448 h 452"/>
                <a:gd name="T58" fmla="*/ 65 w 251"/>
                <a:gd name="T59" fmla="*/ 442 h 452"/>
                <a:gd name="T60" fmla="*/ 95 w 251"/>
                <a:gd name="T61" fmla="*/ 435 h 452"/>
                <a:gd name="T62" fmla="*/ 112 w 251"/>
                <a:gd name="T63" fmla="*/ 429 h 452"/>
                <a:gd name="T64" fmla="*/ 127 w 251"/>
                <a:gd name="T65" fmla="*/ 423 h 452"/>
                <a:gd name="T66" fmla="*/ 143 w 251"/>
                <a:gd name="T67" fmla="*/ 416 h 452"/>
                <a:gd name="T68" fmla="*/ 158 w 251"/>
                <a:gd name="T69" fmla="*/ 409 h 452"/>
                <a:gd name="T70" fmla="*/ 173 w 251"/>
                <a:gd name="T71" fmla="*/ 400 h 452"/>
                <a:gd name="T72" fmla="*/ 187 w 251"/>
                <a:gd name="T73" fmla="*/ 391 h 452"/>
                <a:gd name="T74" fmla="*/ 200 w 251"/>
                <a:gd name="T75" fmla="*/ 380 h 452"/>
                <a:gd name="T76" fmla="*/ 212 w 251"/>
                <a:gd name="T77" fmla="*/ 368 h 452"/>
                <a:gd name="T78" fmla="*/ 224 w 251"/>
                <a:gd name="T79" fmla="*/ 355 h 452"/>
                <a:gd name="T80" fmla="*/ 232 w 251"/>
                <a:gd name="T81" fmla="*/ 342 h 452"/>
                <a:gd name="T82" fmla="*/ 240 w 251"/>
                <a:gd name="T83" fmla="*/ 326 h 452"/>
                <a:gd name="T84" fmla="*/ 246 w 251"/>
                <a:gd name="T85" fmla="*/ 309 h 452"/>
                <a:gd name="T86" fmla="*/ 250 w 251"/>
                <a:gd name="T87" fmla="*/ 292 h 452"/>
                <a:gd name="T88" fmla="*/ 251 w 251"/>
                <a:gd name="T89" fmla="*/ 272 h 452"/>
                <a:gd name="T90" fmla="*/ 250 w 251"/>
                <a:gd name="T91" fmla="*/ 252 h 452"/>
                <a:gd name="T92" fmla="*/ 246 w 251"/>
                <a:gd name="T93" fmla="*/ 231 h 452"/>
                <a:gd name="T94" fmla="*/ 239 w 251"/>
                <a:gd name="T95" fmla="*/ 208 h 452"/>
                <a:gd name="T96" fmla="*/ 230 w 251"/>
                <a:gd name="T97" fmla="*/ 183 h 452"/>
                <a:gd name="T98" fmla="*/ 217 w 251"/>
                <a:gd name="T99" fmla="*/ 156 h 452"/>
                <a:gd name="T100" fmla="*/ 200 w 251"/>
                <a:gd name="T101" fmla="*/ 129 h 452"/>
                <a:gd name="T102" fmla="*/ 180 w 251"/>
                <a:gd name="T103" fmla="*/ 99 h 452"/>
                <a:gd name="T104" fmla="*/ 156 w 251"/>
                <a:gd name="T105" fmla="*/ 68 h 452"/>
                <a:gd name="T106" fmla="*/ 127 w 251"/>
                <a:gd name="T107" fmla="*/ 34 h 452"/>
                <a:gd name="T108" fmla="*/ 95 w 251"/>
                <a:gd name="T109" fmla="*/ 0 h 452"/>
                <a:gd name="T110" fmla="*/ 95 w 251"/>
                <a:gd name="T11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1" h="452">
                  <a:moveTo>
                    <a:pt x="95" y="0"/>
                  </a:moveTo>
                  <a:lnTo>
                    <a:pt x="95" y="0"/>
                  </a:lnTo>
                  <a:lnTo>
                    <a:pt x="101" y="13"/>
                  </a:lnTo>
                  <a:lnTo>
                    <a:pt x="108" y="27"/>
                  </a:lnTo>
                  <a:lnTo>
                    <a:pt x="117" y="46"/>
                  </a:lnTo>
                  <a:lnTo>
                    <a:pt x="125" y="69"/>
                  </a:lnTo>
                  <a:lnTo>
                    <a:pt x="133" y="96"/>
                  </a:lnTo>
                  <a:lnTo>
                    <a:pt x="139" y="126"/>
                  </a:lnTo>
                  <a:lnTo>
                    <a:pt x="142" y="143"/>
                  </a:lnTo>
                  <a:lnTo>
                    <a:pt x="144" y="160"/>
                  </a:lnTo>
                  <a:lnTo>
                    <a:pt x="145" y="177"/>
                  </a:lnTo>
                  <a:lnTo>
                    <a:pt x="145" y="195"/>
                  </a:lnTo>
                  <a:lnTo>
                    <a:pt x="145" y="213"/>
                  </a:lnTo>
                  <a:lnTo>
                    <a:pt x="143" y="231"/>
                  </a:lnTo>
                  <a:lnTo>
                    <a:pt x="140" y="250"/>
                  </a:lnTo>
                  <a:lnTo>
                    <a:pt x="136" y="269"/>
                  </a:lnTo>
                  <a:lnTo>
                    <a:pt x="131" y="288"/>
                  </a:lnTo>
                  <a:lnTo>
                    <a:pt x="124" y="307"/>
                  </a:lnTo>
                  <a:lnTo>
                    <a:pt x="114" y="326"/>
                  </a:lnTo>
                  <a:lnTo>
                    <a:pt x="103" y="344"/>
                  </a:lnTo>
                  <a:lnTo>
                    <a:pt x="92" y="363"/>
                  </a:lnTo>
                  <a:lnTo>
                    <a:pt x="77" y="382"/>
                  </a:lnTo>
                  <a:lnTo>
                    <a:pt x="62" y="400"/>
                  </a:lnTo>
                  <a:lnTo>
                    <a:pt x="43" y="418"/>
                  </a:lnTo>
                  <a:lnTo>
                    <a:pt x="22" y="435"/>
                  </a:lnTo>
                  <a:lnTo>
                    <a:pt x="0" y="452"/>
                  </a:lnTo>
                  <a:lnTo>
                    <a:pt x="0" y="452"/>
                  </a:lnTo>
                  <a:lnTo>
                    <a:pt x="16" y="452"/>
                  </a:lnTo>
                  <a:lnTo>
                    <a:pt x="39" y="448"/>
                  </a:lnTo>
                  <a:lnTo>
                    <a:pt x="65" y="442"/>
                  </a:lnTo>
                  <a:lnTo>
                    <a:pt x="95" y="435"/>
                  </a:lnTo>
                  <a:lnTo>
                    <a:pt x="112" y="429"/>
                  </a:lnTo>
                  <a:lnTo>
                    <a:pt x="127" y="423"/>
                  </a:lnTo>
                  <a:lnTo>
                    <a:pt x="143" y="416"/>
                  </a:lnTo>
                  <a:lnTo>
                    <a:pt x="158" y="409"/>
                  </a:lnTo>
                  <a:lnTo>
                    <a:pt x="173" y="400"/>
                  </a:lnTo>
                  <a:lnTo>
                    <a:pt x="187" y="391"/>
                  </a:lnTo>
                  <a:lnTo>
                    <a:pt x="200" y="380"/>
                  </a:lnTo>
                  <a:lnTo>
                    <a:pt x="212" y="368"/>
                  </a:lnTo>
                  <a:lnTo>
                    <a:pt x="224" y="355"/>
                  </a:lnTo>
                  <a:lnTo>
                    <a:pt x="232" y="342"/>
                  </a:lnTo>
                  <a:lnTo>
                    <a:pt x="240" y="326"/>
                  </a:lnTo>
                  <a:lnTo>
                    <a:pt x="246" y="309"/>
                  </a:lnTo>
                  <a:lnTo>
                    <a:pt x="250" y="292"/>
                  </a:lnTo>
                  <a:lnTo>
                    <a:pt x="251" y="272"/>
                  </a:lnTo>
                  <a:lnTo>
                    <a:pt x="250" y="252"/>
                  </a:lnTo>
                  <a:lnTo>
                    <a:pt x="246" y="231"/>
                  </a:lnTo>
                  <a:lnTo>
                    <a:pt x="239" y="208"/>
                  </a:lnTo>
                  <a:lnTo>
                    <a:pt x="230" y="183"/>
                  </a:lnTo>
                  <a:lnTo>
                    <a:pt x="217" y="156"/>
                  </a:lnTo>
                  <a:lnTo>
                    <a:pt x="200" y="129"/>
                  </a:lnTo>
                  <a:lnTo>
                    <a:pt x="180" y="99"/>
                  </a:lnTo>
                  <a:lnTo>
                    <a:pt x="156" y="68"/>
                  </a:lnTo>
                  <a:lnTo>
                    <a:pt x="127" y="34"/>
                  </a:lnTo>
                  <a:lnTo>
                    <a:pt x="95" y="0"/>
                  </a:lnTo>
                  <a:lnTo>
                    <a:pt x="95" y="0"/>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4" name="Freeform 6">
              <a:extLst>
                <a:ext uri="{FF2B5EF4-FFF2-40B4-BE49-F238E27FC236}">
                  <a16:creationId xmlns:a16="http://schemas.microsoft.com/office/drawing/2014/main" id="{34416E9E-5EA1-4A4D-8655-141DE9BD7E41}"/>
                </a:ext>
              </a:extLst>
            </p:cNvPr>
            <p:cNvSpPr>
              <a:spLocks/>
            </p:cNvSpPr>
            <p:nvPr userDrawn="1"/>
          </p:nvSpPr>
          <p:spPr bwMode="auto">
            <a:xfrm>
              <a:off x="6997" y="3974"/>
              <a:ext cx="96" cy="190"/>
            </a:xfrm>
            <a:custGeom>
              <a:avLst/>
              <a:gdLst>
                <a:gd name="T0" fmla="*/ 51 w 287"/>
                <a:gd name="T1" fmla="*/ 0 h 571"/>
                <a:gd name="T2" fmla="*/ 71 w 287"/>
                <a:gd name="T3" fmla="*/ 30 h 571"/>
                <a:gd name="T4" fmla="*/ 98 w 287"/>
                <a:gd name="T5" fmla="*/ 80 h 571"/>
                <a:gd name="T6" fmla="*/ 119 w 287"/>
                <a:gd name="T7" fmla="*/ 130 h 571"/>
                <a:gd name="T8" fmla="*/ 131 w 287"/>
                <a:gd name="T9" fmla="*/ 167 h 571"/>
                <a:gd name="T10" fmla="*/ 139 w 287"/>
                <a:gd name="T11" fmla="*/ 209 h 571"/>
                <a:gd name="T12" fmla="*/ 144 w 287"/>
                <a:gd name="T13" fmla="*/ 254 h 571"/>
                <a:gd name="T14" fmla="*/ 144 w 287"/>
                <a:gd name="T15" fmla="*/ 300 h 571"/>
                <a:gd name="T16" fmla="*/ 138 w 287"/>
                <a:gd name="T17" fmla="*/ 348 h 571"/>
                <a:gd name="T18" fmla="*/ 124 w 287"/>
                <a:gd name="T19" fmla="*/ 397 h 571"/>
                <a:gd name="T20" fmla="*/ 101 w 287"/>
                <a:gd name="T21" fmla="*/ 446 h 571"/>
                <a:gd name="T22" fmla="*/ 69 w 287"/>
                <a:gd name="T23" fmla="*/ 496 h 571"/>
                <a:gd name="T24" fmla="*/ 25 w 287"/>
                <a:gd name="T25" fmla="*/ 545 h 571"/>
                <a:gd name="T26" fmla="*/ 0 w 287"/>
                <a:gd name="T27" fmla="*/ 571 h 571"/>
                <a:gd name="T28" fmla="*/ 48 w 287"/>
                <a:gd name="T29" fmla="*/ 559 h 571"/>
                <a:gd name="T30" fmla="*/ 98 w 287"/>
                <a:gd name="T31" fmla="*/ 541 h 571"/>
                <a:gd name="T32" fmla="*/ 135 w 287"/>
                <a:gd name="T33" fmla="*/ 525 h 571"/>
                <a:gd name="T34" fmla="*/ 172 w 287"/>
                <a:gd name="T35" fmla="*/ 505 h 571"/>
                <a:gd name="T36" fmla="*/ 207 w 287"/>
                <a:gd name="T37" fmla="*/ 480 h 571"/>
                <a:gd name="T38" fmla="*/ 238 w 287"/>
                <a:gd name="T39" fmla="*/ 450 h 571"/>
                <a:gd name="T40" fmla="*/ 263 w 287"/>
                <a:gd name="T41" fmla="*/ 416 h 571"/>
                <a:gd name="T42" fmla="*/ 280 w 287"/>
                <a:gd name="T43" fmla="*/ 378 h 571"/>
                <a:gd name="T44" fmla="*/ 285 w 287"/>
                <a:gd name="T45" fmla="*/ 358 h 571"/>
                <a:gd name="T46" fmla="*/ 287 w 287"/>
                <a:gd name="T47" fmla="*/ 335 h 571"/>
                <a:gd name="T48" fmla="*/ 286 w 287"/>
                <a:gd name="T49" fmla="*/ 311 h 571"/>
                <a:gd name="T50" fmla="*/ 281 w 287"/>
                <a:gd name="T51" fmla="*/ 286 h 571"/>
                <a:gd name="T52" fmla="*/ 273 w 287"/>
                <a:gd name="T53" fmla="*/ 260 h 571"/>
                <a:gd name="T54" fmla="*/ 262 w 287"/>
                <a:gd name="T55" fmla="*/ 232 h 571"/>
                <a:gd name="T56" fmla="*/ 245 w 287"/>
                <a:gd name="T57" fmla="*/ 203 h 571"/>
                <a:gd name="T58" fmla="*/ 225 w 287"/>
                <a:gd name="T59" fmla="*/ 173 h 571"/>
                <a:gd name="T60" fmla="*/ 201 w 287"/>
                <a:gd name="T61" fmla="*/ 141 h 571"/>
                <a:gd name="T62" fmla="*/ 137 w 287"/>
                <a:gd name="T63" fmla="*/ 74 h 571"/>
                <a:gd name="T64" fmla="*/ 51 w 287"/>
                <a:gd name="T65"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571">
                  <a:moveTo>
                    <a:pt x="51" y="0"/>
                  </a:moveTo>
                  <a:lnTo>
                    <a:pt x="51" y="0"/>
                  </a:lnTo>
                  <a:lnTo>
                    <a:pt x="61" y="14"/>
                  </a:lnTo>
                  <a:lnTo>
                    <a:pt x="71" y="30"/>
                  </a:lnTo>
                  <a:lnTo>
                    <a:pt x="85" y="53"/>
                  </a:lnTo>
                  <a:lnTo>
                    <a:pt x="98" y="80"/>
                  </a:lnTo>
                  <a:lnTo>
                    <a:pt x="112" y="112"/>
                  </a:lnTo>
                  <a:lnTo>
                    <a:pt x="119" y="130"/>
                  </a:lnTo>
                  <a:lnTo>
                    <a:pt x="125" y="148"/>
                  </a:lnTo>
                  <a:lnTo>
                    <a:pt x="131" y="167"/>
                  </a:lnTo>
                  <a:lnTo>
                    <a:pt x="136" y="188"/>
                  </a:lnTo>
                  <a:lnTo>
                    <a:pt x="139" y="209"/>
                  </a:lnTo>
                  <a:lnTo>
                    <a:pt x="143" y="231"/>
                  </a:lnTo>
                  <a:lnTo>
                    <a:pt x="144" y="254"/>
                  </a:lnTo>
                  <a:lnTo>
                    <a:pt x="145" y="276"/>
                  </a:lnTo>
                  <a:lnTo>
                    <a:pt x="144" y="300"/>
                  </a:lnTo>
                  <a:lnTo>
                    <a:pt x="142" y="323"/>
                  </a:lnTo>
                  <a:lnTo>
                    <a:pt x="138" y="348"/>
                  </a:lnTo>
                  <a:lnTo>
                    <a:pt x="132" y="372"/>
                  </a:lnTo>
                  <a:lnTo>
                    <a:pt x="124" y="397"/>
                  </a:lnTo>
                  <a:lnTo>
                    <a:pt x="113" y="422"/>
                  </a:lnTo>
                  <a:lnTo>
                    <a:pt x="101" y="446"/>
                  </a:lnTo>
                  <a:lnTo>
                    <a:pt x="86" y="471"/>
                  </a:lnTo>
                  <a:lnTo>
                    <a:pt x="69" y="496"/>
                  </a:lnTo>
                  <a:lnTo>
                    <a:pt x="49" y="522"/>
                  </a:lnTo>
                  <a:lnTo>
                    <a:pt x="25" y="545"/>
                  </a:lnTo>
                  <a:lnTo>
                    <a:pt x="0" y="571"/>
                  </a:lnTo>
                  <a:lnTo>
                    <a:pt x="0" y="571"/>
                  </a:lnTo>
                  <a:lnTo>
                    <a:pt x="20" y="566"/>
                  </a:lnTo>
                  <a:lnTo>
                    <a:pt x="48" y="559"/>
                  </a:lnTo>
                  <a:lnTo>
                    <a:pt x="81" y="548"/>
                  </a:lnTo>
                  <a:lnTo>
                    <a:pt x="98" y="541"/>
                  </a:lnTo>
                  <a:lnTo>
                    <a:pt x="117" y="534"/>
                  </a:lnTo>
                  <a:lnTo>
                    <a:pt x="135" y="525"/>
                  </a:lnTo>
                  <a:lnTo>
                    <a:pt x="154" y="516"/>
                  </a:lnTo>
                  <a:lnTo>
                    <a:pt x="172" y="505"/>
                  </a:lnTo>
                  <a:lnTo>
                    <a:pt x="189" y="493"/>
                  </a:lnTo>
                  <a:lnTo>
                    <a:pt x="207" y="480"/>
                  </a:lnTo>
                  <a:lnTo>
                    <a:pt x="223" y="465"/>
                  </a:lnTo>
                  <a:lnTo>
                    <a:pt x="238" y="450"/>
                  </a:lnTo>
                  <a:lnTo>
                    <a:pt x="251" y="434"/>
                  </a:lnTo>
                  <a:lnTo>
                    <a:pt x="263" y="416"/>
                  </a:lnTo>
                  <a:lnTo>
                    <a:pt x="273" y="398"/>
                  </a:lnTo>
                  <a:lnTo>
                    <a:pt x="280" y="378"/>
                  </a:lnTo>
                  <a:lnTo>
                    <a:pt x="282" y="367"/>
                  </a:lnTo>
                  <a:lnTo>
                    <a:pt x="285" y="358"/>
                  </a:lnTo>
                  <a:lnTo>
                    <a:pt x="286" y="346"/>
                  </a:lnTo>
                  <a:lnTo>
                    <a:pt x="287" y="335"/>
                  </a:lnTo>
                  <a:lnTo>
                    <a:pt x="287" y="323"/>
                  </a:lnTo>
                  <a:lnTo>
                    <a:pt x="286" y="311"/>
                  </a:lnTo>
                  <a:lnTo>
                    <a:pt x="284" y="299"/>
                  </a:lnTo>
                  <a:lnTo>
                    <a:pt x="281" y="286"/>
                  </a:lnTo>
                  <a:lnTo>
                    <a:pt x="278" y="274"/>
                  </a:lnTo>
                  <a:lnTo>
                    <a:pt x="273" y="260"/>
                  </a:lnTo>
                  <a:lnTo>
                    <a:pt x="268" y="246"/>
                  </a:lnTo>
                  <a:lnTo>
                    <a:pt x="262" y="232"/>
                  </a:lnTo>
                  <a:lnTo>
                    <a:pt x="254" y="218"/>
                  </a:lnTo>
                  <a:lnTo>
                    <a:pt x="245" y="203"/>
                  </a:lnTo>
                  <a:lnTo>
                    <a:pt x="236" y="189"/>
                  </a:lnTo>
                  <a:lnTo>
                    <a:pt x="225" y="173"/>
                  </a:lnTo>
                  <a:lnTo>
                    <a:pt x="213" y="158"/>
                  </a:lnTo>
                  <a:lnTo>
                    <a:pt x="201" y="141"/>
                  </a:lnTo>
                  <a:lnTo>
                    <a:pt x="172" y="109"/>
                  </a:lnTo>
                  <a:lnTo>
                    <a:pt x="137" y="74"/>
                  </a:lnTo>
                  <a:lnTo>
                    <a:pt x="96" y="37"/>
                  </a:lnTo>
                  <a:lnTo>
                    <a:pt x="51" y="0"/>
                  </a:lnTo>
                  <a:lnTo>
                    <a:pt x="51" y="0"/>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5" name="Freeform 7">
              <a:extLst>
                <a:ext uri="{FF2B5EF4-FFF2-40B4-BE49-F238E27FC236}">
                  <a16:creationId xmlns:a16="http://schemas.microsoft.com/office/drawing/2014/main" id="{17C069DE-1B3C-407D-A999-90B4EB89E1E2}"/>
                </a:ext>
              </a:extLst>
            </p:cNvPr>
            <p:cNvSpPr>
              <a:spLocks/>
            </p:cNvSpPr>
            <p:nvPr userDrawn="1"/>
          </p:nvSpPr>
          <p:spPr bwMode="auto">
            <a:xfrm>
              <a:off x="7068" y="3913"/>
              <a:ext cx="126" cy="251"/>
            </a:xfrm>
            <a:custGeom>
              <a:avLst/>
              <a:gdLst>
                <a:gd name="T0" fmla="*/ 67 w 379"/>
                <a:gd name="T1" fmla="*/ 0 h 753"/>
                <a:gd name="T2" fmla="*/ 94 w 379"/>
                <a:gd name="T3" fmla="*/ 41 h 753"/>
                <a:gd name="T4" fmla="*/ 130 w 379"/>
                <a:gd name="T5" fmla="*/ 106 h 753"/>
                <a:gd name="T6" fmla="*/ 148 w 379"/>
                <a:gd name="T7" fmla="*/ 148 h 753"/>
                <a:gd name="T8" fmla="*/ 166 w 379"/>
                <a:gd name="T9" fmla="*/ 196 h 753"/>
                <a:gd name="T10" fmla="*/ 179 w 379"/>
                <a:gd name="T11" fmla="*/ 249 h 753"/>
                <a:gd name="T12" fmla="*/ 188 w 379"/>
                <a:gd name="T13" fmla="*/ 305 h 753"/>
                <a:gd name="T14" fmla="*/ 192 w 379"/>
                <a:gd name="T15" fmla="*/ 365 h 753"/>
                <a:gd name="T16" fmla="*/ 187 w 379"/>
                <a:gd name="T17" fmla="*/ 427 h 753"/>
                <a:gd name="T18" fmla="*/ 174 w 379"/>
                <a:gd name="T19" fmla="*/ 492 h 753"/>
                <a:gd name="T20" fmla="*/ 150 w 379"/>
                <a:gd name="T21" fmla="*/ 558 h 753"/>
                <a:gd name="T22" fmla="*/ 124 w 379"/>
                <a:gd name="T23" fmla="*/ 607 h 753"/>
                <a:gd name="T24" fmla="*/ 103 w 379"/>
                <a:gd name="T25" fmla="*/ 639 h 753"/>
                <a:gd name="T26" fmla="*/ 79 w 379"/>
                <a:gd name="T27" fmla="*/ 672 h 753"/>
                <a:gd name="T28" fmla="*/ 50 w 379"/>
                <a:gd name="T29" fmla="*/ 705 h 753"/>
                <a:gd name="T30" fmla="*/ 17 w 379"/>
                <a:gd name="T31" fmla="*/ 737 h 753"/>
                <a:gd name="T32" fmla="*/ 0 w 379"/>
                <a:gd name="T33" fmla="*/ 753 h 753"/>
                <a:gd name="T34" fmla="*/ 63 w 379"/>
                <a:gd name="T35" fmla="*/ 738 h 753"/>
                <a:gd name="T36" fmla="*/ 106 w 379"/>
                <a:gd name="T37" fmla="*/ 724 h 753"/>
                <a:gd name="T38" fmla="*/ 154 w 379"/>
                <a:gd name="T39" fmla="*/ 705 h 753"/>
                <a:gd name="T40" fmla="*/ 203 w 379"/>
                <a:gd name="T41" fmla="*/ 681 h 753"/>
                <a:gd name="T42" fmla="*/ 251 w 379"/>
                <a:gd name="T43" fmla="*/ 651 h 753"/>
                <a:gd name="T44" fmla="*/ 296 w 379"/>
                <a:gd name="T45" fmla="*/ 615 h 753"/>
                <a:gd name="T46" fmla="*/ 333 w 379"/>
                <a:gd name="T47" fmla="*/ 573 h 753"/>
                <a:gd name="T48" fmla="*/ 348 w 379"/>
                <a:gd name="T49" fmla="*/ 550 h 753"/>
                <a:gd name="T50" fmla="*/ 360 w 379"/>
                <a:gd name="T51" fmla="*/ 526 h 753"/>
                <a:gd name="T52" fmla="*/ 369 w 379"/>
                <a:gd name="T53" fmla="*/ 500 h 753"/>
                <a:gd name="T54" fmla="*/ 377 w 379"/>
                <a:gd name="T55" fmla="*/ 471 h 753"/>
                <a:gd name="T56" fmla="*/ 379 w 379"/>
                <a:gd name="T57" fmla="*/ 443 h 753"/>
                <a:gd name="T58" fmla="*/ 378 w 379"/>
                <a:gd name="T59" fmla="*/ 412 h 753"/>
                <a:gd name="T60" fmla="*/ 372 w 379"/>
                <a:gd name="T61" fmla="*/ 378 h 753"/>
                <a:gd name="T62" fmla="*/ 361 w 379"/>
                <a:gd name="T63" fmla="*/ 343 h 753"/>
                <a:gd name="T64" fmla="*/ 346 w 379"/>
                <a:gd name="T65" fmla="*/ 308 h 753"/>
                <a:gd name="T66" fmla="*/ 324 w 379"/>
                <a:gd name="T67" fmla="*/ 269 h 753"/>
                <a:gd name="T68" fmla="*/ 298 w 379"/>
                <a:gd name="T69" fmla="*/ 230 h 753"/>
                <a:gd name="T70" fmla="*/ 266 w 379"/>
                <a:gd name="T71" fmla="*/ 188 h 753"/>
                <a:gd name="T72" fmla="*/ 226 w 379"/>
                <a:gd name="T73" fmla="*/ 144 h 753"/>
                <a:gd name="T74" fmla="*/ 180 w 379"/>
                <a:gd name="T75" fmla="*/ 98 h 753"/>
                <a:gd name="T76" fmla="*/ 128 w 379"/>
                <a:gd name="T77" fmla="*/ 50 h 753"/>
                <a:gd name="T78" fmla="*/ 67 w 379"/>
                <a:gd name="T79" fmla="*/ 0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9" h="753">
                  <a:moveTo>
                    <a:pt x="67" y="0"/>
                  </a:moveTo>
                  <a:lnTo>
                    <a:pt x="67" y="0"/>
                  </a:lnTo>
                  <a:lnTo>
                    <a:pt x="80" y="19"/>
                  </a:lnTo>
                  <a:lnTo>
                    <a:pt x="94" y="41"/>
                  </a:lnTo>
                  <a:lnTo>
                    <a:pt x="111" y="71"/>
                  </a:lnTo>
                  <a:lnTo>
                    <a:pt x="130" y="106"/>
                  </a:lnTo>
                  <a:lnTo>
                    <a:pt x="139" y="127"/>
                  </a:lnTo>
                  <a:lnTo>
                    <a:pt x="148" y="148"/>
                  </a:lnTo>
                  <a:lnTo>
                    <a:pt x="157" y="172"/>
                  </a:lnTo>
                  <a:lnTo>
                    <a:pt x="166" y="196"/>
                  </a:lnTo>
                  <a:lnTo>
                    <a:pt x="173" y="223"/>
                  </a:lnTo>
                  <a:lnTo>
                    <a:pt x="179" y="249"/>
                  </a:lnTo>
                  <a:lnTo>
                    <a:pt x="185" y="276"/>
                  </a:lnTo>
                  <a:lnTo>
                    <a:pt x="188" y="305"/>
                  </a:lnTo>
                  <a:lnTo>
                    <a:pt x="191" y="335"/>
                  </a:lnTo>
                  <a:lnTo>
                    <a:pt x="192" y="365"/>
                  </a:lnTo>
                  <a:lnTo>
                    <a:pt x="191" y="396"/>
                  </a:lnTo>
                  <a:lnTo>
                    <a:pt x="187" y="427"/>
                  </a:lnTo>
                  <a:lnTo>
                    <a:pt x="182" y="459"/>
                  </a:lnTo>
                  <a:lnTo>
                    <a:pt x="174" y="492"/>
                  </a:lnTo>
                  <a:lnTo>
                    <a:pt x="163" y="524"/>
                  </a:lnTo>
                  <a:lnTo>
                    <a:pt x="150" y="558"/>
                  </a:lnTo>
                  <a:lnTo>
                    <a:pt x="134" y="590"/>
                  </a:lnTo>
                  <a:lnTo>
                    <a:pt x="124" y="607"/>
                  </a:lnTo>
                  <a:lnTo>
                    <a:pt x="114" y="623"/>
                  </a:lnTo>
                  <a:lnTo>
                    <a:pt x="103" y="639"/>
                  </a:lnTo>
                  <a:lnTo>
                    <a:pt x="91" y="656"/>
                  </a:lnTo>
                  <a:lnTo>
                    <a:pt x="79" y="672"/>
                  </a:lnTo>
                  <a:lnTo>
                    <a:pt x="64" y="688"/>
                  </a:lnTo>
                  <a:lnTo>
                    <a:pt x="50" y="705"/>
                  </a:lnTo>
                  <a:lnTo>
                    <a:pt x="33" y="721"/>
                  </a:lnTo>
                  <a:lnTo>
                    <a:pt x="17" y="737"/>
                  </a:lnTo>
                  <a:lnTo>
                    <a:pt x="0" y="753"/>
                  </a:lnTo>
                  <a:lnTo>
                    <a:pt x="0" y="753"/>
                  </a:lnTo>
                  <a:lnTo>
                    <a:pt x="26" y="748"/>
                  </a:lnTo>
                  <a:lnTo>
                    <a:pt x="63" y="738"/>
                  </a:lnTo>
                  <a:lnTo>
                    <a:pt x="83" y="732"/>
                  </a:lnTo>
                  <a:lnTo>
                    <a:pt x="106" y="724"/>
                  </a:lnTo>
                  <a:lnTo>
                    <a:pt x="130" y="716"/>
                  </a:lnTo>
                  <a:lnTo>
                    <a:pt x="154" y="705"/>
                  </a:lnTo>
                  <a:lnTo>
                    <a:pt x="179" y="693"/>
                  </a:lnTo>
                  <a:lnTo>
                    <a:pt x="203" y="681"/>
                  </a:lnTo>
                  <a:lnTo>
                    <a:pt x="228" y="666"/>
                  </a:lnTo>
                  <a:lnTo>
                    <a:pt x="251" y="651"/>
                  </a:lnTo>
                  <a:lnTo>
                    <a:pt x="274" y="633"/>
                  </a:lnTo>
                  <a:lnTo>
                    <a:pt x="296" y="615"/>
                  </a:lnTo>
                  <a:lnTo>
                    <a:pt x="315" y="595"/>
                  </a:lnTo>
                  <a:lnTo>
                    <a:pt x="333" y="573"/>
                  </a:lnTo>
                  <a:lnTo>
                    <a:pt x="341" y="562"/>
                  </a:lnTo>
                  <a:lnTo>
                    <a:pt x="348" y="550"/>
                  </a:lnTo>
                  <a:lnTo>
                    <a:pt x="354" y="538"/>
                  </a:lnTo>
                  <a:lnTo>
                    <a:pt x="360" y="526"/>
                  </a:lnTo>
                  <a:lnTo>
                    <a:pt x="366" y="513"/>
                  </a:lnTo>
                  <a:lnTo>
                    <a:pt x="369" y="500"/>
                  </a:lnTo>
                  <a:lnTo>
                    <a:pt x="373" y="486"/>
                  </a:lnTo>
                  <a:lnTo>
                    <a:pt x="377" y="471"/>
                  </a:lnTo>
                  <a:lnTo>
                    <a:pt x="378" y="457"/>
                  </a:lnTo>
                  <a:lnTo>
                    <a:pt x="379" y="443"/>
                  </a:lnTo>
                  <a:lnTo>
                    <a:pt x="379" y="427"/>
                  </a:lnTo>
                  <a:lnTo>
                    <a:pt x="378" y="412"/>
                  </a:lnTo>
                  <a:lnTo>
                    <a:pt x="375" y="395"/>
                  </a:lnTo>
                  <a:lnTo>
                    <a:pt x="372" y="378"/>
                  </a:lnTo>
                  <a:lnTo>
                    <a:pt x="367" y="361"/>
                  </a:lnTo>
                  <a:lnTo>
                    <a:pt x="361" y="343"/>
                  </a:lnTo>
                  <a:lnTo>
                    <a:pt x="354" y="325"/>
                  </a:lnTo>
                  <a:lnTo>
                    <a:pt x="346" y="308"/>
                  </a:lnTo>
                  <a:lnTo>
                    <a:pt x="336" y="288"/>
                  </a:lnTo>
                  <a:lnTo>
                    <a:pt x="324" y="269"/>
                  </a:lnTo>
                  <a:lnTo>
                    <a:pt x="312" y="249"/>
                  </a:lnTo>
                  <a:lnTo>
                    <a:pt x="298" y="230"/>
                  </a:lnTo>
                  <a:lnTo>
                    <a:pt x="282" y="208"/>
                  </a:lnTo>
                  <a:lnTo>
                    <a:pt x="266" y="188"/>
                  </a:lnTo>
                  <a:lnTo>
                    <a:pt x="247" y="165"/>
                  </a:lnTo>
                  <a:lnTo>
                    <a:pt x="226" y="144"/>
                  </a:lnTo>
                  <a:lnTo>
                    <a:pt x="204" y="121"/>
                  </a:lnTo>
                  <a:lnTo>
                    <a:pt x="180" y="98"/>
                  </a:lnTo>
                  <a:lnTo>
                    <a:pt x="155" y="74"/>
                  </a:lnTo>
                  <a:lnTo>
                    <a:pt x="128" y="50"/>
                  </a:lnTo>
                  <a:lnTo>
                    <a:pt x="98" y="25"/>
                  </a:lnTo>
                  <a:lnTo>
                    <a:pt x="67" y="0"/>
                  </a:lnTo>
                  <a:lnTo>
                    <a:pt x="67" y="0"/>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6" name="Freeform 8">
              <a:extLst>
                <a:ext uri="{FF2B5EF4-FFF2-40B4-BE49-F238E27FC236}">
                  <a16:creationId xmlns:a16="http://schemas.microsoft.com/office/drawing/2014/main" id="{65F3B0FF-4B9B-4591-B531-77C0AE1B7168}"/>
                </a:ext>
              </a:extLst>
            </p:cNvPr>
            <p:cNvSpPr>
              <a:spLocks/>
            </p:cNvSpPr>
            <p:nvPr userDrawn="1"/>
          </p:nvSpPr>
          <p:spPr bwMode="auto">
            <a:xfrm>
              <a:off x="5816" y="4135"/>
              <a:ext cx="35" cy="40"/>
            </a:xfrm>
            <a:custGeom>
              <a:avLst/>
              <a:gdLst>
                <a:gd name="T0" fmla="*/ 101 w 106"/>
                <a:gd name="T1" fmla="*/ 21 h 121"/>
                <a:gd name="T2" fmla="*/ 101 w 106"/>
                <a:gd name="T3" fmla="*/ 21 h 121"/>
                <a:gd name="T4" fmla="*/ 95 w 106"/>
                <a:gd name="T5" fmla="*/ 18 h 121"/>
                <a:gd name="T6" fmla="*/ 88 w 106"/>
                <a:gd name="T7" fmla="*/ 17 h 121"/>
                <a:gd name="T8" fmla="*/ 80 w 106"/>
                <a:gd name="T9" fmla="*/ 15 h 121"/>
                <a:gd name="T10" fmla="*/ 70 w 106"/>
                <a:gd name="T11" fmla="*/ 15 h 121"/>
                <a:gd name="T12" fmla="*/ 70 w 106"/>
                <a:gd name="T13" fmla="*/ 15 h 121"/>
                <a:gd name="T14" fmla="*/ 58 w 106"/>
                <a:gd name="T15" fmla="*/ 16 h 121"/>
                <a:gd name="T16" fmla="*/ 48 w 106"/>
                <a:gd name="T17" fmla="*/ 19 h 121"/>
                <a:gd name="T18" fmla="*/ 38 w 106"/>
                <a:gd name="T19" fmla="*/ 24 h 121"/>
                <a:gd name="T20" fmla="*/ 31 w 106"/>
                <a:gd name="T21" fmla="*/ 31 h 121"/>
                <a:gd name="T22" fmla="*/ 25 w 106"/>
                <a:gd name="T23" fmla="*/ 40 h 121"/>
                <a:gd name="T24" fmla="*/ 21 w 106"/>
                <a:gd name="T25" fmla="*/ 48 h 121"/>
                <a:gd name="T26" fmla="*/ 19 w 106"/>
                <a:gd name="T27" fmla="*/ 58 h 121"/>
                <a:gd name="T28" fmla="*/ 18 w 106"/>
                <a:gd name="T29" fmla="*/ 68 h 121"/>
                <a:gd name="T30" fmla="*/ 18 w 106"/>
                <a:gd name="T31" fmla="*/ 68 h 121"/>
                <a:gd name="T32" fmla="*/ 19 w 106"/>
                <a:gd name="T33" fmla="*/ 78 h 121"/>
                <a:gd name="T34" fmla="*/ 21 w 106"/>
                <a:gd name="T35" fmla="*/ 85 h 121"/>
                <a:gd name="T36" fmla="*/ 25 w 106"/>
                <a:gd name="T37" fmla="*/ 92 h 121"/>
                <a:gd name="T38" fmla="*/ 30 w 106"/>
                <a:gd name="T39" fmla="*/ 97 h 121"/>
                <a:gd name="T40" fmla="*/ 35 w 106"/>
                <a:gd name="T41" fmla="*/ 101 h 121"/>
                <a:gd name="T42" fmla="*/ 42 w 106"/>
                <a:gd name="T43" fmla="*/ 104 h 121"/>
                <a:gd name="T44" fmla="*/ 50 w 106"/>
                <a:gd name="T45" fmla="*/ 106 h 121"/>
                <a:gd name="T46" fmla="*/ 57 w 106"/>
                <a:gd name="T47" fmla="*/ 107 h 121"/>
                <a:gd name="T48" fmla="*/ 57 w 106"/>
                <a:gd name="T49" fmla="*/ 107 h 121"/>
                <a:gd name="T50" fmla="*/ 64 w 106"/>
                <a:gd name="T51" fmla="*/ 107 h 121"/>
                <a:gd name="T52" fmla="*/ 72 w 106"/>
                <a:gd name="T53" fmla="*/ 106 h 121"/>
                <a:gd name="T54" fmla="*/ 80 w 106"/>
                <a:gd name="T55" fmla="*/ 68 h 121"/>
                <a:gd name="T56" fmla="*/ 55 w 106"/>
                <a:gd name="T57" fmla="*/ 68 h 121"/>
                <a:gd name="T58" fmla="*/ 58 w 106"/>
                <a:gd name="T59" fmla="*/ 55 h 121"/>
                <a:gd name="T60" fmla="*/ 99 w 106"/>
                <a:gd name="T61" fmla="*/ 55 h 121"/>
                <a:gd name="T62" fmla="*/ 86 w 106"/>
                <a:gd name="T63" fmla="*/ 118 h 121"/>
                <a:gd name="T64" fmla="*/ 86 w 106"/>
                <a:gd name="T65" fmla="*/ 118 h 121"/>
                <a:gd name="T66" fmla="*/ 73 w 106"/>
                <a:gd name="T67" fmla="*/ 120 h 121"/>
                <a:gd name="T68" fmla="*/ 55 w 106"/>
                <a:gd name="T69" fmla="*/ 121 h 121"/>
                <a:gd name="T70" fmla="*/ 55 w 106"/>
                <a:gd name="T71" fmla="*/ 121 h 121"/>
                <a:gd name="T72" fmla="*/ 44 w 106"/>
                <a:gd name="T73" fmla="*/ 121 h 121"/>
                <a:gd name="T74" fmla="*/ 33 w 106"/>
                <a:gd name="T75" fmla="*/ 119 h 121"/>
                <a:gd name="T76" fmla="*/ 24 w 106"/>
                <a:gd name="T77" fmla="*/ 114 h 121"/>
                <a:gd name="T78" fmla="*/ 15 w 106"/>
                <a:gd name="T79" fmla="*/ 108 h 121"/>
                <a:gd name="T80" fmla="*/ 10 w 106"/>
                <a:gd name="T81" fmla="*/ 101 h 121"/>
                <a:gd name="T82" fmla="*/ 5 w 106"/>
                <a:gd name="T83" fmla="*/ 91 h 121"/>
                <a:gd name="T84" fmla="*/ 1 w 106"/>
                <a:gd name="T85" fmla="*/ 80 h 121"/>
                <a:gd name="T86" fmla="*/ 0 w 106"/>
                <a:gd name="T87" fmla="*/ 67 h 121"/>
                <a:gd name="T88" fmla="*/ 0 w 106"/>
                <a:gd name="T89" fmla="*/ 67 h 121"/>
                <a:gd name="T90" fmla="*/ 1 w 106"/>
                <a:gd name="T91" fmla="*/ 56 h 121"/>
                <a:gd name="T92" fmla="*/ 4 w 106"/>
                <a:gd name="T93" fmla="*/ 45 h 121"/>
                <a:gd name="T94" fmla="*/ 10 w 106"/>
                <a:gd name="T95" fmla="*/ 34 h 121"/>
                <a:gd name="T96" fmla="*/ 17 w 106"/>
                <a:gd name="T97" fmla="*/ 23 h 121"/>
                <a:gd name="T98" fmla="*/ 20 w 106"/>
                <a:gd name="T99" fmla="*/ 18 h 121"/>
                <a:gd name="T100" fmla="*/ 26 w 106"/>
                <a:gd name="T101" fmla="*/ 13 h 121"/>
                <a:gd name="T102" fmla="*/ 32 w 106"/>
                <a:gd name="T103" fmla="*/ 10 h 121"/>
                <a:gd name="T104" fmla="*/ 38 w 106"/>
                <a:gd name="T105" fmla="*/ 6 h 121"/>
                <a:gd name="T106" fmla="*/ 45 w 106"/>
                <a:gd name="T107" fmla="*/ 4 h 121"/>
                <a:gd name="T108" fmla="*/ 52 w 106"/>
                <a:gd name="T109" fmla="*/ 1 h 121"/>
                <a:gd name="T110" fmla="*/ 61 w 106"/>
                <a:gd name="T111" fmla="*/ 0 h 121"/>
                <a:gd name="T112" fmla="*/ 70 w 106"/>
                <a:gd name="T113" fmla="*/ 0 h 121"/>
                <a:gd name="T114" fmla="*/ 70 w 106"/>
                <a:gd name="T115" fmla="*/ 0 h 121"/>
                <a:gd name="T116" fmla="*/ 82 w 106"/>
                <a:gd name="T117" fmla="*/ 0 h 121"/>
                <a:gd name="T118" fmla="*/ 92 w 106"/>
                <a:gd name="T119" fmla="*/ 1 h 121"/>
                <a:gd name="T120" fmla="*/ 100 w 106"/>
                <a:gd name="T121" fmla="*/ 4 h 121"/>
                <a:gd name="T122" fmla="*/ 106 w 106"/>
                <a:gd name="T123" fmla="*/ 6 h 121"/>
                <a:gd name="T124" fmla="*/ 101 w 106"/>
                <a:gd name="T125" fmla="*/ 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 h="121">
                  <a:moveTo>
                    <a:pt x="101" y="21"/>
                  </a:moveTo>
                  <a:lnTo>
                    <a:pt x="101" y="21"/>
                  </a:lnTo>
                  <a:lnTo>
                    <a:pt x="95" y="18"/>
                  </a:lnTo>
                  <a:lnTo>
                    <a:pt x="88" y="17"/>
                  </a:lnTo>
                  <a:lnTo>
                    <a:pt x="80" y="15"/>
                  </a:lnTo>
                  <a:lnTo>
                    <a:pt x="70" y="15"/>
                  </a:lnTo>
                  <a:lnTo>
                    <a:pt x="70" y="15"/>
                  </a:lnTo>
                  <a:lnTo>
                    <a:pt x="58" y="16"/>
                  </a:lnTo>
                  <a:lnTo>
                    <a:pt x="48" y="19"/>
                  </a:lnTo>
                  <a:lnTo>
                    <a:pt x="38" y="24"/>
                  </a:lnTo>
                  <a:lnTo>
                    <a:pt x="31" y="31"/>
                  </a:lnTo>
                  <a:lnTo>
                    <a:pt x="25" y="40"/>
                  </a:lnTo>
                  <a:lnTo>
                    <a:pt x="21" y="48"/>
                  </a:lnTo>
                  <a:lnTo>
                    <a:pt x="19" y="58"/>
                  </a:lnTo>
                  <a:lnTo>
                    <a:pt x="18" y="68"/>
                  </a:lnTo>
                  <a:lnTo>
                    <a:pt x="18" y="68"/>
                  </a:lnTo>
                  <a:lnTo>
                    <a:pt x="19" y="78"/>
                  </a:lnTo>
                  <a:lnTo>
                    <a:pt x="21" y="85"/>
                  </a:lnTo>
                  <a:lnTo>
                    <a:pt x="25" y="92"/>
                  </a:lnTo>
                  <a:lnTo>
                    <a:pt x="30" y="97"/>
                  </a:lnTo>
                  <a:lnTo>
                    <a:pt x="35" y="101"/>
                  </a:lnTo>
                  <a:lnTo>
                    <a:pt x="42" y="104"/>
                  </a:lnTo>
                  <a:lnTo>
                    <a:pt x="50" y="106"/>
                  </a:lnTo>
                  <a:lnTo>
                    <a:pt x="57" y="107"/>
                  </a:lnTo>
                  <a:lnTo>
                    <a:pt x="57" y="107"/>
                  </a:lnTo>
                  <a:lnTo>
                    <a:pt x="64" y="107"/>
                  </a:lnTo>
                  <a:lnTo>
                    <a:pt x="72" y="106"/>
                  </a:lnTo>
                  <a:lnTo>
                    <a:pt x="80" y="68"/>
                  </a:lnTo>
                  <a:lnTo>
                    <a:pt x="55" y="68"/>
                  </a:lnTo>
                  <a:lnTo>
                    <a:pt x="58" y="55"/>
                  </a:lnTo>
                  <a:lnTo>
                    <a:pt x="99" y="55"/>
                  </a:lnTo>
                  <a:lnTo>
                    <a:pt x="86" y="118"/>
                  </a:lnTo>
                  <a:lnTo>
                    <a:pt x="86" y="118"/>
                  </a:lnTo>
                  <a:lnTo>
                    <a:pt x="73" y="120"/>
                  </a:lnTo>
                  <a:lnTo>
                    <a:pt x="55" y="121"/>
                  </a:lnTo>
                  <a:lnTo>
                    <a:pt x="55" y="121"/>
                  </a:lnTo>
                  <a:lnTo>
                    <a:pt x="44" y="121"/>
                  </a:lnTo>
                  <a:lnTo>
                    <a:pt x="33" y="119"/>
                  </a:lnTo>
                  <a:lnTo>
                    <a:pt x="24" y="114"/>
                  </a:lnTo>
                  <a:lnTo>
                    <a:pt x="15" y="108"/>
                  </a:lnTo>
                  <a:lnTo>
                    <a:pt x="10" y="101"/>
                  </a:lnTo>
                  <a:lnTo>
                    <a:pt x="5" y="91"/>
                  </a:lnTo>
                  <a:lnTo>
                    <a:pt x="1" y="80"/>
                  </a:lnTo>
                  <a:lnTo>
                    <a:pt x="0" y="67"/>
                  </a:lnTo>
                  <a:lnTo>
                    <a:pt x="0" y="67"/>
                  </a:lnTo>
                  <a:lnTo>
                    <a:pt x="1" y="56"/>
                  </a:lnTo>
                  <a:lnTo>
                    <a:pt x="4" y="45"/>
                  </a:lnTo>
                  <a:lnTo>
                    <a:pt x="10" y="34"/>
                  </a:lnTo>
                  <a:lnTo>
                    <a:pt x="17" y="23"/>
                  </a:lnTo>
                  <a:lnTo>
                    <a:pt x="20" y="18"/>
                  </a:lnTo>
                  <a:lnTo>
                    <a:pt x="26" y="13"/>
                  </a:lnTo>
                  <a:lnTo>
                    <a:pt x="32" y="10"/>
                  </a:lnTo>
                  <a:lnTo>
                    <a:pt x="38" y="6"/>
                  </a:lnTo>
                  <a:lnTo>
                    <a:pt x="45" y="4"/>
                  </a:lnTo>
                  <a:lnTo>
                    <a:pt x="52" y="1"/>
                  </a:lnTo>
                  <a:lnTo>
                    <a:pt x="61" y="0"/>
                  </a:lnTo>
                  <a:lnTo>
                    <a:pt x="70" y="0"/>
                  </a:lnTo>
                  <a:lnTo>
                    <a:pt x="70" y="0"/>
                  </a:lnTo>
                  <a:lnTo>
                    <a:pt x="82" y="0"/>
                  </a:lnTo>
                  <a:lnTo>
                    <a:pt x="92" y="1"/>
                  </a:lnTo>
                  <a:lnTo>
                    <a:pt x="100" y="4"/>
                  </a:lnTo>
                  <a:lnTo>
                    <a:pt x="106" y="6"/>
                  </a:lnTo>
                  <a:lnTo>
                    <a:pt x="101"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7" name="Freeform 9">
              <a:extLst>
                <a:ext uri="{FF2B5EF4-FFF2-40B4-BE49-F238E27FC236}">
                  <a16:creationId xmlns:a16="http://schemas.microsoft.com/office/drawing/2014/main" id="{CAD5568B-9849-4264-B387-1CFFCFDD072E}"/>
                </a:ext>
              </a:extLst>
            </p:cNvPr>
            <p:cNvSpPr>
              <a:spLocks/>
            </p:cNvSpPr>
            <p:nvPr userDrawn="1"/>
          </p:nvSpPr>
          <p:spPr bwMode="auto">
            <a:xfrm>
              <a:off x="5854" y="4145"/>
              <a:ext cx="22" cy="29"/>
            </a:xfrm>
            <a:custGeom>
              <a:avLst/>
              <a:gdLst>
                <a:gd name="T0" fmla="*/ 16 w 67"/>
                <a:gd name="T1" fmla="*/ 16 h 88"/>
                <a:gd name="T2" fmla="*/ 16 w 67"/>
                <a:gd name="T3" fmla="*/ 16 h 88"/>
                <a:gd name="T4" fmla="*/ 18 w 67"/>
                <a:gd name="T5" fmla="*/ 3 h 88"/>
                <a:gd name="T6" fmla="*/ 33 w 67"/>
                <a:gd name="T7" fmla="*/ 3 h 88"/>
                <a:gd name="T8" fmla="*/ 30 w 67"/>
                <a:gd name="T9" fmla="*/ 16 h 88"/>
                <a:gd name="T10" fmla="*/ 30 w 67"/>
                <a:gd name="T11" fmla="*/ 16 h 88"/>
                <a:gd name="T12" fmla="*/ 30 w 67"/>
                <a:gd name="T13" fmla="*/ 16 h 88"/>
                <a:gd name="T14" fmla="*/ 35 w 67"/>
                <a:gd name="T15" fmla="*/ 10 h 88"/>
                <a:gd name="T16" fmla="*/ 41 w 67"/>
                <a:gd name="T17" fmla="*/ 5 h 88"/>
                <a:gd name="T18" fmla="*/ 49 w 67"/>
                <a:gd name="T19" fmla="*/ 2 h 88"/>
                <a:gd name="T20" fmla="*/ 60 w 67"/>
                <a:gd name="T21" fmla="*/ 0 h 88"/>
                <a:gd name="T22" fmla="*/ 60 w 67"/>
                <a:gd name="T23" fmla="*/ 0 h 88"/>
                <a:gd name="T24" fmla="*/ 62 w 67"/>
                <a:gd name="T25" fmla="*/ 0 h 88"/>
                <a:gd name="T26" fmla="*/ 67 w 67"/>
                <a:gd name="T27" fmla="*/ 2 h 88"/>
                <a:gd name="T28" fmla="*/ 64 w 67"/>
                <a:gd name="T29" fmla="*/ 16 h 88"/>
                <a:gd name="T30" fmla="*/ 64 w 67"/>
                <a:gd name="T31" fmla="*/ 16 h 88"/>
                <a:gd name="T32" fmla="*/ 56 w 67"/>
                <a:gd name="T33" fmla="*/ 15 h 88"/>
                <a:gd name="T34" fmla="*/ 56 w 67"/>
                <a:gd name="T35" fmla="*/ 15 h 88"/>
                <a:gd name="T36" fmla="*/ 49 w 67"/>
                <a:gd name="T37" fmla="*/ 15 h 88"/>
                <a:gd name="T38" fmla="*/ 43 w 67"/>
                <a:gd name="T39" fmla="*/ 17 h 88"/>
                <a:gd name="T40" fmla="*/ 39 w 67"/>
                <a:gd name="T41" fmla="*/ 22 h 88"/>
                <a:gd name="T42" fmla="*/ 34 w 67"/>
                <a:gd name="T43" fmla="*/ 27 h 88"/>
                <a:gd name="T44" fmla="*/ 31 w 67"/>
                <a:gd name="T45" fmla="*/ 31 h 88"/>
                <a:gd name="T46" fmla="*/ 28 w 67"/>
                <a:gd name="T47" fmla="*/ 36 h 88"/>
                <a:gd name="T48" fmla="*/ 25 w 67"/>
                <a:gd name="T49" fmla="*/ 46 h 88"/>
                <a:gd name="T50" fmla="*/ 16 w 67"/>
                <a:gd name="T51" fmla="*/ 88 h 88"/>
                <a:gd name="T52" fmla="*/ 0 w 67"/>
                <a:gd name="T53" fmla="*/ 88 h 88"/>
                <a:gd name="T54" fmla="*/ 16 w 67"/>
                <a:gd name="T55"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7" h="88">
                  <a:moveTo>
                    <a:pt x="16" y="16"/>
                  </a:moveTo>
                  <a:lnTo>
                    <a:pt x="16" y="16"/>
                  </a:lnTo>
                  <a:lnTo>
                    <a:pt x="18" y="3"/>
                  </a:lnTo>
                  <a:lnTo>
                    <a:pt x="33" y="3"/>
                  </a:lnTo>
                  <a:lnTo>
                    <a:pt x="30" y="16"/>
                  </a:lnTo>
                  <a:lnTo>
                    <a:pt x="30" y="16"/>
                  </a:lnTo>
                  <a:lnTo>
                    <a:pt x="30" y="16"/>
                  </a:lnTo>
                  <a:lnTo>
                    <a:pt x="35" y="10"/>
                  </a:lnTo>
                  <a:lnTo>
                    <a:pt x="41" y="5"/>
                  </a:lnTo>
                  <a:lnTo>
                    <a:pt x="49" y="2"/>
                  </a:lnTo>
                  <a:lnTo>
                    <a:pt x="60" y="0"/>
                  </a:lnTo>
                  <a:lnTo>
                    <a:pt x="60" y="0"/>
                  </a:lnTo>
                  <a:lnTo>
                    <a:pt x="62" y="0"/>
                  </a:lnTo>
                  <a:lnTo>
                    <a:pt x="67" y="2"/>
                  </a:lnTo>
                  <a:lnTo>
                    <a:pt x="64" y="16"/>
                  </a:lnTo>
                  <a:lnTo>
                    <a:pt x="64" y="16"/>
                  </a:lnTo>
                  <a:lnTo>
                    <a:pt x="56" y="15"/>
                  </a:lnTo>
                  <a:lnTo>
                    <a:pt x="56" y="15"/>
                  </a:lnTo>
                  <a:lnTo>
                    <a:pt x="49" y="15"/>
                  </a:lnTo>
                  <a:lnTo>
                    <a:pt x="43" y="17"/>
                  </a:lnTo>
                  <a:lnTo>
                    <a:pt x="39" y="22"/>
                  </a:lnTo>
                  <a:lnTo>
                    <a:pt x="34" y="27"/>
                  </a:lnTo>
                  <a:lnTo>
                    <a:pt x="31" y="31"/>
                  </a:lnTo>
                  <a:lnTo>
                    <a:pt x="28" y="36"/>
                  </a:lnTo>
                  <a:lnTo>
                    <a:pt x="25" y="46"/>
                  </a:lnTo>
                  <a:lnTo>
                    <a:pt x="16" y="88"/>
                  </a:lnTo>
                  <a:lnTo>
                    <a:pt x="0" y="88"/>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8" name="Freeform 10">
              <a:extLst>
                <a:ext uri="{FF2B5EF4-FFF2-40B4-BE49-F238E27FC236}">
                  <a16:creationId xmlns:a16="http://schemas.microsoft.com/office/drawing/2014/main" id="{C96ECA01-25B2-4787-ACB5-7AF00AFD2D78}"/>
                </a:ext>
              </a:extLst>
            </p:cNvPr>
            <p:cNvSpPr>
              <a:spLocks noEditPoints="1"/>
            </p:cNvSpPr>
            <p:nvPr userDrawn="1"/>
          </p:nvSpPr>
          <p:spPr bwMode="auto">
            <a:xfrm>
              <a:off x="5877" y="4145"/>
              <a:ext cx="26" cy="30"/>
            </a:xfrm>
            <a:custGeom>
              <a:avLst/>
              <a:gdLst>
                <a:gd name="T0" fmla="*/ 65 w 79"/>
                <a:gd name="T1" fmla="*/ 87 h 90"/>
                <a:gd name="T2" fmla="*/ 40 w 79"/>
                <a:gd name="T3" fmla="*/ 90 h 90"/>
                <a:gd name="T4" fmla="*/ 31 w 79"/>
                <a:gd name="T5" fmla="*/ 90 h 90"/>
                <a:gd name="T6" fmla="*/ 18 w 79"/>
                <a:gd name="T7" fmla="*/ 87 h 90"/>
                <a:gd name="T8" fmla="*/ 6 w 79"/>
                <a:gd name="T9" fmla="*/ 77 h 90"/>
                <a:gd name="T10" fmla="*/ 0 w 79"/>
                <a:gd name="T11" fmla="*/ 61 h 90"/>
                <a:gd name="T12" fmla="*/ 0 w 79"/>
                <a:gd name="T13" fmla="*/ 52 h 90"/>
                <a:gd name="T14" fmla="*/ 3 w 79"/>
                <a:gd name="T15" fmla="*/ 34 h 90"/>
                <a:gd name="T16" fmla="*/ 12 w 79"/>
                <a:gd name="T17" fmla="*/ 17 h 90"/>
                <a:gd name="T18" fmla="*/ 27 w 79"/>
                <a:gd name="T19" fmla="*/ 5 h 90"/>
                <a:gd name="T20" fmla="*/ 47 w 79"/>
                <a:gd name="T21" fmla="*/ 0 h 90"/>
                <a:gd name="T22" fmla="*/ 54 w 79"/>
                <a:gd name="T23" fmla="*/ 2 h 90"/>
                <a:gd name="T24" fmla="*/ 66 w 79"/>
                <a:gd name="T25" fmla="*/ 5 h 90"/>
                <a:gd name="T26" fmla="*/ 74 w 79"/>
                <a:gd name="T27" fmla="*/ 14 h 90"/>
                <a:gd name="T28" fmla="*/ 78 w 79"/>
                <a:gd name="T29" fmla="*/ 25 h 90"/>
                <a:gd name="T30" fmla="*/ 79 w 79"/>
                <a:gd name="T31" fmla="*/ 33 h 90"/>
                <a:gd name="T32" fmla="*/ 78 w 79"/>
                <a:gd name="T33" fmla="*/ 49 h 90"/>
                <a:gd name="T34" fmla="*/ 17 w 79"/>
                <a:gd name="T35" fmla="*/ 49 h 90"/>
                <a:gd name="T36" fmla="*/ 17 w 79"/>
                <a:gd name="T37" fmla="*/ 54 h 90"/>
                <a:gd name="T38" fmla="*/ 18 w 79"/>
                <a:gd name="T39" fmla="*/ 65 h 90"/>
                <a:gd name="T40" fmla="*/ 24 w 79"/>
                <a:gd name="T41" fmla="*/ 72 h 90"/>
                <a:gd name="T42" fmla="*/ 33 w 79"/>
                <a:gd name="T43" fmla="*/ 77 h 90"/>
                <a:gd name="T44" fmla="*/ 43 w 79"/>
                <a:gd name="T45" fmla="*/ 77 h 90"/>
                <a:gd name="T46" fmla="*/ 67 w 79"/>
                <a:gd name="T47" fmla="*/ 72 h 90"/>
                <a:gd name="T48" fmla="*/ 62 w 79"/>
                <a:gd name="T49" fmla="*/ 37 h 90"/>
                <a:gd name="T50" fmla="*/ 63 w 79"/>
                <a:gd name="T51" fmla="*/ 30 h 90"/>
                <a:gd name="T52" fmla="*/ 62 w 79"/>
                <a:gd name="T53" fmla="*/ 23 h 90"/>
                <a:gd name="T54" fmla="*/ 56 w 79"/>
                <a:gd name="T55" fmla="*/ 16 h 90"/>
                <a:gd name="T56" fmla="*/ 49 w 79"/>
                <a:gd name="T57" fmla="*/ 14 h 90"/>
                <a:gd name="T58" fmla="*/ 44 w 79"/>
                <a:gd name="T59" fmla="*/ 14 h 90"/>
                <a:gd name="T60" fmla="*/ 36 w 79"/>
                <a:gd name="T61" fmla="*/ 15 h 90"/>
                <a:gd name="T62" fmla="*/ 28 w 79"/>
                <a:gd name="T63" fmla="*/ 21 h 90"/>
                <a:gd name="T64" fmla="*/ 18 w 79"/>
                <a:gd name="T65" fmla="*/ 3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90">
                  <a:moveTo>
                    <a:pt x="65" y="87"/>
                  </a:moveTo>
                  <a:lnTo>
                    <a:pt x="65" y="87"/>
                  </a:lnTo>
                  <a:lnTo>
                    <a:pt x="52" y="89"/>
                  </a:lnTo>
                  <a:lnTo>
                    <a:pt x="40" y="90"/>
                  </a:lnTo>
                  <a:lnTo>
                    <a:pt x="40" y="90"/>
                  </a:lnTo>
                  <a:lnTo>
                    <a:pt x="31" y="90"/>
                  </a:lnTo>
                  <a:lnTo>
                    <a:pt x="24" y="89"/>
                  </a:lnTo>
                  <a:lnTo>
                    <a:pt x="18" y="87"/>
                  </a:lnTo>
                  <a:lnTo>
                    <a:pt x="12" y="82"/>
                  </a:lnTo>
                  <a:lnTo>
                    <a:pt x="6" y="77"/>
                  </a:lnTo>
                  <a:lnTo>
                    <a:pt x="3" y="71"/>
                  </a:lnTo>
                  <a:lnTo>
                    <a:pt x="0" y="61"/>
                  </a:lnTo>
                  <a:lnTo>
                    <a:pt x="0" y="52"/>
                  </a:lnTo>
                  <a:lnTo>
                    <a:pt x="0" y="52"/>
                  </a:lnTo>
                  <a:lnTo>
                    <a:pt x="0" y="42"/>
                  </a:lnTo>
                  <a:lnTo>
                    <a:pt x="3" y="34"/>
                  </a:lnTo>
                  <a:lnTo>
                    <a:pt x="6" y="25"/>
                  </a:lnTo>
                  <a:lnTo>
                    <a:pt x="12" y="17"/>
                  </a:lnTo>
                  <a:lnTo>
                    <a:pt x="18" y="10"/>
                  </a:lnTo>
                  <a:lnTo>
                    <a:pt x="27" y="5"/>
                  </a:lnTo>
                  <a:lnTo>
                    <a:pt x="36" y="2"/>
                  </a:lnTo>
                  <a:lnTo>
                    <a:pt x="47" y="0"/>
                  </a:lnTo>
                  <a:lnTo>
                    <a:pt x="47" y="0"/>
                  </a:lnTo>
                  <a:lnTo>
                    <a:pt x="54" y="2"/>
                  </a:lnTo>
                  <a:lnTo>
                    <a:pt x="60" y="3"/>
                  </a:lnTo>
                  <a:lnTo>
                    <a:pt x="66" y="5"/>
                  </a:lnTo>
                  <a:lnTo>
                    <a:pt x="71" y="9"/>
                  </a:lnTo>
                  <a:lnTo>
                    <a:pt x="74" y="14"/>
                  </a:lnTo>
                  <a:lnTo>
                    <a:pt x="77" y="20"/>
                  </a:lnTo>
                  <a:lnTo>
                    <a:pt x="78" y="25"/>
                  </a:lnTo>
                  <a:lnTo>
                    <a:pt x="79" y="33"/>
                  </a:lnTo>
                  <a:lnTo>
                    <a:pt x="79" y="33"/>
                  </a:lnTo>
                  <a:lnTo>
                    <a:pt x="78" y="41"/>
                  </a:lnTo>
                  <a:lnTo>
                    <a:pt x="78" y="49"/>
                  </a:lnTo>
                  <a:lnTo>
                    <a:pt x="17" y="49"/>
                  </a:lnTo>
                  <a:lnTo>
                    <a:pt x="17" y="49"/>
                  </a:lnTo>
                  <a:lnTo>
                    <a:pt x="17" y="54"/>
                  </a:lnTo>
                  <a:lnTo>
                    <a:pt x="17" y="54"/>
                  </a:lnTo>
                  <a:lnTo>
                    <a:pt x="17" y="60"/>
                  </a:lnTo>
                  <a:lnTo>
                    <a:pt x="18" y="65"/>
                  </a:lnTo>
                  <a:lnTo>
                    <a:pt x="21" y="70"/>
                  </a:lnTo>
                  <a:lnTo>
                    <a:pt x="24" y="72"/>
                  </a:lnTo>
                  <a:lnTo>
                    <a:pt x="28" y="75"/>
                  </a:lnTo>
                  <a:lnTo>
                    <a:pt x="33" y="77"/>
                  </a:lnTo>
                  <a:lnTo>
                    <a:pt x="43" y="77"/>
                  </a:lnTo>
                  <a:lnTo>
                    <a:pt x="43" y="77"/>
                  </a:lnTo>
                  <a:lnTo>
                    <a:pt x="55" y="76"/>
                  </a:lnTo>
                  <a:lnTo>
                    <a:pt x="67" y="72"/>
                  </a:lnTo>
                  <a:lnTo>
                    <a:pt x="65" y="87"/>
                  </a:lnTo>
                  <a:close/>
                  <a:moveTo>
                    <a:pt x="62" y="37"/>
                  </a:moveTo>
                  <a:lnTo>
                    <a:pt x="62" y="37"/>
                  </a:lnTo>
                  <a:lnTo>
                    <a:pt x="63" y="30"/>
                  </a:lnTo>
                  <a:lnTo>
                    <a:pt x="63" y="30"/>
                  </a:lnTo>
                  <a:lnTo>
                    <a:pt x="62" y="23"/>
                  </a:lnTo>
                  <a:lnTo>
                    <a:pt x="59" y="18"/>
                  </a:lnTo>
                  <a:lnTo>
                    <a:pt x="56" y="16"/>
                  </a:lnTo>
                  <a:lnTo>
                    <a:pt x="53" y="15"/>
                  </a:lnTo>
                  <a:lnTo>
                    <a:pt x="49" y="14"/>
                  </a:lnTo>
                  <a:lnTo>
                    <a:pt x="44" y="14"/>
                  </a:lnTo>
                  <a:lnTo>
                    <a:pt x="44" y="14"/>
                  </a:lnTo>
                  <a:lnTo>
                    <a:pt x="40" y="14"/>
                  </a:lnTo>
                  <a:lnTo>
                    <a:pt x="36" y="15"/>
                  </a:lnTo>
                  <a:lnTo>
                    <a:pt x="31" y="17"/>
                  </a:lnTo>
                  <a:lnTo>
                    <a:pt x="28" y="21"/>
                  </a:lnTo>
                  <a:lnTo>
                    <a:pt x="23" y="28"/>
                  </a:lnTo>
                  <a:lnTo>
                    <a:pt x="18" y="37"/>
                  </a:lnTo>
                  <a:lnTo>
                    <a:pt x="62"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9" name="Freeform 11">
              <a:extLst>
                <a:ext uri="{FF2B5EF4-FFF2-40B4-BE49-F238E27FC236}">
                  <a16:creationId xmlns:a16="http://schemas.microsoft.com/office/drawing/2014/main" id="{E29C40AF-7AC4-44A5-9FAB-11BE6EEF9093}"/>
                </a:ext>
              </a:extLst>
            </p:cNvPr>
            <p:cNvSpPr>
              <a:spLocks noEditPoints="1"/>
            </p:cNvSpPr>
            <p:nvPr userDrawn="1"/>
          </p:nvSpPr>
          <p:spPr bwMode="auto">
            <a:xfrm>
              <a:off x="5907" y="4145"/>
              <a:ext cx="25" cy="30"/>
            </a:xfrm>
            <a:custGeom>
              <a:avLst/>
              <a:gdLst>
                <a:gd name="T0" fmla="*/ 20 w 77"/>
                <a:gd name="T1" fmla="*/ 5 h 90"/>
                <a:gd name="T2" fmla="*/ 44 w 77"/>
                <a:gd name="T3" fmla="*/ 0 h 90"/>
                <a:gd name="T4" fmla="*/ 50 w 77"/>
                <a:gd name="T5" fmla="*/ 0 h 90"/>
                <a:gd name="T6" fmla="*/ 62 w 77"/>
                <a:gd name="T7" fmla="*/ 4 h 90"/>
                <a:gd name="T8" fmla="*/ 71 w 77"/>
                <a:gd name="T9" fmla="*/ 10 h 90"/>
                <a:gd name="T10" fmla="*/ 76 w 77"/>
                <a:gd name="T11" fmla="*/ 21 h 90"/>
                <a:gd name="T12" fmla="*/ 77 w 77"/>
                <a:gd name="T13" fmla="*/ 28 h 90"/>
                <a:gd name="T14" fmla="*/ 76 w 77"/>
                <a:gd name="T15" fmla="*/ 41 h 90"/>
                <a:gd name="T16" fmla="*/ 66 w 77"/>
                <a:gd name="T17" fmla="*/ 88 h 90"/>
                <a:gd name="T18" fmla="*/ 52 w 77"/>
                <a:gd name="T19" fmla="*/ 88 h 90"/>
                <a:gd name="T20" fmla="*/ 55 w 77"/>
                <a:gd name="T21" fmla="*/ 75 h 90"/>
                <a:gd name="T22" fmla="*/ 50 w 77"/>
                <a:gd name="T23" fmla="*/ 81 h 90"/>
                <a:gd name="T24" fmla="*/ 35 w 77"/>
                <a:gd name="T25" fmla="*/ 89 h 90"/>
                <a:gd name="T26" fmla="*/ 27 w 77"/>
                <a:gd name="T27" fmla="*/ 90 h 90"/>
                <a:gd name="T28" fmla="*/ 16 w 77"/>
                <a:gd name="T29" fmla="*/ 89 h 90"/>
                <a:gd name="T30" fmla="*/ 8 w 77"/>
                <a:gd name="T31" fmla="*/ 84 h 90"/>
                <a:gd name="T32" fmla="*/ 2 w 77"/>
                <a:gd name="T33" fmla="*/ 77 h 90"/>
                <a:gd name="T34" fmla="*/ 0 w 77"/>
                <a:gd name="T35" fmla="*/ 66 h 90"/>
                <a:gd name="T36" fmla="*/ 1 w 77"/>
                <a:gd name="T37" fmla="*/ 58 h 90"/>
                <a:gd name="T38" fmla="*/ 8 w 77"/>
                <a:gd name="T39" fmla="*/ 46 h 90"/>
                <a:gd name="T40" fmla="*/ 21 w 77"/>
                <a:gd name="T41" fmla="*/ 39 h 90"/>
                <a:gd name="T42" fmla="*/ 40 w 77"/>
                <a:gd name="T43" fmla="*/ 35 h 90"/>
                <a:gd name="T44" fmla="*/ 50 w 77"/>
                <a:gd name="T45" fmla="*/ 35 h 90"/>
                <a:gd name="T46" fmla="*/ 62 w 77"/>
                <a:gd name="T47" fmla="*/ 36 h 90"/>
                <a:gd name="T48" fmla="*/ 63 w 77"/>
                <a:gd name="T49" fmla="*/ 30 h 90"/>
                <a:gd name="T50" fmla="*/ 60 w 77"/>
                <a:gd name="T51" fmla="*/ 22 h 90"/>
                <a:gd name="T52" fmla="*/ 57 w 77"/>
                <a:gd name="T53" fmla="*/ 17 h 90"/>
                <a:gd name="T54" fmla="*/ 51 w 77"/>
                <a:gd name="T55" fmla="*/ 15 h 90"/>
                <a:gd name="T56" fmla="*/ 43 w 77"/>
                <a:gd name="T57" fmla="*/ 14 h 90"/>
                <a:gd name="T58" fmla="*/ 28 w 77"/>
                <a:gd name="T59" fmla="*/ 15 h 90"/>
                <a:gd name="T60" fmla="*/ 16 w 77"/>
                <a:gd name="T61" fmla="*/ 21 h 90"/>
                <a:gd name="T62" fmla="*/ 58 w 77"/>
                <a:gd name="T63" fmla="*/ 47 h 90"/>
                <a:gd name="T64" fmla="*/ 46 w 77"/>
                <a:gd name="T65" fmla="*/ 47 h 90"/>
                <a:gd name="T66" fmla="*/ 32 w 77"/>
                <a:gd name="T67" fmla="*/ 49 h 90"/>
                <a:gd name="T68" fmla="*/ 22 w 77"/>
                <a:gd name="T69" fmla="*/ 53 h 90"/>
                <a:gd name="T70" fmla="*/ 18 w 77"/>
                <a:gd name="T71" fmla="*/ 60 h 90"/>
                <a:gd name="T72" fmla="*/ 16 w 77"/>
                <a:gd name="T73" fmla="*/ 66 h 90"/>
                <a:gd name="T74" fmla="*/ 20 w 77"/>
                <a:gd name="T75" fmla="*/ 75 h 90"/>
                <a:gd name="T76" fmla="*/ 31 w 77"/>
                <a:gd name="T77" fmla="*/ 77 h 90"/>
                <a:gd name="T78" fmla="*/ 35 w 77"/>
                <a:gd name="T79" fmla="*/ 77 h 90"/>
                <a:gd name="T80" fmla="*/ 46 w 77"/>
                <a:gd name="T81" fmla="*/ 72 h 90"/>
                <a:gd name="T82" fmla="*/ 53 w 77"/>
                <a:gd name="T83" fmla="*/ 63 h 90"/>
                <a:gd name="T84" fmla="*/ 57 w 77"/>
                <a:gd name="T85" fmla="*/ 53 h 90"/>
                <a:gd name="T86" fmla="*/ 58 w 77"/>
                <a:gd name="T87" fmla="*/ 4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90">
                  <a:moveTo>
                    <a:pt x="20" y="5"/>
                  </a:moveTo>
                  <a:lnTo>
                    <a:pt x="20" y="5"/>
                  </a:lnTo>
                  <a:lnTo>
                    <a:pt x="32" y="2"/>
                  </a:lnTo>
                  <a:lnTo>
                    <a:pt x="44" y="0"/>
                  </a:lnTo>
                  <a:lnTo>
                    <a:pt x="44" y="0"/>
                  </a:lnTo>
                  <a:lnTo>
                    <a:pt x="50" y="0"/>
                  </a:lnTo>
                  <a:lnTo>
                    <a:pt x="56" y="2"/>
                  </a:lnTo>
                  <a:lnTo>
                    <a:pt x="62" y="4"/>
                  </a:lnTo>
                  <a:lnTo>
                    <a:pt x="66" y="6"/>
                  </a:lnTo>
                  <a:lnTo>
                    <a:pt x="71" y="10"/>
                  </a:lnTo>
                  <a:lnTo>
                    <a:pt x="75" y="15"/>
                  </a:lnTo>
                  <a:lnTo>
                    <a:pt x="76" y="21"/>
                  </a:lnTo>
                  <a:lnTo>
                    <a:pt x="77" y="28"/>
                  </a:lnTo>
                  <a:lnTo>
                    <a:pt x="77" y="28"/>
                  </a:lnTo>
                  <a:lnTo>
                    <a:pt x="76" y="41"/>
                  </a:lnTo>
                  <a:lnTo>
                    <a:pt x="76" y="41"/>
                  </a:lnTo>
                  <a:lnTo>
                    <a:pt x="71" y="65"/>
                  </a:lnTo>
                  <a:lnTo>
                    <a:pt x="66" y="88"/>
                  </a:lnTo>
                  <a:lnTo>
                    <a:pt x="52" y="88"/>
                  </a:lnTo>
                  <a:lnTo>
                    <a:pt x="52" y="88"/>
                  </a:lnTo>
                  <a:lnTo>
                    <a:pt x="55" y="75"/>
                  </a:lnTo>
                  <a:lnTo>
                    <a:pt x="55" y="75"/>
                  </a:lnTo>
                  <a:lnTo>
                    <a:pt x="55" y="75"/>
                  </a:lnTo>
                  <a:lnTo>
                    <a:pt x="50" y="81"/>
                  </a:lnTo>
                  <a:lnTo>
                    <a:pt x="43" y="87"/>
                  </a:lnTo>
                  <a:lnTo>
                    <a:pt x="35" y="89"/>
                  </a:lnTo>
                  <a:lnTo>
                    <a:pt x="27" y="90"/>
                  </a:lnTo>
                  <a:lnTo>
                    <a:pt x="27" y="90"/>
                  </a:lnTo>
                  <a:lnTo>
                    <a:pt x="21" y="90"/>
                  </a:lnTo>
                  <a:lnTo>
                    <a:pt x="16" y="89"/>
                  </a:lnTo>
                  <a:lnTo>
                    <a:pt x="12" y="87"/>
                  </a:lnTo>
                  <a:lnTo>
                    <a:pt x="8" y="84"/>
                  </a:lnTo>
                  <a:lnTo>
                    <a:pt x="4" y="82"/>
                  </a:lnTo>
                  <a:lnTo>
                    <a:pt x="2" y="77"/>
                  </a:lnTo>
                  <a:lnTo>
                    <a:pt x="0" y="72"/>
                  </a:lnTo>
                  <a:lnTo>
                    <a:pt x="0" y="66"/>
                  </a:lnTo>
                  <a:lnTo>
                    <a:pt x="0" y="66"/>
                  </a:lnTo>
                  <a:lnTo>
                    <a:pt x="1" y="58"/>
                  </a:lnTo>
                  <a:lnTo>
                    <a:pt x="3" y="52"/>
                  </a:lnTo>
                  <a:lnTo>
                    <a:pt x="8" y="46"/>
                  </a:lnTo>
                  <a:lnTo>
                    <a:pt x="14" y="42"/>
                  </a:lnTo>
                  <a:lnTo>
                    <a:pt x="21" y="39"/>
                  </a:lnTo>
                  <a:lnTo>
                    <a:pt x="31" y="36"/>
                  </a:lnTo>
                  <a:lnTo>
                    <a:pt x="40" y="35"/>
                  </a:lnTo>
                  <a:lnTo>
                    <a:pt x="50" y="35"/>
                  </a:lnTo>
                  <a:lnTo>
                    <a:pt x="50" y="35"/>
                  </a:lnTo>
                  <a:lnTo>
                    <a:pt x="62" y="36"/>
                  </a:lnTo>
                  <a:lnTo>
                    <a:pt x="62" y="36"/>
                  </a:lnTo>
                  <a:lnTo>
                    <a:pt x="63" y="30"/>
                  </a:lnTo>
                  <a:lnTo>
                    <a:pt x="63" y="30"/>
                  </a:lnTo>
                  <a:lnTo>
                    <a:pt x="62" y="25"/>
                  </a:lnTo>
                  <a:lnTo>
                    <a:pt x="60" y="22"/>
                  </a:lnTo>
                  <a:lnTo>
                    <a:pt x="59" y="20"/>
                  </a:lnTo>
                  <a:lnTo>
                    <a:pt x="57" y="17"/>
                  </a:lnTo>
                  <a:lnTo>
                    <a:pt x="55" y="16"/>
                  </a:lnTo>
                  <a:lnTo>
                    <a:pt x="51" y="15"/>
                  </a:lnTo>
                  <a:lnTo>
                    <a:pt x="43" y="14"/>
                  </a:lnTo>
                  <a:lnTo>
                    <a:pt x="43" y="14"/>
                  </a:lnTo>
                  <a:lnTo>
                    <a:pt x="35" y="14"/>
                  </a:lnTo>
                  <a:lnTo>
                    <a:pt x="28" y="15"/>
                  </a:lnTo>
                  <a:lnTo>
                    <a:pt x="22" y="17"/>
                  </a:lnTo>
                  <a:lnTo>
                    <a:pt x="16" y="21"/>
                  </a:lnTo>
                  <a:lnTo>
                    <a:pt x="20" y="5"/>
                  </a:lnTo>
                  <a:close/>
                  <a:moveTo>
                    <a:pt x="58" y="47"/>
                  </a:moveTo>
                  <a:lnTo>
                    <a:pt x="46" y="47"/>
                  </a:lnTo>
                  <a:lnTo>
                    <a:pt x="46" y="47"/>
                  </a:lnTo>
                  <a:lnTo>
                    <a:pt x="37" y="48"/>
                  </a:lnTo>
                  <a:lnTo>
                    <a:pt x="32" y="49"/>
                  </a:lnTo>
                  <a:lnTo>
                    <a:pt x="27" y="51"/>
                  </a:lnTo>
                  <a:lnTo>
                    <a:pt x="22" y="53"/>
                  </a:lnTo>
                  <a:lnTo>
                    <a:pt x="19" y="57"/>
                  </a:lnTo>
                  <a:lnTo>
                    <a:pt x="18" y="60"/>
                  </a:lnTo>
                  <a:lnTo>
                    <a:pt x="16" y="66"/>
                  </a:lnTo>
                  <a:lnTo>
                    <a:pt x="16" y="66"/>
                  </a:lnTo>
                  <a:lnTo>
                    <a:pt x="18" y="71"/>
                  </a:lnTo>
                  <a:lnTo>
                    <a:pt x="20" y="75"/>
                  </a:lnTo>
                  <a:lnTo>
                    <a:pt x="25" y="77"/>
                  </a:lnTo>
                  <a:lnTo>
                    <a:pt x="31" y="77"/>
                  </a:lnTo>
                  <a:lnTo>
                    <a:pt x="31" y="77"/>
                  </a:lnTo>
                  <a:lnTo>
                    <a:pt x="35" y="77"/>
                  </a:lnTo>
                  <a:lnTo>
                    <a:pt x="41" y="75"/>
                  </a:lnTo>
                  <a:lnTo>
                    <a:pt x="46" y="72"/>
                  </a:lnTo>
                  <a:lnTo>
                    <a:pt x="50" y="67"/>
                  </a:lnTo>
                  <a:lnTo>
                    <a:pt x="53" y="63"/>
                  </a:lnTo>
                  <a:lnTo>
                    <a:pt x="56" y="58"/>
                  </a:lnTo>
                  <a:lnTo>
                    <a:pt x="57" y="53"/>
                  </a:lnTo>
                  <a:lnTo>
                    <a:pt x="58" y="47"/>
                  </a:lnTo>
                  <a:lnTo>
                    <a:pt x="58"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0" name="Freeform 12">
              <a:extLst>
                <a:ext uri="{FF2B5EF4-FFF2-40B4-BE49-F238E27FC236}">
                  <a16:creationId xmlns:a16="http://schemas.microsoft.com/office/drawing/2014/main" id="{4DED57DE-941C-4200-A193-902EFC775FA4}"/>
                </a:ext>
              </a:extLst>
            </p:cNvPr>
            <p:cNvSpPr>
              <a:spLocks/>
            </p:cNvSpPr>
            <p:nvPr userDrawn="1"/>
          </p:nvSpPr>
          <p:spPr bwMode="auto">
            <a:xfrm>
              <a:off x="5940" y="4137"/>
              <a:ext cx="20" cy="38"/>
            </a:xfrm>
            <a:custGeom>
              <a:avLst/>
              <a:gdLst>
                <a:gd name="T0" fmla="*/ 2 w 60"/>
                <a:gd name="T1" fmla="*/ 27 h 114"/>
                <a:gd name="T2" fmla="*/ 21 w 60"/>
                <a:gd name="T3" fmla="*/ 27 h 114"/>
                <a:gd name="T4" fmla="*/ 25 w 60"/>
                <a:gd name="T5" fmla="*/ 6 h 114"/>
                <a:gd name="T6" fmla="*/ 43 w 60"/>
                <a:gd name="T7" fmla="*/ 0 h 114"/>
                <a:gd name="T8" fmla="*/ 37 w 60"/>
                <a:gd name="T9" fmla="*/ 27 h 114"/>
                <a:gd name="T10" fmla="*/ 60 w 60"/>
                <a:gd name="T11" fmla="*/ 27 h 114"/>
                <a:gd name="T12" fmla="*/ 58 w 60"/>
                <a:gd name="T13" fmla="*/ 39 h 114"/>
                <a:gd name="T14" fmla="*/ 34 w 60"/>
                <a:gd name="T15" fmla="*/ 39 h 114"/>
                <a:gd name="T16" fmla="*/ 26 w 60"/>
                <a:gd name="T17" fmla="*/ 76 h 114"/>
                <a:gd name="T18" fmla="*/ 26 w 60"/>
                <a:gd name="T19" fmla="*/ 76 h 114"/>
                <a:gd name="T20" fmla="*/ 23 w 60"/>
                <a:gd name="T21" fmla="*/ 93 h 114"/>
                <a:gd name="T22" fmla="*/ 23 w 60"/>
                <a:gd name="T23" fmla="*/ 93 h 114"/>
                <a:gd name="T24" fmla="*/ 25 w 60"/>
                <a:gd name="T25" fmla="*/ 96 h 114"/>
                <a:gd name="T26" fmla="*/ 26 w 60"/>
                <a:gd name="T27" fmla="*/ 100 h 114"/>
                <a:gd name="T28" fmla="*/ 29 w 60"/>
                <a:gd name="T29" fmla="*/ 101 h 114"/>
                <a:gd name="T30" fmla="*/ 35 w 60"/>
                <a:gd name="T31" fmla="*/ 101 h 114"/>
                <a:gd name="T32" fmla="*/ 35 w 60"/>
                <a:gd name="T33" fmla="*/ 101 h 114"/>
                <a:gd name="T34" fmla="*/ 40 w 60"/>
                <a:gd name="T35" fmla="*/ 101 h 114"/>
                <a:gd name="T36" fmla="*/ 46 w 60"/>
                <a:gd name="T37" fmla="*/ 100 h 114"/>
                <a:gd name="T38" fmla="*/ 44 w 60"/>
                <a:gd name="T39" fmla="*/ 113 h 114"/>
                <a:gd name="T40" fmla="*/ 44 w 60"/>
                <a:gd name="T41" fmla="*/ 113 h 114"/>
                <a:gd name="T42" fmla="*/ 37 w 60"/>
                <a:gd name="T43" fmla="*/ 114 h 114"/>
                <a:gd name="T44" fmla="*/ 28 w 60"/>
                <a:gd name="T45" fmla="*/ 114 h 114"/>
                <a:gd name="T46" fmla="*/ 28 w 60"/>
                <a:gd name="T47" fmla="*/ 114 h 114"/>
                <a:gd name="T48" fmla="*/ 23 w 60"/>
                <a:gd name="T49" fmla="*/ 114 h 114"/>
                <a:gd name="T50" fmla="*/ 19 w 60"/>
                <a:gd name="T51" fmla="*/ 113 h 114"/>
                <a:gd name="T52" fmla="*/ 15 w 60"/>
                <a:gd name="T53" fmla="*/ 111 h 114"/>
                <a:gd name="T54" fmla="*/ 13 w 60"/>
                <a:gd name="T55" fmla="*/ 108 h 114"/>
                <a:gd name="T56" fmla="*/ 10 w 60"/>
                <a:gd name="T57" fmla="*/ 106 h 114"/>
                <a:gd name="T58" fmla="*/ 9 w 60"/>
                <a:gd name="T59" fmla="*/ 102 h 114"/>
                <a:gd name="T60" fmla="*/ 8 w 60"/>
                <a:gd name="T61" fmla="*/ 95 h 114"/>
                <a:gd name="T62" fmla="*/ 8 w 60"/>
                <a:gd name="T63" fmla="*/ 95 h 114"/>
                <a:gd name="T64" fmla="*/ 9 w 60"/>
                <a:gd name="T65" fmla="*/ 85 h 114"/>
                <a:gd name="T66" fmla="*/ 10 w 60"/>
                <a:gd name="T67" fmla="*/ 75 h 114"/>
                <a:gd name="T68" fmla="*/ 19 w 60"/>
                <a:gd name="T69" fmla="*/ 39 h 114"/>
                <a:gd name="T70" fmla="*/ 0 w 60"/>
                <a:gd name="T71" fmla="*/ 39 h 114"/>
                <a:gd name="T72" fmla="*/ 2 w 60"/>
                <a:gd name="T73" fmla="*/ 2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4">
                  <a:moveTo>
                    <a:pt x="2" y="27"/>
                  </a:moveTo>
                  <a:lnTo>
                    <a:pt x="21" y="27"/>
                  </a:lnTo>
                  <a:lnTo>
                    <a:pt x="25" y="6"/>
                  </a:lnTo>
                  <a:lnTo>
                    <a:pt x="43" y="0"/>
                  </a:lnTo>
                  <a:lnTo>
                    <a:pt x="37" y="27"/>
                  </a:lnTo>
                  <a:lnTo>
                    <a:pt x="60" y="27"/>
                  </a:lnTo>
                  <a:lnTo>
                    <a:pt x="58" y="39"/>
                  </a:lnTo>
                  <a:lnTo>
                    <a:pt x="34" y="39"/>
                  </a:lnTo>
                  <a:lnTo>
                    <a:pt x="26" y="76"/>
                  </a:lnTo>
                  <a:lnTo>
                    <a:pt x="26" y="76"/>
                  </a:lnTo>
                  <a:lnTo>
                    <a:pt x="23" y="93"/>
                  </a:lnTo>
                  <a:lnTo>
                    <a:pt x="23" y="93"/>
                  </a:lnTo>
                  <a:lnTo>
                    <a:pt x="25" y="96"/>
                  </a:lnTo>
                  <a:lnTo>
                    <a:pt x="26" y="100"/>
                  </a:lnTo>
                  <a:lnTo>
                    <a:pt x="29" y="101"/>
                  </a:lnTo>
                  <a:lnTo>
                    <a:pt x="35" y="101"/>
                  </a:lnTo>
                  <a:lnTo>
                    <a:pt x="35" y="101"/>
                  </a:lnTo>
                  <a:lnTo>
                    <a:pt x="40" y="101"/>
                  </a:lnTo>
                  <a:lnTo>
                    <a:pt x="46" y="100"/>
                  </a:lnTo>
                  <a:lnTo>
                    <a:pt x="44" y="113"/>
                  </a:lnTo>
                  <a:lnTo>
                    <a:pt x="44" y="113"/>
                  </a:lnTo>
                  <a:lnTo>
                    <a:pt x="37" y="114"/>
                  </a:lnTo>
                  <a:lnTo>
                    <a:pt x="28" y="114"/>
                  </a:lnTo>
                  <a:lnTo>
                    <a:pt x="28" y="114"/>
                  </a:lnTo>
                  <a:lnTo>
                    <a:pt x="23" y="114"/>
                  </a:lnTo>
                  <a:lnTo>
                    <a:pt x="19" y="113"/>
                  </a:lnTo>
                  <a:lnTo>
                    <a:pt x="15" y="111"/>
                  </a:lnTo>
                  <a:lnTo>
                    <a:pt x="13" y="108"/>
                  </a:lnTo>
                  <a:lnTo>
                    <a:pt x="10" y="106"/>
                  </a:lnTo>
                  <a:lnTo>
                    <a:pt x="9" y="102"/>
                  </a:lnTo>
                  <a:lnTo>
                    <a:pt x="8" y="95"/>
                  </a:lnTo>
                  <a:lnTo>
                    <a:pt x="8" y="95"/>
                  </a:lnTo>
                  <a:lnTo>
                    <a:pt x="9" y="85"/>
                  </a:lnTo>
                  <a:lnTo>
                    <a:pt x="10" y="75"/>
                  </a:lnTo>
                  <a:lnTo>
                    <a:pt x="19" y="39"/>
                  </a:lnTo>
                  <a:lnTo>
                    <a:pt x="0" y="39"/>
                  </a:lnTo>
                  <a:lnTo>
                    <a:pt x="2"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1" name="Freeform 13">
              <a:extLst>
                <a:ext uri="{FF2B5EF4-FFF2-40B4-BE49-F238E27FC236}">
                  <a16:creationId xmlns:a16="http://schemas.microsoft.com/office/drawing/2014/main" id="{A1E9ED8C-7949-4BD3-B201-18D4F625AF90}"/>
                </a:ext>
              </a:extLst>
            </p:cNvPr>
            <p:cNvSpPr>
              <a:spLocks/>
            </p:cNvSpPr>
            <p:nvPr userDrawn="1"/>
          </p:nvSpPr>
          <p:spPr bwMode="auto">
            <a:xfrm>
              <a:off x="5976" y="4145"/>
              <a:ext cx="23" cy="30"/>
            </a:xfrm>
            <a:custGeom>
              <a:avLst/>
              <a:gdLst>
                <a:gd name="T0" fmla="*/ 65 w 69"/>
                <a:gd name="T1" fmla="*/ 17 h 90"/>
                <a:gd name="T2" fmla="*/ 65 w 69"/>
                <a:gd name="T3" fmla="*/ 17 h 90"/>
                <a:gd name="T4" fmla="*/ 57 w 69"/>
                <a:gd name="T5" fmla="*/ 15 h 90"/>
                <a:gd name="T6" fmla="*/ 49 w 69"/>
                <a:gd name="T7" fmla="*/ 14 h 90"/>
                <a:gd name="T8" fmla="*/ 49 w 69"/>
                <a:gd name="T9" fmla="*/ 14 h 90"/>
                <a:gd name="T10" fmla="*/ 42 w 69"/>
                <a:gd name="T11" fmla="*/ 14 h 90"/>
                <a:gd name="T12" fmla="*/ 36 w 69"/>
                <a:gd name="T13" fmla="*/ 16 h 90"/>
                <a:gd name="T14" fmla="*/ 30 w 69"/>
                <a:gd name="T15" fmla="*/ 20 h 90"/>
                <a:gd name="T16" fmla="*/ 25 w 69"/>
                <a:gd name="T17" fmla="*/ 24 h 90"/>
                <a:gd name="T18" fmla="*/ 22 w 69"/>
                <a:gd name="T19" fmla="*/ 30 h 90"/>
                <a:gd name="T20" fmla="*/ 19 w 69"/>
                <a:gd name="T21" fmla="*/ 37 h 90"/>
                <a:gd name="T22" fmla="*/ 17 w 69"/>
                <a:gd name="T23" fmla="*/ 45 h 90"/>
                <a:gd name="T24" fmla="*/ 17 w 69"/>
                <a:gd name="T25" fmla="*/ 52 h 90"/>
                <a:gd name="T26" fmla="*/ 17 w 69"/>
                <a:gd name="T27" fmla="*/ 52 h 90"/>
                <a:gd name="T28" fmla="*/ 17 w 69"/>
                <a:gd name="T29" fmla="*/ 58 h 90"/>
                <a:gd name="T30" fmla="*/ 18 w 69"/>
                <a:gd name="T31" fmla="*/ 63 h 90"/>
                <a:gd name="T32" fmla="*/ 21 w 69"/>
                <a:gd name="T33" fmla="*/ 67 h 90"/>
                <a:gd name="T34" fmla="*/ 23 w 69"/>
                <a:gd name="T35" fmla="*/ 71 h 90"/>
                <a:gd name="T36" fmla="*/ 26 w 69"/>
                <a:gd name="T37" fmla="*/ 73 h 90"/>
                <a:gd name="T38" fmla="*/ 30 w 69"/>
                <a:gd name="T39" fmla="*/ 76 h 90"/>
                <a:gd name="T40" fmla="*/ 35 w 69"/>
                <a:gd name="T41" fmla="*/ 77 h 90"/>
                <a:gd name="T42" fmla="*/ 40 w 69"/>
                <a:gd name="T43" fmla="*/ 77 h 90"/>
                <a:gd name="T44" fmla="*/ 40 w 69"/>
                <a:gd name="T45" fmla="*/ 77 h 90"/>
                <a:gd name="T46" fmla="*/ 49 w 69"/>
                <a:gd name="T47" fmla="*/ 77 h 90"/>
                <a:gd name="T48" fmla="*/ 57 w 69"/>
                <a:gd name="T49" fmla="*/ 73 h 90"/>
                <a:gd name="T50" fmla="*/ 54 w 69"/>
                <a:gd name="T51" fmla="*/ 88 h 90"/>
                <a:gd name="T52" fmla="*/ 54 w 69"/>
                <a:gd name="T53" fmla="*/ 88 h 90"/>
                <a:gd name="T54" fmla="*/ 47 w 69"/>
                <a:gd name="T55" fmla="*/ 90 h 90"/>
                <a:gd name="T56" fmla="*/ 38 w 69"/>
                <a:gd name="T57" fmla="*/ 90 h 90"/>
                <a:gd name="T58" fmla="*/ 38 w 69"/>
                <a:gd name="T59" fmla="*/ 90 h 90"/>
                <a:gd name="T60" fmla="*/ 30 w 69"/>
                <a:gd name="T61" fmla="*/ 90 h 90"/>
                <a:gd name="T62" fmla="*/ 23 w 69"/>
                <a:gd name="T63" fmla="*/ 88 h 90"/>
                <a:gd name="T64" fmla="*/ 16 w 69"/>
                <a:gd name="T65" fmla="*/ 85 h 90"/>
                <a:gd name="T66" fmla="*/ 11 w 69"/>
                <a:gd name="T67" fmla="*/ 82 h 90"/>
                <a:gd name="T68" fmla="*/ 6 w 69"/>
                <a:gd name="T69" fmla="*/ 76 h 90"/>
                <a:gd name="T70" fmla="*/ 3 w 69"/>
                <a:gd name="T71" fmla="*/ 70 h 90"/>
                <a:gd name="T72" fmla="*/ 0 w 69"/>
                <a:gd name="T73" fmla="*/ 63 h 90"/>
                <a:gd name="T74" fmla="*/ 0 w 69"/>
                <a:gd name="T75" fmla="*/ 54 h 90"/>
                <a:gd name="T76" fmla="*/ 0 w 69"/>
                <a:gd name="T77" fmla="*/ 54 h 90"/>
                <a:gd name="T78" fmla="*/ 0 w 69"/>
                <a:gd name="T79" fmla="*/ 43 h 90"/>
                <a:gd name="T80" fmla="*/ 3 w 69"/>
                <a:gd name="T81" fmla="*/ 34 h 90"/>
                <a:gd name="T82" fmla="*/ 7 w 69"/>
                <a:gd name="T83" fmla="*/ 24 h 90"/>
                <a:gd name="T84" fmla="*/ 12 w 69"/>
                <a:gd name="T85" fmla="*/ 17 h 90"/>
                <a:gd name="T86" fmla="*/ 19 w 69"/>
                <a:gd name="T87" fmla="*/ 10 h 90"/>
                <a:gd name="T88" fmla="*/ 26 w 69"/>
                <a:gd name="T89" fmla="*/ 5 h 90"/>
                <a:gd name="T90" fmla="*/ 36 w 69"/>
                <a:gd name="T91" fmla="*/ 2 h 90"/>
                <a:gd name="T92" fmla="*/ 47 w 69"/>
                <a:gd name="T93" fmla="*/ 0 h 90"/>
                <a:gd name="T94" fmla="*/ 47 w 69"/>
                <a:gd name="T95" fmla="*/ 0 h 90"/>
                <a:gd name="T96" fmla="*/ 59 w 69"/>
                <a:gd name="T97" fmla="*/ 2 h 90"/>
                <a:gd name="T98" fmla="*/ 69 w 69"/>
                <a:gd name="T99" fmla="*/ 4 h 90"/>
                <a:gd name="T100" fmla="*/ 65 w 69"/>
                <a:gd name="T101" fmla="*/ 1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90">
                  <a:moveTo>
                    <a:pt x="65" y="17"/>
                  </a:moveTo>
                  <a:lnTo>
                    <a:pt x="65" y="17"/>
                  </a:lnTo>
                  <a:lnTo>
                    <a:pt x="57" y="15"/>
                  </a:lnTo>
                  <a:lnTo>
                    <a:pt x="49" y="14"/>
                  </a:lnTo>
                  <a:lnTo>
                    <a:pt x="49" y="14"/>
                  </a:lnTo>
                  <a:lnTo>
                    <a:pt x="42" y="14"/>
                  </a:lnTo>
                  <a:lnTo>
                    <a:pt x="36" y="16"/>
                  </a:lnTo>
                  <a:lnTo>
                    <a:pt x="30" y="20"/>
                  </a:lnTo>
                  <a:lnTo>
                    <a:pt x="25" y="24"/>
                  </a:lnTo>
                  <a:lnTo>
                    <a:pt x="22" y="30"/>
                  </a:lnTo>
                  <a:lnTo>
                    <a:pt x="19" y="37"/>
                  </a:lnTo>
                  <a:lnTo>
                    <a:pt x="17" y="45"/>
                  </a:lnTo>
                  <a:lnTo>
                    <a:pt x="17" y="52"/>
                  </a:lnTo>
                  <a:lnTo>
                    <a:pt x="17" y="52"/>
                  </a:lnTo>
                  <a:lnTo>
                    <a:pt x="17" y="58"/>
                  </a:lnTo>
                  <a:lnTo>
                    <a:pt x="18" y="63"/>
                  </a:lnTo>
                  <a:lnTo>
                    <a:pt x="21" y="67"/>
                  </a:lnTo>
                  <a:lnTo>
                    <a:pt x="23" y="71"/>
                  </a:lnTo>
                  <a:lnTo>
                    <a:pt x="26" y="73"/>
                  </a:lnTo>
                  <a:lnTo>
                    <a:pt x="30" y="76"/>
                  </a:lnTo>
                  <a:lnTo>
                    <a:pt x="35" y="77"/>
                  </a:lnTo>
                  <a:lnTo>
                    <a:pt x="40" y="77"/>
                  </a:lnTo>
                  <a:lnTo>
                    <a:pt x="40" y="77"/>
                  </a:lnTo>
                  <a:lnTo>
                    <a:pt x="49" y="77"/>
                  </a:lnTo>
                  <a:lnTo>
                    <a:pt x="57" y="73"/>
                  </a:lnTo>
                  <a:lnTo>
                    <a:pt x="54" y="88"/>
                  </a:lnTo>
                  <a:lnTo>
                    <a:pt x="54" y="88"/>
                  </a:lnTo>
                  <a:lnTo>
                    <a:pt x="47" y="90"/>
                  </a:lnTo>
                  <a:lnTo>
                    <a:pt x="38" y="90"/>
                  </a:lnTo>
                  <a:lnTo>
                    <a:pt x="38" y="90"/>
                  </a:lnTo>
                  <a:lnTo>
                    <a:pt x="30" y="90"/>
                  </a:lnTo>
                  <a:lnTo>
                    <a:pt x="23" y="88"/>
                  </a:lnTo>
                  <a:lnTo>
                    <a:pt x="16" y="85"/>
                  </a:lnTo>
                  <a:lnTo>
                    <a:pt x="11" y="82"/>
                  </a:lnTo>
                  <a:lnTo>
                    <a:pt x="6" y="76"/>
                  </a:lnTo>
                  <a:lnTo>
                    <a:pt x="3" y="70"/>
                  </a:lnTo>
                  <a:lnTo>
                    <a:pt x="0" y="63"/>
                  </a:lnTo>
                  <a:lnTo>
                    <a:pt x="0" y="54"/>
                  </a:lnTo>
                  <a:lnTo>
                    <a:pt x="0" y="54"/>
                  </a:lnTo>
                  <a:lnTo>
                    <a:pt x="0" y="43"/>
                  </a:lnTo>
                  <a:lnTo>
                    <a:pt x="3" y="34"/>
                  </a:lnTo>
                  <a:lnTo>
                    <a:pt x="7" y="24"/>
                  </a:lnTo>
                  <a:lnTo>
                    <a:pt x="12" y="17"/>
                  </a:lnTo>
                  <a:lnTo>
                    <a:pt x="19" y="10"/>
                  </a:lnTo>
                  <a:lnTo>
                    <a:pt x="26" y="5"/>
                  </a:lnTo>
                  <a:lnTo>
                    <a:pt x="36" y="2"/>
                  </a:lnTo>
                  <a:lnTo>
                    <a:pt x="47" y="0"/>
                  </a:lnTo>
                  <a:lnTo>
                    <a:pt x="47" y="0"/>
                  </a:lnTo>
                  <a:lnTo>
                    <a:pt x="59" y="2"/>
                  </a:lnTo>
                  <a:lnTo>
                    <a:pt x="69" y="4"/>
                  </a:lnTo>
                  <a:lnTo>
                    <a:pt x="65"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2" name="Freeform 14">
              <a:extLst>
                <a:ext uri="{FF2B5EF4-FFF2-40B4-BE49-F238E27FC236}">
                  <a16:creationId xmlns:a16="http://schemas.microsoft.com/office/drawing/2014/main" id="{9E41F402-A529-47E3-8255-E08C8674A09E}"/>
                </a:ext>
              </a:extLst>
            </p:cNvPr>
            <p:cNvSpPr>
              <a:spLocks noEditPoints="1"/>
            </p:cNvSpPr>
            <p:nvPr userDrawn="1"/>
          </p:nvSpPr>
          <p:spPr bwMode="auto">
            <a:xfrm>
              <a:off x="6000" y="4145"/>
              <a:ext cx="25" cy="30"/>
            </a:xfrm>
            <a:custGeom>
              <a:avLst/>
              <a:gdLst>
                <a:gd name="T0" fmla="*/ 20 w 77"/>
                <a:gd name="T1" fmla="*/ 5 h 90"/>
                <a:gd name="T2" fmla="*/ 44 w 77"/>
                <a:gd name="T3" fmla="*/ 0 h 90"/>
                <a:gd name="T4" fmla="*/ 50 w 77"/>
                <a:gd name="T5" fmla="*/ 0 h 90"/>
                <a:gd name="T6" fmla="*/ 62 w 77"/>
                <a:gd name="T7" fmla="*/ 4 h 90"/>
                <a:gd name="T8" fmla="*/ 71 w 77"/>
                <a:gd name="T9" fmla="*/ 10 h 90"/>
                <a:gd name="T10" fmla="*/ 77 w 77"/>
                <a:gd name="T11" fmla="*/ 21 h 90"/>
                <a:gd name="T12" fmla="*/ 77 w 77"/>
                <a:gd name="T13" fmla="*/ 28 h 90"/>
                <a:gd name="T14" fmla="*/ 76 w 77"/>
                <a:gd name="T15" fmla="*/ 41 h 90"/>
                <a:gd name="T16" fmla="*/ 67 w 77"/>
                <a:gd name="T17" fmla="*/ 88 h 90"/>
                <a:gd name="T18" fmla="*/ 53 w 77"/>
                <a:gd name="T19" fmla="*/ 88 h 90"/>
                <a:gd name="T20" fmla="*/ 56 w 77"/>
                <a:gd name="T21" fmla="*/ 75 h 90"/>
                <a:gd name="T22" fmla="*/ 50 w 77"/>
                <a:gd name="T23" fmla="*/ 81 h 90"/>
                <a:gd name="T24" fmla="*/ 35 w 77"/>
                <a:gd name="T25" fmla="*/ 89 h 90"/>
                <a:gd name="T26" fmla="*/ 27 w 77"/>
                <a:gd name="T27" fmla="*/ 90 h 90"/>
                <a:gd name="T28" fmla="*/ 17 w 77"/>
                <a:gd name="T29" fmla="*/ 89 h 90"/>
                <a:gd name="T30" fmla="*/ 8 w 77"/>
                <a:gd name="T31" fmla="*/ 84 h 90"/>
                <a:gd name="T32" fmla="*/ 2 w 77"/>
                <a:gd name="T33" fmla="*/ 77 h 90"/>
                <a:gd name="T34" fmla="*/ 0 w 77"/>
                <a:gd name="T35" fmla="*/ 66 h 90"/>
                <a:gd name="T36" fmla="*/ 1 w 77"/>
                <a:gd name="T37" fmla="*/ 58 h 90"/>
                <a:gd name="T38" fmla="*/ 8 w 77"/>
                <a:gd name="T39" fmla="*/ 46 h 90"/>
                <a:gd name="T40" fmla="*/ 22 w 77"/>
                <a:gd name="T41" fmla="*/ 39 h 90"/>
                <a:gd name="T42" fmla="*/ 40 w 77"/>
                <a:gd name="T43" fmla="*/ 35 h 90"/>
                <a:gd name="T44" fmla="*/ 51 w 77"/>
                <a:gd name="T45" fmla="*/ 35 h 90"/>
                <a:gd name="T46" fmla="*/ 62 w 77"/>
                <a:gd name="T47" fmla="*/ 36 h 90"/>
                <a:gd name="T48" fmla="*/ 63 w 77"/>
                <a:gd name="T49" fmla="*/ 30 h 90"/>
                <a:gd name="T50" fmla="*/ 62 w 77"/>
                <a:gd name="T51" fmla="*/ 22 h 90"/>
                <a:gd name="T52" fmla="*/ 57 w 77"/>
                <a:gd name="T53" fmla="*/ 17 h 90"/>
                <a:gd name="T54" fmla="*/ 51 w 77"/>
                <a:gd name="T55" fmla="*/ 15 h 90"/>
                <a:gd name="T56" fmla="*/ 44 w 77"/>
                <a:gd name="T57" fmla="*/ 14 h 90"/>
                <a:gd name="T58" fmla="*/ 29 w 77"/>
                <a:gd name="T59" fmla="*/ 15 h 90"/>
                <a:gd name="T60" fmla="*/ 17 w 77"/>
                <a:gd name="T61" fmla="*/ 21 h 90"/>
                <a:gd name="T62" fmla="*/ 59 w 77"/>
                <a:gd name="T63" fmla="*/ 47 h 90"/>
                <a:gd name="T64" fmla="*/ 46 w 77"/>
                <a:gd name="T65" fmla="*/ 47 h 90"/>
                <a:gd name="T66" fmla="*/ 32 w 77"/>
                <a:gd name="T67" fmla="*/ 49 h 90"/>
                <a:gd name="T68" fmla="*/ 23 w 77"/>
                <a:gd name="T69" fmla="*/ 53 h 90"/>
                <a:gd name="T70" fmla="*/ 17 w 77"/>
                <a:gd name="T71" fmla="*/ 60 h 90"/>
                <a:gd name="T72" fmla="*/ 16 w 77"/>
                <a:gd name="T73" fmla="*/ 66 h 90"/>
                <a:gd name="T74" fmla="*/ 21 w 77"/>
                <a:gd name="T75" fmla="*/ 75 h 90"/>
                <a:gd name="T76" fmla="*/ 31 w 77"/>
                <a:gd name="T77" fmla="*/ 77 h 90"/>
                <a:gd name="T78" fmla="*/ 37 w 77"/>
                <a:gd name="T79" fmla="*/ 77 h 90"/>
                <a:gd name="T80" fmla="*/ 46 w 77"/>
                <a:gd name="T81" fmla="*/ 72 h 90"/>
                <a:gd name="T82" fmla="*/ 53 w 77"/>
                <a:gd name="T83" fmla="*/ 63 h 90"/>
                <a:gd name="T84" fmla="*/ 58 w 77"/>
                <a:gd name="T85" fmla="*/ 53 h 90"/>
                <a:gd name="T86" fmla="*/ 59 w 77"/>
                <a:gd name="T87" fmla="*/ 4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90">
                  <a:moveTo>
                    <a:pt x="20" y="5"/>
                  </a:moveTo>
                  <a:lnTo>
                    <a:pt x="20" y="5"/>
                  </a:lnTo>
                  <a:lnTo>
                    <a:pt x="32" y="2"/>
                  </a:lnTo>
                  <a:lnTo>
                    <a:pt x="44" y="0"/>
                  </a:lnTo>
                  <a:lnTo>
                    <a:pt x="44" y="0"/>
                  </a:lnTo>
                  <a:lnTo>
                    <a:pt x="50" y="0"/>
                  </a:lnTo>
                  <a:lnTo>
                    <a:pt x="57" y="2"/>
                  </a:lnTo>
                  <a:lnTo>
                    <a:pt x="62" y="4"/>
                  </a:lnTo>
                  <a:lnTo>
                    <a:pt x="67" y="6"/>
                  </a:lnTo>
                  <a:lnTo>
                    <a:pt x="71" y="10"/>
                  </a:lnTo>
                  <a:lnTo>
                    <a:pt x="75" y="15"/>
                  </a:lnTo>
                  <a:lnTo>
                    <a:pt x="77" y="21"/>
                  </a:lnTo>
                  <a:lnTo>
                    <a:pt x="77" y="28"/>
                  </a:lnTo>
                  <a:lnTo>
                    <a:pt x="77" y="28"/>
                  </a:lnTo>
                  <a:lnTo>
                    <a:pt x="76" y="41"/>
                  </a:lnTo>
                  <a:lnTo>
                    <a:pt x="76" y="41"/>
                  </a:lnTo>
                  <a:lnTo>
                    <a:pt x="71" y="65"/>
                  </a:lnTo>
                  <a:lnTo>
                    <a:pt x="67" y="88"/>
                  </a:lnTo>
                  <a:lnTo>
                    <a:pt x="53" y="88"/>
                  </a:lnTo>
                  <a:lnTo>
                    <a:pt x="53" y="88"/>
                  </a:lnTo>
                  <a:lnTo>
                    <a:pt x="56" y="75"/>
                  </a:lnTo>
                  <a:lnTo>
                    <a:pt x="56" y="75"/>
                  </a:lnTo>
                  <a:lnTo>
                    <a:pt x="56" y="75"/>
                  </a:lnTo>
                  <a:lnTo>
                    <a:pt x="50" y="81"/>
                  </a:lnTo>
                  <a:lnTo>
                    <a:pt x="44" y="87"/>
                  </a:lnTo>
                  <a:lnTo>
                    <a:pt x="35" y="89"/>
                  </a:lnTo>
                  <a:lnTo>
                    <a:pt x="27" y="90"/>
                  </a:lnTo>
                  <a:lnTo>
                    <a:pt x="27" y="90"/>
                  </a:lnTo>
                  <a:lnTo>
                    <a:pt x="22" y="90"/>
                  </a:lnTo>
                  <a:lnTo>
                    <a:pt x="17" y="89"/>
                  </a:lnTo>
                  <a:lnTo>
                    <a:pt x="13" y="87"/>
                  </a:lnTo>
                  <a:lnTo>
                    <a:pt x="8" y="84"/>
                  </a:lnTo>
                  <a:lnTo>
                    <a:pt x="4" y="82"/>
                  </a:lnTo>
                  <a:lnTo>
                    <a:pt x="2" y="77"/>
                  </a:lnTo>
                  <a:lnTo>
                    <a:pt x="1" y="72"/>
                  </a:lnTo>
                  <a:lnTo>
                    <a:pt x="0" y="66"/>
                  </a:lnTo>
                  <a:lnTo>
                    <a:pt x="0" y="66"/>
                  </a:lnTo>
                  <a:lnTo>
                    <a:pt x="1" y="58"/>
                  </a:lnTo>
                  <a:lnTo>
                    <a:pt x="4" y="52"/>
                  </a:lnTo>
                  <a:lnTo>
                    <a:pt x="8" y="46"/>
                  </a:lnTo>
                  <a:lnTo>
                    <a:pt x="15" y="42"/>
                  </a:lnTo>
                  <a:lnTo>
                    <a:pt x="22" y="39"/>
                  </a:lnTo>
                  <a:lnTo>
                    <a:pt x="31" y="36"/>
                  </a:lnTo>
                  <a:lnTo>
                    <a:pt x="40" y="35"/>
                  </a:lnTo>
                  <a:lnTo>
                    <a:pt x="51" y="35"/>
                  </a:lnTo>
                  <a:lnTo>
                    <a:pt x="51" y="35"/>
                  </a:lnTo>
                  <a:lnTo>
                    <a:pt x="62" y="36"/>
                  </a:lnTo>
                  <a:lnTo>
                    <a:pt x="62" y="36"/>
                  </a:lnTo>
                  <a:lnTo>
                    <a:pt x="63" y="30"/>
                  </a:lnTo>
                  <a:lnTo>
                    <a:pt x="63" y="30"/>
                  </a:lnTo>
                  <a:lnTo>
                    <a:pt x="63" y="25"/>
                  </a:lnTo>
                  <a:lnTo>
                    <a:pt x="62" y="22"/>
                  </a:lnTo>
                  <a:lnTo>
                    <a:pt x="59" y="20"/>
                  </a:lnTo>
                  <a:lnTo>
                    <a:pt x="57" y="17"/>
                  </a:lnTo>
                  <a:lnTo>
                    <a:pt x="54" y="16"/>
                  </a:lnTo>
                  <a:lnTo>
                    <a:pt x="51" y="15"/>
                  </a:lnTo>
                  <a:lnTo>
                    <a:pt x="44" y="14"/>
                  </a:lnTo>
                  <a:lnTo>
                    <a:pt x="44" y="14"/>
                  </a:lnTo>
                  <a:lnTo>
                    <a:pt x="37" y="14"/>
                  </a:lnTo>
                  <a:lnTo>
                    <a:pt x="29" y="15"/>
                  </a:lnTo>
                  <a:lnTo>
                    <a:pt x="23" y="17"/>
                  </a:lnTo>
                  <a:lnTo>
                    <a:pt x="17" y="21"/>
                  </a:lnTo>
                  <a:lnTo>
                    <a:pt x="20" y="5"/>
                  </a:lnTo>
                  <a:close/>
                  <a:moveTo>
                    <a:pt x="59" y="47"/>
                  </a:moveTo>
                  <a:lnTo>
                    <a:pt x="46" y="47"/>
                  </a:lnTo>
                  <a:lnTo>
                    <a:pt x="46" y="47"/>
                  </a:lnTo>
                  <a:lnTo>
                    <a:pt x="37" y="48"/>
                  </a:lnTo>
                  <a:lnTo>
                    <a:pt x="32" y="49"/>
                  </a:lnTo>
                  <a:lnTo>
                    <a:pt x="27" y="51"/>
                  </a:lnTo>
                  <a:lnTo>
                    <a:pt x="23" y="53"/>
                  </a:lnTo>
                  <a:lnTo>
                    <a:pt x="20" y="57"/>
                  </a:lnTo>
                  <a:lnTo>
                    <a:pt x="17" y="60"/>
                  </a:lnTo>
                  <a:lnTo>
                    <a:pt x="16" y="66"/>
                  </a:lnTo>
                  <a:lnTo>
                    <a:pt x="16" y="66"/>
                  </a:lnTo>
                  <a:lnTo>
                    <a:pt x="17" y="71"/>
                  </a:lnTo>
                  <a:lnTo>
                    <a:pt x="21" y="75"/>
                  </a:lnTo>
                  <a:lnTo>
                    <a:pt x="26" y="77"/>
                  </a:lnTo>
                  <a:lnTo>
                    <a:pt x="31" y="77"/>
                  </a:lnTo>
                  <a:lnTo>
                    <a:pt x="31" y="77"/>
                  </a:lnTo>
                  <a:lnTo>
                    <a:pt x="37" y="77"/>
                  </a:lnTo>
                  <a:lnTo>
                    <a:pt x="41" y="75"/>
                  </a:lnTo>
                  <a:lnTo>
                    <a:pt x="46" y="72"/>
                  </a:lnTo>
                  <a:lnTo>
                    <a:pt x="50" y="67"/>
                  </a:lnTo>
                  <a:lnTo>
                    <a:pt x="53" y="63"/>
                  </a:lnTo>
                  <a:lnTo>
                    <a:pt x="56" y="58"/>
                  </a:lnTo>
                  <a:lnTo>
                    <a:pt x="58" y="53"/>
                  </a:lnTo>
                  <a:lnTo>
                    <a:pt x="59" y="47"/>
                  </a:lnTo>
                  <a:lnTo>
                    <a:pt x="5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15">
              <a:extLst>
                <a:ext uri="{FF2B5EF4-FFF2-40B4-BE49-F238E27FC236}">
                  <a16:creationId xmlns:a16="http://schemas.microsoft.com/office/drawing/2014/main" id="{7222AAD0-10DE-4C52-A165-A5D7F5B715B1}"/>
                </a:ext>
              </a:extLst>
            </p:cNvPr>
            <p:cNvSpPr>
              <a:spLocks/>
            </p:cNvSpPr>
            <p:nvPr userDrawn="1"/>
          </p:nvSpPr>
          <p:spPr bwMode="auto">
            <a:xfrm>
              <a:off x="6031" y="4145"/>
              <a:ext cx="22" cy="29"/>
            </a:xfrm>
            <a:custGeom>
              <a:avLst/>
              <a:gdLst>
                <a:gd name="T0" fmla="*/ 14 w 65"/>
                <a:gd name="T1" fmla="*/ 16 h 88"/>
                <a:gd name="T2" fmla="*/ 14 w 65"/>
                <a:gd name="T3" fmla="*/ 16 h 88"/>
                <a:gd name="T4" fmla="*/ 17 w 65"/>
                <a:gd name="T5" fmla="*/ 3 h 88"/>
                <a:gd name="T6" fmla="*/ 32 w 65"/>
                <a:gd name="T7" fmla="*/ 3 h 88"/>
                <a:gd name="T8" fmla="*/ 29 w 65"/>
                <a:gd name="T9" fmla="*/ 16 h 88"/>
                <a:gd name="T10" fmla="*/ 30 w 65"/>
                <a:gd name="T11" fmla="*/ 16 h 88"/>
                <a:gd name="T12" fmla="*/ 30 w 65"/>
                <a:gd name="T13" fmla="*/ 16 h 88"/>
                <a:gd name="T14" fmla="*/ 34 w 65"/>
                <a:gd name="T15" fmla="*/ 10 h 88"/>
                <a:gd name="T16" fmla="*/ 40 w 65"/>
                <a:gd name="T17" fmla="*/ 5 h 88"/>
                <a:gd name="T18" fmla="*/ 49 w 65"/>
                <a:gd name="T19" fmla="*/ 2 h 88"/>
                <a:gd name="T20" fmla="*/ 58 w 65"/>
                <a:gd name="T21" fmla="*/ 0 h 88"/>
                <a:gd name="T22" fmla="*/ 58 w 65"/>
                <a:gd name="T23" fmla="*/ 0 h 88"/>
                <a:gd name="T24" fmla="*/ 62 w 65"/>
                <a:gd name="T25" fmla="*/ 0 h 88"/>
                <a:gd name="T26" fmla="*/ 65 w 65"/>
                <a:gd name="T27" fmla="*/ 2 h 88"/>
                <a:gd name="T28" fmla="*/ 62 w 65"/>
                <a:gd name="T29" fmla="*/ 16 h 88"/>
                <a:gd name="T30" fmla="*/ 62 w 65"/>
                <a:gd name="T31" fmla="*/ 16 h 88"/>
                <a:gd name="T32" fmla="*/ 56 w 65"/>
                <a:gd name="T33" fmla="*/ 15 h 88"/>
                <a:gd name="T34" fmla="*/ 56 w 65"/>
                <a:gd name="T35" fmla="*/ 15 h 88"/>
                <a:gd name="T36" fmla="*/ 49 w 65"/>
                <a:gd name="T37" fmla="*/ 15 h 88"/>
                <a:gd name="T38" fmla="*/ 43 w 65"/>
                <a:gd name="T39" fmla="*/ 17 h 88"/>
                <a:gd name="T40" fmla="*/ 38 w 65"/>
                <a:gd name="T41" fmla="*/ 22 h 88"/>
                <a:gd name="T42" fmla="*/ 33 w 65"/>
                <a:gd name="T43" fmla="*/ 27 h 88"/>
                <a:gd name="T44" fmla="*/ 30 w 65"/>
                <a:gd name="T45" fmla="*/ 31 h 88"/>
                <a:gd name="T46" fmla="*/ 27 w 65"/>
                <a:gd name="T47" fmla="*/ 36 h 88"/>
                <a:gd name="T48" fmla="*/ 24 w 65"/>
                <a:gd name="T49" fmla="*/ 46 h 88"/>
                <a:gd name="T50" fmla="*/ 15 w 65"/>
                <a:gd name="T51" fmla="*/ 88 h 88"/>
                <a:gd name="T52" fmla="*/ 0 w 65"/>
                <a:gd name="T53" fmla="*/ 88 h 88"/>
                <a:gd name="T54" fmla="*/ 14 w 65"/>
                <a:gd name="T55"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88">
                  <a:moveTo>
                    <a:pt x="14" y="16"/>
                  </a:moveTo>
                  <a:lnTo>
                    <a:pt x="14" y="16"/>
                  </a:lnTo>
                  <a:lnTo>
                    <a:pt x="17" y="3"/>
                  </a:lnTo>
                  <a:lnTo>
                    <a:pt x="32" y="3"/>
                  </a:lnTo>
                  <a:lnTo>
                    <a:pt x="29" y="16"/>
                  </a:lnTo>
                  <a:lnTo>
                    <a:pt x="30" y="16"/>
                  </a:lnTo>
                  <a:lnTo>
                    <a:pt x="30" y="16"/>
                  </a:lnTo>
                  <a:lnTo>
                    <a:pt x="34" y="10"/>
                  </a:lnTo>
                  <a:lnTo>
                    <a:pt x="40" y="5"/>
                  </a:lnTo>
                  <a:lnTo>
                    <a:pt x="49" y="2"/>
                  </a:lnTo>
                  <a:lnTo>
                    <a:pt x="58" y="0"/>
                  </a:lnTo>
                  <a:lnTo>
                    <a:pt x="58" y="0"/>
                  </a:lnTo>
                  <a:lnTo>
                    <a:pt x="62" y="0"/>
                  </a:lnTo>
                  <a:lnTo>
                    <a:pt x="65" y="2"/>
                  </a:lnTo>
                  <a:lnTo>
                    <a:pt x="62" y="16"/>
                  </a:lnTo>
                  <a:lnTo>
                    <a:pt x="62" y="16"/>
                  </a:lnTo>
                  <a:lnTo>
                    <a:pt x="56" y="15"/>
                  </a:lnTo>
                  <a:lnTo>
                    <a:pt x="56" y="15"/>
                  </a:lnTo>
                  <a:lnTo>
                    <a:pt x="49" y="15"/>
                  </a:lnTo>
                  <a:lnTo>
                    <a:pt x="43" y="17"/>
                  </a:lnTo>
                  <a:lnTo>
                    <a:pt x="38" y="22"/>
                  </a:lnTo>
                  <a:lnTo>
                    <a:pt x="33" y="27"/>
                  </a:lnTo>
                  <a:lnTo>
                    <a:pt x="30" y="31"/>
                  </a:lnTo>
                  <a:lnTo>
                    <a:pt x="27" y="36"/>
                  </a:lnTo>
                  <a:lnTo>
                    <a:pt x="24" y="46"/>
                  </a:lnTo>
                  <a:lnTo>
                    <a:pt x="15" y="88"/>
                  </a:lnTo>
                  <a:lnTo>
                    <a:pt x="0" y="88"/>
                  </a:lnTo>
                  <a:lnTo>
                    <a:pt x="1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4" name="Freeform 16">
              <a:extLst>
                <a:ext uri="{FF2B5EF4-FFF2-40B4-BE49-F238E27FC236}">
                  <a16:creationId xmlns:a16="http://schemas.microsoft.com/office/drawing/2014/main" id="{63AB9ADD-FF58-4877-9C9F-8B08FD6D70AC}"/>
                </a:ext>
              </a:extLst>
            </p:cNvPr>
            <p:cNvSpPr>
              <a:spLocks noEditPoints="1"/>
            </p:cNvSpPr>
            <p:nvPr userDrawn="1"/>
          </p:nvSpPr>
          <p:spPr bwMode="auto">
            <a:xfrm>
              <a:off x="6054" y="4145"/>
              <a:ext cx="26" cy="30"/>
            </a:xfrm>
            <a:custGeom>
              <a:avLst/>
              <a:gdLst>
                <a:gd name="T0" fmla="*/ 65 w 78"/>
                <a:gd name="T1" fmla="*/ 87 h 90"/>
                <a:gd name="T2" fmla="*/ 39 w 78"/>
                <a:gd name="T3" fmla="*/ 90 h 90"/>
                <a:gd name="T4" fmla="*/ 32 w 78"/>
                <a:gd name="T5" fmla="*/ 90 h 90"/>
                <a:gd name="T6" fmla="*/ 18 w 78"/>
                <a:gd name="T7" fmla="*/ 87 h 90"/>
                <a:gd name="T8" fmla="*/ 7 w 78"/>
                <a:gd name="T9" fmla="*/ 77 h 90"/>
                <a:gd name="T10" fmla="*/ 1 w 78"/>
                <a:gd name="T11" fmla="*/ 61 h 90"/>
                <a:gd name="T12" fmla="*/ 0 w 78"/>
                <a:gd name="T13" fmla="*/ 52 h 90"/>
                <a:gd name="T14" fmla="*/ 3 w 78"/>
                <a:gd name="T15" fmla="*/ 34 h 90"/>
                <a:gd name="T16" fmla="*/ 12 w 78"/>
                <a:gd name="T17" fmla="*/ 17 h 90"/>
                <a:gd name="T18" fmla="*/ 27 w 78"/>
                <a:gd name="T19" fmla="*/ 5 h 90"/>
                <a:gd name="T20" fmla="*/ 46 w 78"/>
                <a:gd name="T21" fmla="*/ 0 h 90"/>
                <a:gd name="T22" fmla="*/ 54 w 78"/>
                <a:gd name="T23" fmla="*/ 2 h 90"/>
                <a:gd name="T24" fmla="*/ 66 w 78"/>
                <a:gd name="T25" fmla="*/ 5 h 90"/>
                <a:gd name="T26" fmla="*/ 75 w 78"/>
                <a:gd name="T27" fmla="*/ 14 h 90"/>
                <a:gd name="T28" fmla="*/ 78 w 78"/>
                <a:gd name="T29" fmla="*/ 25 h 90"/>
                <a:gd name="T30" fmla="*/ 78 w 78"/>
                <a:gd name="T31" fmla="*/ 33 h 90"/>
                <a:gd name="T32" fmla="*/ 77 w 78"/>
                <a:gd name="T33" fmla="*/ 49 h 90"/>
                <a:gd name="T34" fmla="*/ 18 w 78"/>
                <a:gd name="T35" fmla="*/ 49 h 90"/>
                <a:gd name="T36" fmla="*/ 16 w 78"/>
                <a:gd name="T37" fmla="*/ 54 h 90"/>
                <a:gd name="T38" fmla="*/ 19 w 78"/>
                <a:gd name="T39" fmla="*/ 65 h 90"/>
                <a:gd name="T40" fmla="*/ 25 w 78"/>
                <a:gd name="T41" fmla="*/ 72 h 90"/>
                <a:gd name="T42" fmla="*/ 33 w 78"/>
                <a:gd name="T43" fmla="*/ 77 h 90"/>
                <a:gd name="T44" fmla="*/ 43 w 78"/>
                <a:gd name="T45" fmla="*/ 77 h 90"/>
                <a:gd name="T46" fmla="*/ 68 w 78"/>
                <a:gd name="T47" fmla="*/ 72 h 90"/>
                <a:gd name="T48" fmla="*/ 63 w 78"/>
                <a:gd name="T49" fmla="*/ 37 h 90"/>
                <a:gd name="T50" fmla="*/ 63 w 78"/>
                <a:gd name="T51" fmla="*/ 30 h 90"/>
                <a:gd name="T52" fmla="*/ 62 w 78"/>
                <a:gd name="T53" fmla="*/ 23 h 90"/>
                <a:gd name="T54" fmla="*/ 56 w 78"/>
                <a:gd name="T55" fmla="*/ 16 h 90"/>
                <a:gd name="T56" fmla="*/ 50 w 78"/>
                <a:gd name="T57" fmla="*/ 14 h 90"/>
                <a:gd name="T58" fmla="*/ 45 w 78"/>
                <a:gd name="T59" fmla="*/ 14 h 90"/>
                <a:gd name="T60" fmla="*/ 35 w 78"/>
                <a:gd name="T61" fmla="*/ 15 h 90"/>
                <a:gd name="T62" fmla="*/ 28 w 78"/>
                <a:gd name="T63" fmla="*/ 21 h 90"/>
                <a:gd name="T64" fmla="*/ 19 w 78"/>
                <a:gd name="T65" fmla="*/ 3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 h="90">
                  <a:moveTo>
                    <a:pt x="65" y="87"/>
                  </a:moveTo>
                  <a:lnTo>
                    <a:pt x="65" y="87"/>
                  </a:lnTo>
                  <a:lnTo>
                    <a:pt x="52" y="89"/>
                  </a:lnTo>
                  <a:lnTo>
                    <a:pt x="39" y="90"/>
                  </a:lnTo>
                  <a:lnTo>
                    <a:pt x="39" y="90"/>
                  </a:lnTo>
                  <a:lnTo>
                    <a:pt x="32" y="90"/>
                  </a:lnTo>
                  <a:lnTo>
                    <a:pt x="25" y="89"/>
                  </a:lnTo>
                  <a:lnTo>
                    <a:pt x="18" y="87"/>
                  </a:lnTo>
                  <a:lnTo>
                    <a:pt x="12" y="82"/>
                  </a:lnTo>
                  <a:lnTo>
                    <a:pt x="7" y="77"/>
                  </a:lnTo>
                  <a:lnTo>
                    <a:pt x="3" y="71"/>
                  </a:lnTo>
                  <a:lnTo>
                    <a:pt x="1" y="61"/>
                  </a:lnTo>
                  <a:lnTo>
                    <a:pt x="0" y="52"/>
                  </a:lnTo>
                  <a:lnTo>
                    <a:pt x="0" y="52"/>
                  </a:lnTo>
                  <a:lnTo>
                    <a:pt x="1" y="42"/>
                  </a:lnTo>
                  <a:lnTo>
                    <a:pt x="3" y="34"/>
                  </a:lnTo>
                  <a:lnTo>
                    <a:pt x="7" y="25"/>
                  </a:lnTo>
                  <a:lnTo>
                    <a:pt x="12" y="17"/>
                  </a:lnTo>
                  <a:lnTo>
                    <a:pt x="19" y="10"/>
                  </a:lnTo>
                  <a:lnTo>
                    <a:pt x="27" y="5"/>
                  </a:lnTo>
                  <a:lnTo>
                    <a:pt x="37" y="2"/>
                  </a:lnTo>
                  <a:lnTo>
                    <a:pt x="46" y="0"/>
                  </a:lnTo>
                  <a:lnTo>
                    <a:pt x="46" y="0"/>
                  </a:lnTo>
                  <a:lnTo>
                    <a:pt x="54" y="2"/>
                  </a:lnTo>
                  <a:lnTo>
                    <a:pt x="60" y="3"/>
                  </a:lnTo>
                  <a:lnTo>
                    <a:pt x="66" y="5"/>
                  </a:lnTo>
                  <a:lnTo>
                    <a:pt x="70" y="9"/>
                  </a:lnTo>
                  <a:lnTo>
                    <a:pt x="75" y="14"/>
                  </a:lnTo>
                  <a:lnTo>
                    <a:pt x="77" y="20"/>
                  </a:lnTo>
                  <a:lnTo>
                    <a:pt x="78" y="25"/>
                  </a:lnTo>
                  <a:lnTo>
                    <a:pt x="78" y="33"/>
                  </a:lnTo>
                  <a:lnTo>
                    <a:pt x="78" y="33"/>
                  </a:lnTo>
                  <a:lnTo>
                    <a:pt x="78" y="41"/>
                  </a:lnTo>
                  <a:lnTo>
                    <a:pt x="77" y="49"/>
                  </a:lnTo>
                  <a:lnTo>
                    <a:pt x="18" y="49"/>
                  </a:lnTo>
                  <a:lnTo>
                    <a:pt x="18" y="49"/>
                  </a:lnTo>
                  <a:lnTo>
                    <a:pt x="16" y="54"/>
                  </a:lnTo>
                  <a:lnTo>
                    <a:pt x="16" y="54"/>
                  </a:lnTo>
                  <a:lnTo>
                    <a:pt x="18" y="60"/>
                  </a:lnTo>
                  <a:lnTo>
                    <a:pt x="19" y="65"/>
                  </a:lnTo>
                  <a:lnTo>
                    <a:pt x="21" y="70"/>
                  </a:lnTo>
                  <a:lnTo>
                    <a:pt x="25" y="72"/>
                  </a:lnTo>
                  <a:lnTo>
                    <a:pt x="28" y="75"/>
                  </a:lnTo>
                  <a:lnTo>
                    <a:pt x="33" y="77"/>
                  </a:lnTo>
                  <a:lnTo>
                    <a:pt x="43" y="77"/>
                  </a:lnTo>
                  <a:lnTo>
                    <a:pt x="43" y="77"/>
                  </a:lnTo>
                  <a:lnTo>
                    <a:pt x="56" y="76"/>
                  </a:lnTo>
                  <a:lnTo>
                    <a:pt x="68" y="72"/>
                  </a:lnTo>
                  <a:lnTo>
                    <a:pt x="65" y="87"/>
                  </a:lnTo>
                  <a:close/>
                  <a:moveTo>
                    <a:pt x="63" y="37"/>
                  </a:moveTo>
                  <a:lnTo>
                    <a:pt x="63" y="37"/>
                  </a:lnTo>
                  <a:lnTo>
                    <a:pt x="63" y="30"/>
                  </a:lnTo>
                  <a:lnTo>
                    <a:pt x="63" y="30"/>
                  </a:lnTo>
                  <a:lnTo>
                    <a:pt x="62" y="23"/>
                  </a:lnTo>
                  <a:lnTo>
                    <a:pt x="58" y="18"/>
                  </a:lnTo>
                  <a:lnTo>
                    <a:pt x="56" y="16"/>
                  </a:lnTo>
                  <a:lnTo>
                    <a:pt x="53" y="15"/>
                  </a:lnTo>
                  <a:lnTo>
                    <a:pt x="50" y="14"/>
                  </a:lnTo>
                  <a:lnTo>
                    <a:pt x="45" y="14"/>
                  </a:lnTo>
                  <a:lnTo>
                    <a:pt x="45" y="14"/>
                  </a:lnTo>
                  <a:lnTo>
                    <a:pt x="40" y="14"/>
                  </a:lnTo>
                  <a:lnTo>
                    <a:pt x="35" y="15"/>
                  </a:lnTo>
                  <a:lnTo>
                    <a:pt x="32" y="17"/>
                  </a:lnTo>
                  <a:lnTo>
                    <a:pt x="28" y="21"/>
                  </a:lnTo>
                  <a:lnTo>
                    <a:pt x="22" y="28"/>
                  </a:lnTo>
                  <a:lnTo>
                    <a:pt x="19" y="37"/>
                  </a:lnTo>
                  <a:lnTo>
                    <a:pt x="63"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5" name="Freeform 17">
              <a:extLst>
                <a:ext uri="{FF2B5EF4-FFF2-40B4-BE49-F238E27FC236}">
                  <a16:creationId xmlns:a16="http://schemas.microsoft.com/office/drawing/2014/main" id="{BD9C7A1E-8DF3-4896-B7E5-23BF91012EDB}"/>
                </a:ext>
              </a:extLst>
            </p:cNvPr>
            <p:cNvSpPr>
              <a:spLocks noEditPoints="1"/>
            </p:cNvSpPr>
            <p:nvPr userDrawn="1"/>
          </p:nvSpPr>
          <p:spPr bwMode="auto">
            <a:xfrm>
              <a:off x="6099" y="4145"/>
              <a:ext cx="26" cy="30"/>
            </a:xfrm>
            <a:custGeom>
              <a:avLst/>
              <a:gdLst>
                <a:gd name="T0" fmla="*/ 19 w 77"/>
                <a:gd name="T1" fmla="*/ 5 h 90"/>
                <a:gd name="T2" fmla="*/ 43 w 77"/>
                <a:gd name="T3" fmla="*/ 0 h 90"/>
                <a:gd name="T4" fmla="*/ 50 w 77"/>
                <a:gd name="T5" fmla="*/ 0 h 90"/>
                <a:gd name="T6" fmla="*/ 62 w 77"/>
                <a:gd name="T7" fmla="*/ 4 h 90"/>
                <a:gd name="T8" fmla="*/ 71 w 77"/>
                <a:gd name="T9" fmla="*/ 10 h 90"/>
                <a:gd name="T10" fmla="*/ 76 w 77"/>
                <a:gd name="T11" fmla="*/ 21 h 90"/>
                <a:gd name="T12" fmla="*/ 77 w 77"/>
                <a:gd name="T13" fmla="*/ 28 h 90"/>
                <a:gd name="T14" fmla="*/ 75 w 77"/>
                <a:gd name="T15" fmla="*/ 41 h 90"/>
                <a:gd name="T16" fmla="*/ 66 w 77"/>
                <a:gd name="T17" fmla="*/ 88 h 90"/>
                <a:gd name="T18" fmla="*/ 52 w 77"/>
                <a:gd name="T19" fmla="*/ 88 h 90"/>
                <a:gd name="T20" fmla="*/ 54 w 77"/>
                <a:gd name="T21" fmla="*/ 75 h 90"/>
                <a:gd name="T22" fmla="*/ 50 w 77"/>
                <a:gd name="T23" fmla="*/ 81 h 90"/>
                <a:gd name="T24" fmla="*/ 35 w 77"/>
                <a:gd name="T25" fmla="*/ 89 h 90"/>
                <a:gd name="T26" fmla="*/ 27 w 77"/>
                <a:gd name="T27" fmla="*/ 90 h 90"/>
                <a:gd name="T28" fmla="*/ 16 w 77"/>
                <a:gd name="T29" fmla="*/ 89 h 90"/>
                <a:gd name="T30" fmla="*/ 8 w 77"/>
                <a:gd name="T31" fmla="*/ 84 h 90"/>
                <a:gd name="T32" fmla="*/ 1 w 77"/>
                <a:gd name="T33" fmla="*/ 77 h 90"/>
                <a:gd name="T34" fmla="*/ 0 w 77"/>
                <a:gd name="T35" fmla="*/ 66 h 90"/>
                <a:gd name="T36" fmla="*/ 0 w 77"/>
                <a:gd name="T37" fmla="*/ 58 h 90"/>
                <a:gd name="T38" fmla="*/ 8 w 77"/>
                <a:gd name="T39" fmla="*/ 46 h 90"/>
                <a:gd name="T40" fmla="*/ 21 w 77"/>
                <a:gd name="T41" fmla="*/ 39 h 90"/>
                <a:gd name="T42" fmla="*/ 39 w 77"/>
                <a:gd name="T43" fmla="*/ 35 h 90"/>
                <a:gd name="T44" fmla="*/ 50 w 77"/>
                <a:gd name="T45" fmla="*/ 35 h 90"/>
                <a:gd name="T46" fmla="*/ 62 w 77"/>
                <a:gd name="T47" fmla="*/ 36 h 90"/>
                <a:gd name="T48" fmla="*/ 62 w 77"/>
                <a:gd name="T49" fmla="*/ 30 h 90"/>
                <a:gd name="T50" fmla="*/ 60 w 77"/>
                <a:gd name="T51" fmla="*/ 22 h 90"/>
                <a:gd name="T52" fmla="*/ 57 w 77"/>
                <a:gd name="T53" fmla="*/ 17 h 90"/>
                <a:gd name="T54" fmla="*/ 51 w 77"/>
                <a:gd name="T55" fmla="*/ 15 h 90"/>
                <a:gd name="T56" fmla="*/ 43 w 77"/>
                <a:gd name="T57" fmla="*/ 14 h 90"/>
                <a:gd name="T58" fmla="*/ 28 w 77"/>
                <a:gd name="T59" fmla="*/ 15 h 90"/>
                <a:gd name="T60" fmla="*/ 16 w 77"/>
                <a:gd name="T61" fmla="*/ 21 h 90"/>
                <a:gd name="T62" fmla="*/ 58 w 77"/>
                <a:gd name="T63" fmla="*/ 47 h 90"/>
                <a:gd name="T64" fmla="*/ 46 w 77"/>
                <a:gd name="T65" fmla="*/ 47 h 90"/>
                <a:gd name="T66" fmla="*/ 31 w 77"/>
                <a:gd name="T67" fmla="*/ 49 h 90"/>
                <a:gd name="T68" fmla="*/ 22 w 77"/>
                <a:gd name="T69" fmla="*/ 53 h 90"/>
                <a:gd name="T70" fmla="*/ 16 w 77"/>
                <a:gd name="T71" fmla="*/ 60 h 90"/>
                <a:gd name="T72" fmla="*/ 16 w 77"/>
                <a:gd name="T73" fmla="*/ 66 h 90"/>
                <a:gd name="T74" fmla="*/ 20 w 77"/>
                <a:gd name="T75" fmla="*/ 75 h 90"/>
                <a:gd name="T76" fmla="*/ 29 w 77"/>
                <a:gd name="T77" fmla="*/ 77 h 90"/>
                <a:gd name="T78" fmla="*/ 35 w 77"/>
                <a:gd name="T79" fmla="*/ 77 h 90"/>
                <a:gd name="T80" fmla="*/ 45 w 77"/>
                <a:gd name="T81" fmla="*/ 72 h 90"/>
                <a:gd name="T82" fmla="*/ 52 w 77"/>
                <a:gd name="T83" fmla="*/ 63 h 90"/>
                <a:gd name="T84" fmla="*/ 57 w 77"/>
                <a:gd name="T85" fmla="*/ 53 h 90"/>
                <a:gd name="T86" fmla="*/ 58 w 77"/>
                <a:gd name="T87" fmla="*/ 4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90">
                  <a:moveTo>
                    <a:pt x="19" y="5"/>
                  </a:moveTo>
                  <a:lnTo>
                    <a:pt x="19" y="5"/>
                  </a:lnTo>
                  <a:lnTo>
                    <a:pt x="32" y="2"/>
                  </a:lnTo>
                  <a:lnTo>
                    <a:pt x="43" y="0"/>
                  </a:lnTo>
                  <a:lnTo>
                    <a:pt x="43" y="0"/>
                  </a:lnTo>
                  <a:lnTo>
                    <a:pt x="50" y="0"/>
                  </a:lnTo>
                  <a:lnTo>
                    <a:pt x="56" y="2"/>
                  </a:lnTo>
                  <a:lnTo>
                    <a:pt x="62" y="4"/>
                  </a:lnTo>
                  <a:lnTo>
                    <a:pt x="66" y="6"/>
                  </a:lnTo>
                  <a:lnTo>
                    <a:pt x="71" y="10"/>
                  </a:lnTo>
                  <a:lnTo>
                    <a:pt x="74" y="15"/>
                  </a:lnTo>
                  <a:lnTo>
                    <a:pt x="76" y="21"/>
                  </a:lnTo>
                  <a:lnTo>
                    <a:pt x="77" y="28"/>
                  </a:lnTo>
                  <a:lnTo>
                    <a:pt x="77" y="28"/>
                  </a:lnTo>
                  <a:lnTo>
                    <a:pt x="75" y="41"/>
                  </a:lnTo>
                  <a:lnTo>
                    <a:pt x="75" y="41"/>
                  </a:lnTo>
                  <a:lnTo>
                    <a:pt x="70" y="65"/>
                  </a:lnTo>
                  <a:lnTo>
                    <a:pt x="66" y="88"/>
                  </a:lnTo>
                  <a:lnTo>
                    <a:pt x="52" y="88"/>
                  </a:lnTo>
                  <a:lnTo>
                    <a:pt x="52" y="88"/>
                  </a:lnTo>
                  <a:lnTo>
                    <a:pt x="54" y="75"/>
                  </a:lnTo>
                  <a:lnTo>
                    <a:pt x="54" y="75"/>
                  </a:lnTo>
                  <a:lnTo>
                    <a:pt x="54" y="75"/>
                  </a:lnTo>
                  <a:lnTo>
                    <a:pt x="50" y="81"/>
                  </a:lnTo>
                  <a:lnTo>
                    <a:pt x="43" y="87"/>
                  </a:lnTo>
                  <a:lnTo>
                    <a:pt x="35" y="89"/>
                  </a:lnTo>
                  <a:lnTo>
                    <a:pt x="27" y="90"/>
                  </a:lnTo>
                  <a:lnTo>
                    <a:pt x="27" y="90"/>
                  </a:lnTo>
                  <a:lnTo>
                    <a:pt x="21" y="90"/>
                  </a:lnTo>
                  <a:lnTo>
                    <a:pt x="16" y="89"/>
                  </a:lnTo>
                  <a:lnTo>
                    <a:pt x="12" y="87"/>
                  </a:lnTo>
                  <a:lnTo>
                    <a:pt x="8" y="84"/>
                  </a:lnTo>
                  <a:lnTo>
                    <a:pt x="4" y="82"/>
                  </a:lnTo>
                  <a:lnTo>
                    <a:pt x="1" y="77"/>
                  </a:lnTo>
                  <a:lnTo>
                    <a:pt x="0" y="72"/>
                  </a:lnTo>
                  <a:lnTo>
                    <a:pt x="0" y="66"/>
                  </a:lnTo>
                  <a:lnTo>
                    <a:pt x="0" y="66"/>
                  </a:lnTo>
                  <a:lnTo>
                    <a:pt x="0" y="58"/>
                  </a:lnTo>
                  <a:lnTo>
                    <a:pt x="3" y="52"/>
                  </a:lnTo>
                  <a:lnTo>
                    <a:pt x="8" y="46"/>
                  </a:lnTo>
                  <a:lnTo>
                    <a:pt x="14" y="42"/>
                  </a:lnTo>
                  <a:lnTo>
                    <a:pt x="21" y="39"/>
                  </a:lnTo>
                  <a:lnTo>
                    <a:pt x="29" y="36"/>
                  </a:lnTo>
                  <a:lnTo>
                    <a:pt x="39" y="35"/>
                  </a:lnTo>
                  <a:lnTo>
                    <a:pt x="50" y="35"/>
                  </a:lnTo>
                  <a:lnTo>
                    <a:pt x="50" y="35"/>
                  </a:lnTo>
                  <a:lnTo>
                    <a:pt x="62" y="36"/>
                  </a:lnTo>
                  <a:lnTo>
                    <a:pt x="62" y="36"/>
                  </a:lnTo>
                  <a:lnTo>
                    <a:pt x="62" y="30"/>
                  </a:lnTo>
                  <a:lnTo>
                    <a:pt x="62" y="30"/>
                  </a:lnTo>
                  <a:lnTo>
                    <a:pt x="62" y="25"/>
                  </a:lnTo>
                  <a:lnTo>
                    <a:pt x="60" y="22"/>
                  </a:lnTo>
                  <a:lnTo>
                    <a:pt x="59" y="20"/>
                  </a:lnTo>
                  <a:lnTo>
                    <a:pt x="57" y="17"/>
                  </a:lnTo>
                  <a:lnTo>
                    <a:pt x="53" y="16"/>
                  </a:lnTo>
                  <a:lnTo>
                    <a:pt x="51" y="15"/>
                  </a:lnTo>
                  <a:lnTo>
                    <a:pt x="43" y="14"/>
                  </a:lnTo>
                  <a:lnTo>
                    <a:pt x="43" y="14"/>
                  </a:lnTo>
                  <a:lnTo>
                    <a:pt x="35" y="14"/>
                  </a:lnTo>
                  <a:lnTo>
                    <a:pt x="28" y="15"/>
                  </a:lnTo>
                  <a:lnTo>
                    <a:pt x="22" y="17"/>
                  </a:lnTo>
                  <a:lnTo>
                    <a:pt x="16" y="21"/>
                  </a:lnTo>
                  <a:lnTo>
                    <a:pt x="19" y="5"/>
                  </a:lnTo>
                  <a:close/>
                  <a:moveTo>
                    <a:pt x="58" y="47"/>
                  </a:moveTo>
                  <a:lnTo>
                    <a:pt x="46" y="47"/>
                  </a:lnTo>
                  <a:lnTo>
                    <a:pt x="46" y="47"/>
                  </a:lnTo>
                  <a:lnTo>
                    <a:pt x="37" y="48"/>
                  </a:lnTo>
                  <a:lnTo>
                    <a:pt x="31" y="49"/>
                  </a:lnTo>
                  <a:lnTo>
                    <a:pt x="26" y="51"/>
                  </a:lnTo>
                  <a:lnTo>
                    <a:pt x="22" y="53"/>
                  </a:lnTo>
                  <a:lnTo>
                    <a:pt x="19" y="57"/>
                  </a:lnTo>
                  <a:lnTo>
                    <a:pt x="16" y="60"/>
                  </a:lnTo>
                  <a:lnTo>
                    <a:pt x="16" y="66"/>
                  </a:lnTo>
                  <a:lnTo>
                    <a:pt x="16" y="66"/>
                  </a:lnTo>
                  <a:lnTo>
                    <a:pt x="18" y="71"/>
                  </a:lnTo>
                  <a:lnTo>
                    <a:pt x="20" y="75"/>
                  </a:lnTo>
                  <a:lnTo>
                    <a:pt x="25" y="77"/>
                  </a:lnTo>
                  <a:lnTo>
                    <a:pt x="29" y="77"/>
                  </a:lnTo>
                  <a:lnTo>
                    <a:pt x="29" y="77"/>
                  </a:lnTo>
                  <a:lnTo>
                    <a:pt x="35" y="77"/>
                  </a:lnTo>
                  <a:lnTo>
                    <a:pt x="41" y="75"/>
                  </a:lnTo>
                  <a:lnTo>
                    <a:pt x="45" y="72"/>
                  </a:lnTo>
                  <a:lnTo>
                    <a:pt x="50" y="67"/>
                  </a:lnTo>
                  <a:lnTo>
                    <a:pt x="52" y="63"/>
                  </a:lnTo>
                  <a:lnTo>
                    <a:pt x="54" y="58"/>
                  </a:lnTo>
                  <a:lnTo>
                    <a:pt x="57" y="53"/>
                  </a:lnTo>
                  <a:lnTo>
                    <a:pt x="58" y="47"/>
                  </a:lnTo>
                  <a:lnTo>
                    <a:pt x="58"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6" name="Freeform 18">
              <a:extLst>
                <a:ext uri="{FF2B5EF4-FFF2-40B4-BE49-F238E27FC236}">
                  <a16:creationId xmlns:a16="http://schemas.microsoft.com/office/drawing/2014/main" id="{00516F1C-D65E-4EF0-BBD7-74A6EA45E764}"/>
                </a:ext>
              </a:extLst>
            </p:cNvPr>
            <p:cNvSpPr>
              <a:spLocks/>
            </p:cNvSpPr>
            <p:nvPr userDrawn="1"/>
          </p:nvSpPr>
          <p:spPr bwMode="auto">
            <a:xfrm>
              <a:off x="6132" y="4137"/>
              <a:ext cx="20" cy="38"/>
            </a:xfrm>
            <a:custGeom>
              <a:avLst/>
              <a:gdLst>
                <a:gd name="T0" fmla="*/ 2 w 60"/>
                <a:gd name="T1" fmla="*/ 27 h 114"/>
                <a:gd name="T2" fmla="*/ 21 w 60"/>
                <a:gd name="T3" fmla="*/ 27 h 114"/>
                <a:gd name="T4" fmla="*/ 25 w 60"/>
                <a:gd name="T5" fmla="*/ 6 h 114"/>
                <a:gd name="T6" fmla="*/ 41 w 60"/>
                <a:gd name="T7" fmla="*/ 0 h 114"/>
                <a:gd name="T8" fmla="*/ 37 w 60"/>
                <a:gd name="T9" fmla="*/ 27 h 114"/>
                <a:gd name="T10" fmla="*/ 60 w 60"/>
                <a:gd name="T11" fmla="*/ 27 h 114"/>
                <a:gd name="T12" fmla="*/ 57 w 60"/>
                <a:gd name="T13" fmla="*/ 39 h 114"/>
                <a:gd name="T14" fmla="*/ 34 w 60"/>
                <a:gd name="T15" fmla="*/ 39 h 114"/>
                <a:gd name="T16" fmla="*/ 26 w 60"/>
                <a:gd name="T17" fmla="*/ 76 h 114"/>
                <a:gd name="T18" fmla="*/ 26 w 60"/>
                <a:gd name="T19" fmla="*/ 76 h 114"/>
                <a:gd name="T20" fmla="*/ 23 w 60"/>
                <a:gd name="T21" fmla="*/ 93 h 114"/>
                <a:gd name="T22" fmla="*/ 23 w 60"/>
                <a:gd name="T23" fmla="*/ 93 h 114"/>
                <a:gd name="T24" fmla="*/ 23 w 60"/>
                <a:gd name="T25" fmla="*/ 96 h 114"/>
                <a:gd name="T26" fmla="*/ 26 w 60"/>
                <a:gd name="T27" fmla="*/ 100 h 114"/>
                <a:gd name="T28" fmla="*/ 29 w 60"/>
                <a:gd name="T29" fmla="*/ 101 h 114"/>
                <a:gd name="T30" fmla="*/ 34 w 60"/>
                <a:gd name="T31" fmla="*/ 101 h 114"/>
                <a:gd name="T32" fmla="*/ 34 w 60"/>
                <a:gd name="T33" fmla="*/ 101 h 114"/>
                <a:gd name="T34" fmla="*/ 40 w 60"/>
                <a:gd name="T35" fmla="*/ 101 h 114"/>
                <a:gd name="T36" fmla="*/ 46 w 60"/>
                <a:gd name="T37" fmla="*/ 100 h 114"/>
                <a:gd name="T38" fmla="*/ 44 w 60"/>
                <a:gd name="T39" fmla="*/ 113 h 114"/>
                <a:gd name="T40" fmla="*/ 44 w 60"/>
                <a:gd name="T41" fmla="*/ 113 h 114"/>
                <a:gd name="T42" fmla="*/ 37 w 60"/>
                <a:gd name="T43" fmla="*/ 114 h 114"/>
                <a:gd name="T44" fmla="*/ 28 w 60"/>
                <a:gd name="T45" fmla="*/ 114 h 114"/>
                <a:gd name="T46" fmla="*/ 28 w 60"/>
                <a:gd name="T47" fmla="*/ 114 h 114"/>
                <a:gd name="T48" fmla="*/ 22 w 60"/>
                <a:gd name="T49" fmla="*/ 114 h 114"/>
                <a:gd name="T50" fmla="*/ 19 w 60"/>
                <a:gd name="T51" fmla="*/ 113 h 114"/>
                <a:gd name="T52" fmla="*/ 15 w 60"/>
                <a:gd name="T53" fmla="*/ 111 h 114"/>
                <a:gd name="T54" fmla="*/ 13 w 60"/>
                <a:gd name="T55" fmla="*/ 108 h 114"/>
                <a:gd name="T56" fmla="*/ 10 w 60"/>
                <a:gd name="T57" fmla="*/ 106 h 114"/>
                <a:gd name="T58" fmla="*/ 9 w 60"/>
                <a:gd name="T59" fmla="*/ 102 h 114"/>
                <a:gd name="T60" fmla="*/ 8 w 60"/>
                <a:gd name="T61" fmla="*/ 95 h 114"/>
                <a:gd name="T62" fmla="*/ 8 w 60"/>
                <a:gd name="T63" fmla="*/ 95 h 114"/>
                <a:gd name="T64" fmla="*/ 9 w 60"/>
                <a:gd name="T65" fmla="*/ 85 h 114"/>
                <a:gd name="T66" fmla="*/ 10 w 60"/>
                <a:gd name="T67" fmla="*/ 75 h 114"/>
                <a:gd name="T68" fmla="*/ 17 w 60"/>
                <a:gd name="T69" fmla="*/ 39 h 114"/>
                <a:gd name="T70" fmla="*/ 0 w 60"/>
                <a:gd name="T71" fmla="*/ 39 h 114"/>
                <a:gd name="T72" fmla="*/ 2 w 60"/>
                <a:gd name="T73" fmla="*/ 2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4">
                  <a:moveTo>
                    <a:pt x="2" y="27"/>
                  </a:moveTo>
                  <a:lnTo>
                    <a:pt x="21" y="27"/>
                  </a:lnTo>
                  <a:lnTo>
                    <a:pt x="25" y="6"/>
                  </a:lnTo>
                  <a:lnTo>
                    <a:pt x="41" y="0"/>
                  </a:lnTo>
                  <a:lnTo>
                    <a:pt x="37" y="27"/>
                  </a:lnTo>
                  <a:lnTo>
                    <a:pt x="60" y="27"/>
                  </a:lnTo>
                  <a:lnTo>
                    <a:pt x="57" y="39"/>
                  </a:lnTo>
                  <a:lnTo>
                    <a:pt x="34" y="39"/>
                  </a:lnTo>
                  <a:lnTo>
                    <a:pt x="26" y="76"/>
                  </a:lnTo>
                  <a:lnTo>
                    <a:pt x="26" y="76"/>
                  </a:lnTo>
                  <a:lnTo>
                    <a:pt x="23" y="93"/>
                  </a:lnTo>
                  <a:lnTo>
                    <a:pt x="23" y="93"/>
                  </a:lnTo>
                  <a:lnTo>
                    <a:pt x="23" y="96"/>
                  </a:lnTo>
                  <a:lnTo>
                    <a:pt x="26" y="100"/>
                  </a:lnTo>
                  <a:lnTo>
                    <a:pt x="29" y="101"/>
                  </a:lnTo>
                  <a:lnTo>
                    <a:pt x="34" y="101"/>
                  </a:lnTo>
                  <a:lnTo>
                    <a:pt x="34" y="101"/>
                  </a:lnTo>
                  <a:lnTo>
                    <a:pt x="40" y="101"/>
                  </a:lnTo>
                  <a:lnTo>
                    <a:pt x="46" y="100"/>
                  </a:lnTo>
                  <a:lnTo>
                    <a:pt x="44" y="113"/>
                  </a:lnTo>
                  <a:lnTo>
                    <a:pt x="44" y="113"/>
                  </a:lnTo>
                  <a:lnTo>
                    <a:pt x="37" y="114"/>
                  </a:lnTo>
                  <a:lnTo>
                    <a:pt x="28" y="114"/>
                  </a:lnTo>
                  <a:lnTo>
                    <a:pt x="28" y="114"/>
                  </a:lnTo>
                  <a:lnTo>
                    <a:pt x="22" y="114"/>
                  </a:lnTo>
                  <a:lnTo>
                    <a:pt x="19" y="113"/>
                  </a:lnTo>
                  <a:lnTo>
                    <a:pt x="15" y="111"/>
                  </a:lnTo>
                  <a:lnTo>
                    <a:pt x="13" y="108"/>
                  </a:lnTo>
                  <a:lnTo>
                    <a:pt x="10" y="106"/>
                  </a:lnTo>
                  <a:lnTo>
                    <a:pt x="9" y="102"/>
                  </a:lnTo>
                  <a:lnTo>
                    <a:pt x="8" y="95"/>
                  </a:lnTo>
                  <a:lnTo>
                    <a:pt x="8" y="95"/>
                  </a:lnTo>
                  <a:lnTo>
                    <a:pt x="9" y="85"/>
                  </a:lnTo>
                  <a:lnTo>
                    <a:pt x="10" y="75"/>
                  </a:lnTo>
                  <a:lnTo>
                    <a:pt x="17" y="39"/>
                  </a:lnTo>
                  <a:lnTo>
                    <a:pt x="0" y="39"/>
                  </a:lnTo>
                  <a:lnTo>
                    <a:pt x="2"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7" name="Freeform 19">
              <a:extLst>
                <a:ext uri="{FF2B5EF4-FFF2-40B4-BE49-F238E27FC236}">
                  <a16:creationId xmlns:a16="http://schemas.microsoft.com/office/drawing/2014/main" id="{9C96A179-B448-435D-B496-27252A9C8FA1}"/>
                </a:ext>
              </a:extLst>
            </p:cNvPr>
            <p:cNvSpPr>
              <a:spLocks/>
            </p:cNvSpPr>
            <p:nvPr userDrawn="1"/>
          </p:nvSpPr>
          <p:spPr bwMode="auto">
            <a:xfrm>
              <a:off x="6169" y="4137"/>
              <a:ext cx="20" cy="38"/>
            </a:xfrm>
            <a:custGeom>
              <a:avLst/>
              <a:gdLst>
                <a:gd name="T0" fmla="*/ 3 w 61"/>
                <a:gd name="T1" fmla="*/ 27 h 114"/>
                <a:gd name="T2" fmla="*/ 22 w 61"/>
                <a:gd name="T3" fmla="*/ 27 h 114"/>
                <a:gd name="T4" fmla="*/ 27 w 61"/>
                <a:gd name="T5" fmla="*/ 6 h 114"/>
                <a:gd name="T6" fmla="*/ 43 w 61"/>
                <a:gd name="T7" fmla="*/ 0 h 114"/>
                <a:gd name="T8" fmla="*/ 39 w 61"/>
                <a:gd name="T9" fmla="*/ 27 h 114"/>
                <a:gd name="T10" fmla="*/ 61 w 61"/>
                <a:gd name="T11" fmla="*/ 27 h 114"/>
                <a:gd name="T12" fmla="*/ 59 w 61"/>
                <a:gd name="T13" fmla="*/ 39 h 114"/>
                <a:gd name="T14" fmla="*/ 35 w 61"/>
                <a:gd name="T15" fmla="*/ 39 h 114"/>
                <a:gd name="T16" fmla="*/ 28 w 61"/>
                <a:gd name="T17" fmla="*/ 76 h 114"/>
                <a:gd name="T18" fmla="*/ 28 w 61"/>
                <a:gd name="T19" fmla="*/ 76 h 114"/>
                <a:gd name="T20" fmla="*/ 25 w 61"/>
                <a:gd name="T21" fmla="*/ 93 h 114"/>
                <a:gd name="T22" fmla="*/ 25 w 61"/>
                <a:gd name="T23" fmla="*/ 93 h 114"/>
                <a:gd name="T24" fmla="*/ 25 w 61"/>
                <a:gd name="T25" fmla="*/ 96 h 114"/>
                <a:gd name="T26" fmla="*/ 28 w 61"/>
                <a:gd name="T27" fmla="*/ 100 h 114"/>
                <a:gd name="T28" fmla="*/ 31 w 61"/>
                <a:gd name="T29" fmla="*/ 101 h 114"/>
                <a:gd name="T30" fmla="*/ 36 w 61"/>
                <a:gd name="T31" fmla="*/ 101 h 114"/>
                <a:gd name="T32" fmla="*/ 36 w 61"/>
                <a:gd name="T33" fmla="*/ 101 h 114"/>
                <a:gd name="T34" fmla="*/ 42 w 61"/>
                <a:gd name="T35" fmla="*/ 101 h 114"/>
                <a:gd name="T36" fmla="*/ 48 w 61"/>
                <a:gd name="T37" fmla="*/ 100 h 114"/>
                <a:gd name="T38" fmla="*/ 46 w 61"/>
                <a:gd name="T39" fmla="*/ 113 h 114"/>
                <a:gd name="T40" fmla="*/ 46 w 61"/>
                <a:gd name="T41" fmla="*/ 113 h 114"/>
                <a:gd name="T42" fmla="*/ 37 w 61"/>
                <a:gd name="T43" fmla="*/ 114 h 114"/>
                <a:gd name="T44" fmla="*/ 30 w 61"/>
                <a:gd name="T45" fmla="*/ 114 h 114"/>
                <a:gd name="T46" fmla="*/ 30 w 61"/>
                <a:gd name="T47" fmla="*/ 114 h 114"/>
                <a:gd name="T48" fmla="*/ 24 w 61"/>
                <a:gd name="T49" fmla="*/ 114 h 114"/>
                <a:gd name="T50" fmla="*/ 21 w 61"/>
                <a:gd name="T51" fmla="*/ 113 h 114"/>
                <a:gd name="T52" fmla="*/ 17 w 61"/>
                <a:gd name="T53" fmla="*/ 111 h 114"/>
                <a:gd name="T54" fmla="*/ 14 w 61"/>
                <a:gd name="T55" fmla="*/ 108 h 114"/>
                <a:gd name="T56" fmla="*/ 12 w 61"/>
                <a:gd name="T57" fmla="*/ 106 h 114"/>
                <a:gd name="T58" fmla="*/ 10 w 61"/>
                <a:gd name="T59" fmla="*/ 102 h 114"/>
                <a:gd name="T60" fmla="*/ 9 w 61"/>
                <a:gd name="T61" fmla="*/ 95 h 114"/>
                <a:gd name="T62" fmla="*/ 9 w 61"/>
                <a:gd name="T63" fmla="*/ 95 h 114"/>
                <a:gd name="T64" fmla="*/ 10 w 61"/>
                <a:gd name="T65" fmla="*/ 85 h 114"/>
                <a:gd name="T66" fmla="*/ 12 w 61"/>
                <a:gd name="T67" fmla="*/ 75 h 114"/>
                <a:gd name="T68" fmla="*/ 19 w 61"/>
                <a:gd name="T69" fmla="*/ 39 h 114"/>
                <a:gd name="T70" fmla="*/ 0 w 61"/>
                <a:gd name="T71" fmla="*/ 39 h 114"/>
                <a:gd name="T72" fmla="*/ 3 w 61"/>
                <a:gd name="T73" fmla="*/ 2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 h="114">
                  <a:moveTo>
                    <a:pt x="3" y="27"/>
                  </a:moveTo>
                  <a:lnTo>
                    <a:pt x="22" y="27"/>
                  </a:lnTo>
                  <a:lnTo>
                    <a:pt x="27" y="6"/>
                  </a:lnTo>
                  <a:lnTo>
                    <a:pt x="43" y="0"/>
                  </a:lnTo>
                  <a:lnTo>
                    <a:pt x="39" y="27"/>
                  </a:lnTo>
                  <a:lnTo>
                    <a:pt x="61" y="27"/>
                  </a:lnTo>
                  <a:lnTo>
                    <a:pt x="59" y="39"/>
                  </a:lnTo>
                  <a:lnTo>
                    <a:pt x="35" y="39"/>
                  </a:lnTo>
                  <a:lnTo>
                    <a:pt x="28" y="76"/>
                  </a:lnTo>
                  <a:lnTo>
                    <a:pt x="28" y="76"/>
                  </a:lnTo>
                  <a:lnTo>
                    <a:pt x="25" y="93"/>
                  </a:lnTo>
                  <a:lnTo>
                    <a:pt x="25" y="93"/>
                  </a:lnTo>
                  <a:lnTo>
                    <a:pt x="25" y="96"/>
                  </a:lnTo>
                  <a:lnTo>
                    <a:pt x="28" y="100"/>
                  </a:lnTo>
                  <a:lnTo>
                    <a:pt x="31" y="101"/>
                  </a:lnTo>
                  <a:lnTo>
                    <a:pt x="36" y="101"/>
                  </a:lnTo>
                  <a:lnTo>
                    <a:pt x="36" y="101"/>
                  </a:lnTo>
                  <a:lnTo>
                    <a:pt x="42" y="101"/>
                  </a:lnTo>
                  <a:lnTo>
                    <a:pt x="48" y="100"/>
                  </a:lnTo>
                  <a:lnTo>
                    <a:pt x="46" y="113"/>
                  </a:lnTo>
                  <a:lnTo>
                    <a:pt x="46" y="113"/>
                  </a:lnTo>
                  <a:lnTo>
                    <a:pt x="37" y="114"/>
                  </a:lnTo>
                  <a:lnTo>
                    <a:pt x="30" y="114"/>
                  </a:lnTo>
                  <a:lnTo>
                    <a:pt x="30" y="114"/>
                  </a:lnTo>
                  <a:lnTo>
                    <a:pt x="24" y="114"/>
                  </a:lnTo>
                  <a:lnTo>
                    <a:pt x="21" y="113"/>
                  </a:lnTo>
                  <a:lnTo>
                    <a:pt x="17" y="111"/>
                  </a:lnTo>
                  <a:lnTo>
                    <a:pt x="14" y="108"/>
                  </a:lnTo>
                  <a:lnTo>
                    <a:pt x="12" y="106"/>
                  </a:lnTo>
                  <a:lnTo>
                    <a:pt x="10" y="102"/>
                  </a:lnTo>
                  <a:lnTo>
                    <a:pt x="9" y="95"/>
                  </a:lnTo>
                  <a:lnTo>
                    <a:pt x="9" y="95"/>
                  </a:lnTo>
                  <a:lnTo>
                    <a:pt x="10" y="85"/>
                  </a:lnTo>
                  <a:lnTo>
                    <a:pt x="12" y="75"/>
                  </a:lnTo>
                  <a:lnTo>
                    <a:pt x="19" y="39"/>
                  </a:lnTo>
                  <a:lnTo>
                    <a:pt x="0" y="39"/>
                  </a:lnTo>
                  <a:lnTo>
                    <a:pt x="3"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8" name="Freeform 20">
              <a:extLst>
                <a:ext uri="{FF2B5EF4-FFF2-40B4-BE49-F238E27FC236}">
                  <a16:creationId xmlns:a16="http://schemas.microsoft.com/office/drawing/2014/main" id="{7DA1180F-5CA4-4B2A-B086-550B9355B079}"/>
                </a:ext>
              </a:extLst>
            </p:cNvPr>
            <p:cNvSpPr>
              <a:spLocks/>
            </p:cNvSpPr>
            <p:nvPr userDrawn="1"/>
          </p:nvSpPr>
          <p:spPr bwMode="auto">
            <a:xfrm>
              <a:off x="6190" y="4132"/>
              <a:ext cx="29" cy="42"/>
            </a:xfrm>
            <a:custGeom>
              <a:avLst/>
              <a:gdLst>
                <a:gd name="T0" fmla="*/ 27 w 87"/>
                <a:gd name="T1" fmla="*/ 0 h 126"/>
                <a:gd name="T2" fmla="*/ 42 w 87"/>
                <a:gd name="T3" fmla="*/ 0 h 126"/>
                <a:gd name="T4" fmla="*/ 31 w 87"/>
                <a:gd name="T5" fmla="*/ 52 h 126"/>
                <a:gd name="T6" fmla="*/ 31 w 87"/>
                <a:gd name="T7" fmla="*/ 52 h 126"/>
                <a:gd name="T8" fmla="*/ 31 w 87"/>
                <a:gd name="T9" fmla="*/ 52 h 126"/>
                <a:gd name="T10" fmla="*/ 37 w 87"/>
                <a:gd name="T11" fmla="*/ 46 h 126"/>
                <a:gd name="T12" fmla="*/ 43 w 87"/>
                <a:gd name="T13" fmla="*/ 42 h 126"/>
                <a:gd name="T14" fmla="*/ 50 w 87"/>
                <a:gd name="T15" fmla="*/ 40 h 126"/>
                <a:gd name="T16" fmla="*/ 59 w 87"/>
                <a:gd name="T17" fmla="*/ 38 h 126"/>
                <a:gd name="T18" fmla="*/ 59 w 87"/>
                <a:gd name="T19" fmla="*/ 38 h 126"/>
                <a:gd name="T20" fmla="*/ 65 w 87"/>
                <a:gd name="T21" fmla="*/ 38 h 126"/>
                <a:gd name="T22" fmla="*/ 71 w 87"/>
                <a:gd name="T23" fmla="*/ 40 h 126"/>
                <a:gd name="T24" fmla="*/ 75 w 87"/>
                <a:gd name="T25" fmla="*/ 42 h 126"/>
                <a:gd name="T26" fmla="*/ 79 w 87"/>
                <a:gd name="T27" fmla="*/ 46 h 126"/>
                <a:gd name="T28" fmla="*/ 83 w 87"/>
                <a:gd name="T29" fmla="*/ 49 h 126"/>
                <a:gd name="T30" fmla="*/ 85 w 87"/>
                <a:gd name="T31" fmla="*/ 54 h 126"/>
                <a:gd name="T32" fmla="*/ 86 w 87"/>
                <a:gd name="T33" fmla="*/ 59 h 126"/>
                <a:gd name="T34" fmla="*/ 87 w 87"/>
                <a:gd name="T35" fmla="*/ 66 h 126"/>
                <a:gd name="T36" fmla="*/ 87 w 87"/>
                <a:gd name="T37" fmla="*/ 66 h 126"/>
                <a:gd name="T38" fmla="*/ 86 w 87"/>
                <a:gd name="T39" fmla="*/ 73 h 126"/>
                <a:gd name="T40" fmla="*/ 85 w 87"/>
                <a:gd name="T41" fmla="*/ 81 h 126"/>
                <a:gd name="T42" fmla="*/ 75 w 87"/>
                <a:gd name="T43" fmla="*/ 126 h 126"/>
                <a:gd name="T44" fmla="*/ 60 w 87"/>
                <a:gd name="T45" fmla="*/ 126 h 126"/>
                <a:gd name="T46" fmla="*/ 71 w 87"/>
                <a:gd name="T47" fmla="*/ 75 h 126"/>
                <a:gd name="T48" fmla="*/ 71 w 87"/>
                <a:gd name="T49" fmla="*/ 75 h 126"/>
                <a:gd name="T50" fmla="*/ 72 w 87"/>
                <a:gd name="T51" fmla="*/ 67 h 126"/>
                <a:gd name="T52" fmla="*/ 72 w 87"/>
                <a:gd name="T53" fmla="*/ 67 h 126"/>
                <a:gd name="T54" fmla="*/ 71 w 87"/>
                <a:gd name="T55" fmla="*/ 61 h 126"/>
                <a:gd name="T56" fmla="*/ 67 w 87"/>
                <a:gd name="T57" fmla="*/ 55 h 126"/>
                <a:gd name="T58" fmla="*/ 62 w 87"/>
                <a:gd name="T59" fmla="*/ 53 h 126"/>
                <a:gd name="T60" fmla="*/ 56 w 87"/>
                <a:gd name="T61" fmla="*/ 52 h 126"/>
                <a:gd name="T62" fmla="*/ 56 w 87"/>
                <a:gd name="T63" fmla="*/ 52 h 126"/>
                <a:gd name="T64" fmla="*/ 49 w 87"/>
                <a:gd name="T65" fmla="*/ 53 h 126"/>
                <a:gd name="T66" fmla="*/ 43 w 87"/>
                <a:gd name="T67" fmla="*/ 55 h 126"/>
                <a:gd name="T68" fmla="*/ 39 w 87"/>
                <a:gd name="T69" fmla="*/ 59 h 126"/>
                <a:gd name="T70" fmla="*/ 34 w 87"/>
                <a:gd name="T71" fmla="*/ 63 h 126"/>
                <a:gd name="T72" fmla="*/ 30 w 87"/>
                <a:gd name="T73" fmla="*/ 68 h 126"/>
                <a:gd name="T74" fmla="*/ 28 w 87"/>
                <a:gd name="T75" fmla="*/ 73 h 126"/>
                <a:gd name="T76" fmla="*/ 24 w 87"/>
                <a:gd name="T77" fmla="*/ 83 h 126"/>
                <a:gd name="T78" fmla="*/ 16 w 87"/>
                <a:gd name="T79" fmla="*/ 126 h 126"/>
                <a:gd name="T80" fmla="*/ 0 w 87"/>
                <a:gd name="T81" fmla="*/ 126 h 126"/>
                <a:gd name="T82" fmla="*/ 27 w 87"/>
                <a:gd name="T8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7" h="126">
                  <a:moveTo>
                    <a:pt x="27" y="0"/>
                  </a:moveTo>
                  <a:lnTo>
                    <a:pt x="42" y="0"/>
                  </a:lnTo>
                  <a:lnTo>
                    <a:pt x="31" y="52"/>
                  </a:lnTo>
                  <a:lnTo>
                    <a:pt x="31" y="52"/>
                  </a:lnTo>
                  <a:lnTo>
                    <a:pt x="31" y="52"/>
                  </a:lnTo>
                  <a:lnTo>
                    <a:pt x="37" y="46"/>
                  </a:lnTo>
                  <a:lnTo>
                    <a:pt x="43" y="42"/>
                  </a:lnTo>
                  <a:lnTo>
                    <a:pt x="50" y="40"/>
                  </a:lnTo>
                  <a:lnTo>
                    <a:pt x="59" y="38"/>
                  </a:lnTo>
                  <a:lnTo>
                    <a:pt x="59" y="38"/>
                  </a:lnTo>
                  <a:lnTo>
                    <a:pt x="65" y="38"/>
                  </a:lnTo>
                  <a:lnTo>
                    <a:pt x="71" y="40"/>
                  </a:lnTo>
                  <a:lnTo>
                    <a:pt x="75" y="42"/>
                  </a:lnTo>
                  <a:lnTo>
                    <a:pt x="79" y="46"/>
                  </a:lnTo>
                  <a:lnTo>
                    <a:pt x="83" y="49"/>
                  </a:lnTo>
                  <a:lnTo>
                    <a:pt x="85" y="54"/>
                  </a:lnTo>
                  <a:lnTo>
                    <a:pt x="86" y="59"/>
                  </a:lnTo>
                  <a:lnTo>
                    <a:pt x="87" y="66"/>
                  </a:lnTo>
                  <a:lnTo>
                    <a:pt x="87" y="66"/>
                  </a:lnTo>
                  <a:lnTo>
                    <a:pt x="86" y="73"/>
                  </a:lnTo>
                  <a:lnTo>
                    <a:pt x="85" y="81"/>
                  </a:lnTo>
                  <a:lnTo>
                    <a:pt x="75" y="126"/>
                  </a:lnTo>
                  <a:lnTo>
                    <a:pt x="60" y="126"/>
                  </a:lnTo>
                  <a:lnTo>
                    <a:pt x="71" y="75"/>
                  </a:lnTo>
                  <a:lnTo>
                    <a:pt x="71" y="75"/>
                  </a:lnTo>
                  <a:lnTo>
                    <a:pt x="72" y="67"/>
                  </a:lnTo>
                  <a:lnTo>
                    <a:pt x="72" y="67"/>
                  </a:lnTo>
                  <a:lnTo>
                    <a:pt x="71" y="61"/>
                  </a:lnTo>
                  <a:lnTo>
                    <a:pt x="67" y="55"/>
                  </a:lnTo>
                  <a:lnTo>
                    <a:pt x="62" y="53"/>
                  </a:lnTo>
                  <a:lnTo>
                    <a:pt x="56" y="52"/>
                  </a:lnTo>
                  <a:lnTo>
                    <a:pt x="56" y="52"/>
                  </a:lnTo>
                  <a:lnTo>
                    <a:pt x="49" y="53"/>
                  </a:lnTo>
                  <a:lnTo>
                    <a:pt x="43" y="55"/>
                  </a:lnTo>
                  <a:lnTo>
                    <a:pt x="39" y="59"/>
                  </a:lnTo>
                  <a:lnTo>
                    <a:pt x="34" y="63"/>
                  </a:lnTo>
                  <a:lnTo>
                    <a:pt x="30" y="68"/>
                  </a:lnTo>
                  <a:lnTo>
                    <a:pt x="28" y="73"/>
                  </a:lnTo>
                  <a:lnTo>
                    <a:pt x="24" y="83"/>
                  </a:lnTo>
                  <a:lnTo>
                    <a:pt x="16" y="126"/>
                  </a:lnTo>
                  <a:lnTo>
                    <a:pt x="0" y="126"/>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9" name="Freeform 21">
              <a:extLst>
                <a:ext uri="{FF2B5EF4-FFF2-40B4-BE49-F238E27FC236}">
                  <a16:creationId xmlns:a16="http://schemas.microsoft.com/office/drawing/2014/main" id="{3D271C15-196C-452B-B170-36FC384DCFE3}"/>
                </a:ext>
              </a:extLst>
            </p:cNvPr>
            <p:cNvSpPr>
              <a:spLocks noEditPoints="1"/>
            </p:cNvSpPr>
            <p:nvPr userDrawn="1"/>
          </p:nvSpPr>
          <p:spPr bwMode="auto">
            <a:xfrm>
              <a:off x="6224" y="4145"/>
              <a:ext cx="27" cy="30"/>
            </a:xfrm>
            <a:custGeom>
              <a:avLst/>
              <a:gdLst>
                <a:gd name="T0" fmla="*/ 66 w 80"/>
                <a:gd name="T1" fmla="*/ 87 h 90"/>
                <a:gd name="T2" fmla="*/ 39 w 80"/>
                <a:gd name="T3" fmla="*/ 90 h 90"/>
                <a:gd name="T4" fmla="*/ 32 w 80"/>
                <a:gd name="T5" fmla="*/ 90 h 90"/>
                <a:gd name="T6" fmla="*/ 18 w 80"/>
                <a:gd name="T7" fmla="*/ 87 h 90"/>
                <a:gd name="T8" fmla="*/ 7 w 80"/>
                <a:gd name="T9" fmla="*/ 77 h 90"/>
                <a:gd name="T10" fmla="*/ 1 w 80"/>
                <a:gd name="T11" fmla="*/ 61 h 90"/>
                <a:gd name="T12" fmla="*/ 0 w 80"/>
                <a:gd name="T13" fmla="*/ 52 h 90"/>
                <a:gd name="T14" fmla="*/ 4 w 80"/>
                <a:gd name="T15" fmla="*/ 34 h 90"/>
                <a:gd name="T16" fmla="*/ 12 w 80"/>
                <a:gd name="T17" fmla="*/ 17 h 90"/>
                <a:gd name="T18" fmla="*/ 27 w 80"/>
                <a:gd name="T19" fmla="*/ 5 h 90"/>
                <a:gd name="T20" fmla="*/ 48 w 80"/>
                <a:gd name="T21" fmla="*/ 0 h 90"/>
                <a:gd name="T22" fmla="*/ 55 w 80"/>
                <a:gd name="T23" fmla="*/ 2 h 90"/>
                <a:gd name="T24" fmla="*/ 67 w 80"/>
                <a:gd name="T25" fmla="*/ 5 h 90"/>
                <a:gd name="T26" fmla="*/ 75 w 80"/>
                <a:gd name="T27" fmla="*/ 14 h 90"/>
                <a:gd name="T28" fmla="*/ 79 w 80"/>
                <a:gd name="T29" fmla="*/ 25 h 90"/>
                <a:gd name="T30" fmla="*/ 80 w 80"/>
                <a:gd name="T31" fmla="*/ 33 h 90"/>
                <a:gd name="T32" fmla="*/ 78 w 80"/>
                <a:gd name="T33" fmla="*/ 49 h 90"/>
                <a:gd name="T34" fmla="*/ 18 w 80"/>
                <a:gd name="T35" fmla="*/ 49 h 90"/>
                <a:gd name="T36" fmla="*/ 17 w 80"/>
                <a:gd name="T37" fmla="*/ 54 h 90"/>
                <a:gd name="T38" fmla="*/ 19 w 80"/>
                <a:gd name="T39" fmla="*/ 65 h 90"/>
                <a:gd name="T40" fmla="*/ 25 w 80"/>
                <a:gd name="T41" fmla="*/ 72 h 90"/>
                <a:gd name="T42" fmla="*/ 33 w 80"/>
                <a:gd name="T43" fmla="*/ 77 h 90"/>
                <a:gd name="T44" fmla="*/ 43 w 80"/>
                <a:gd name="T45" fmla="*/ 77 h 90"/>
                <a:gd name="T46" fmla="*/ 68 w 80"/>
                <a:gd name="T47" fmla="*/ 72 h 90"/>
                <a:gd name="T48" fmla="*/ 63 w 80"/>
                <a:gd name="T49" fmla="*/ 37 h 90"/>
                <a:gd name="T50" fmla="*/ 63 w 80"/>
                <a:gd name="T51" fmla="*/ 30 h 90"/>
                <a:gd name="T52" fmla="*/ 62 w 80"/>
                <a:gd name="T53" fmla="*/ 23 h 90"/>
                <a:gd name="T54" fmla="*/ 56 w 80"/>
                <a:gd name="T55" fmla="*/ 16 h 90"/>
                <a:gd name="T56" fmla="*/ 50 w 80"/>
                <a:gd name="T57" fmla="*/ 14 h 90"/>
                <a:gd name="T58" fmla="*/ 45 w 80"/>
                <a:gd name="T59" fmla="*/ 14 h 90"/>
                <a:gd name="T60" fmla="*/ 37 w 80"/>
                <a:gd name="T61" fmla="*/ 15 h 90"/>
                <a:gd name="T62" fmla="*/ 29 w 80"/>
                <a:gd name="T63" fmla="*/ 21 h 90"/>
                <a:gd name="T64" fmla="*/ 19 w 80"/>
                <a:gd name="T65" fmla="*/ 3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90">
                  <a:moveTo>
                    <a:pt x="66" y="87"/>
                  </a:moveTo>
                  <a:lnTo>
                    <a:pt x="66" y="87"/>
                  </a:lnTo>
                  <a:lnTo>
                    <a:pt x="53" y="89"/>
                  </a:lnTo>
                  <a:lnTo>
                    <a:pt x="39" y="90"/>
                  </a:lnTo>
                  <a:lnTo>
                    <a:pt x="39" y="90"/>
                  </a:lnTo>
                  <a:lnTo>
                    <a:pt x="32" y="90"/>
                  </a:lnTo>
                  <a:lnTo>
                    <a:pt x="25" y="89"/>
                  </a:lnTo>
                  <a:lnTo>
                    <a:pt x="18" y="87"/>
                  </a:lnTo>
                  <a:lnTo>
                    <a:pt x="12" y="82"/>
                  </a:lnTo>
                  <a:lnTo>
                    <a:pt x="7" y="77"/>
                  </a:lnTo>
                  <a:lnTo>
                    <a:pt x="4" y="71"/>
                  </a:lnTo>
                  <a:lnTo>
                    <a:pt x="1" y="61"/>
                  </a:lnTo>
                  <a:lnTo>
                    <a:pt x="0" y="52"/>
                  </a:lnTo>
                  <a:lnTo>
                    <a:pt x="0" y="52"/>
                  </a:lnTo>
                  <a:lnTo>
                    <a:pt x="1" y="42"/>
                  </a:lnTo>
                  <a:lnTo>
                    <a:pt x="4" y="34"/>
                  </a:lnTo>
                  <a:lnTo>
                    <a:pt x="7" y="25"/>
                  </a:lnTo>
                  <a:lnTo>
                    <a:pt x="12" y="17"/>
                  </a:lnTo>
                  <a:lnTo>
                    <a:pt x="19" y="10"/>
                  </a:lnTo>
                  <a:lnTo>
                    <a:pt x="27" y="5"/>
                  </a:lnTo>
                  <a:lnTo>
                    <a:pt x="37" y="2"/>
                  </a:lnTo>
                  <a:lnTo>
                    <a:pt x="48" y="0"/>
                  </a:lnTo>
                  <a:lnTo>
                    <a:pt x="48" y="0"/>
                  </a:lnTo>
                  <a:lnTo>
                    <a:pt x="55" y="2"/>
                  </a:lnTo>
                  <a:lnTo>
                    <a:pt x="61" y="3"/>
                  </a:lnTo>
                  <a:lnTo>
                    <a:pt x="67" y="5"/>
                  </a:lnTo>
                  <a:lnTo>
                    <a:pt x="72" y="9"/>
                  </a:lnTo>
                  <a:lnTo>
                    <a:pt x="75" y="14"/>
                  </a:lnTo>
                  <a:lnTo>
                    <a:pt x="78" y="20"/>
                  </a:lnTo>
                  <a:lnTo>
                    <a:pt x="79" y="25"/>
                  </a:lnTo>
                  <a:lnTo>
                    <a:pt x="80" y="33"/>
                  </a:lnTo>
                  <a:lnTo>
                    <a:pt x="80" y="33"/>
                  </a:lnTo>
                  <a:lnTo>
                    <a:pt x="79" y="41"/>
                  </a:lnTo>
                  <a:lnTo>
                    <a:pt x="78" y="49"/>
                  </a:lnTo>
                  <a:lnTo>
                    <a:pt x="18" y="49"/>
                  </a:lnTo>
                  <a:lnTo>
                    <a:pt x="18" y="49"/>
                  </a:lnTo>
                  <a:lnTo>
                    <a:pt x="17" y="54"/>
                  </a:lnTo>
                  <a:lnTo>
                    <a:pt x="17" y="54"/>
                  </a:lnTo>
                  <a:lnTo>
                    <a:pt x="18" y="60"/>
                  </a:lnTo>
                  <a:lnTo>
                    <a:pt x="19" y="65"/>
                  </a:lnTo>
                  <a:lnTo>
                    <a:pt x="22" y="70"/>
                  </a:lnTo>
                  <a:lnTo>
                    <a:pt x="25" y="72"/>
                  </a:lnTo>
                  <a:lnTo>
                    <a:pt x="29" y="75"/>
                  </a:lnTo>
                  <a:lnTo>
                    <a:pt x="33" y="77"/>
                  </a:lnTo>
                  <a:lnTo>
                    <a:pt x="43" y="77"/>
                  </a:lnTo>
                  <a:lnTo>
                    <a:pt x="43" y="77"/>
                  </a:lnTo>
                  <a:lnTo>
                    <a:pt x="56" y="76"/>
                  </a:lnTo>
                  <a:lnTo>
                    <a:pt x="68" y="72"/>
                  </a:lnTo>
                  <a:lnTo>
                    <a:pt x="66" y="87"/>
                  </a:lnTo>
                  <a:close/>
                  <a:moveTo>
                    <a:pt x="63" y="37"/>
                  </a:moveTo>
                  <a:lnTo>
                    <a:pt x="63" y="37"/>
                  </a:lnTo>
                  <a:lnTo>
                    <a:pt x="63" y="30"/>
                  </a:lnTo>
                  <a:lnTo>
                    <a:pt x="63" y="30"/>
                  </a:lnTo>
                  <a:lnTo>
                    <a:pt x="62" y="23"/>
                  </a:lnTo>
                  <a:lnTo>
                    <a:pt x="58" y="18"/>
                  </a:lnTo>
                  <a:lnTo>
                    <a:pt x="56" y="16"/>
                  </a:lnTo>
                  <a:lnTo>
                    <a:pt x="54" y="15"/>
                  </a:lnTo>
                  <a:lnTo>
                    <a:pt x="50" y="14"/>
                  </a:lnTo>
                  <a:lnTo>
                    <a:pt x="45" y="14"/>
                  </a:lnTo>
                  <a:lnTo>
                    <a:pt x="45" y="14"/>
                  </a:lnTo>
                  <a:lnTo>
                    <a:pt x="41" y="14"/>
                  </a:lnTo>
                  <a:lnTo>
                    <a:pt x="37" y="15"/>
                  </a:lnTo>
                  <a:lnTo>
                    <a:pt x="32" y="17"/>
                  </a:lnTo>
                  <a:lnTo>
                    <a:pt x="29" y="21"/>
                  </a:lnTo>
                  <a:lnTo>
                    <a:pt x="23" y="28"/>
                  </a:lnTo>
                  <a:lnTo>
                    <a:pt x="19" y="37"/>
                  </a:lnTo>
                  <a:lnTo>
                    <a:pt x="63"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0" name="Freeform 22">
              <a:extLst>
                <a:ext uri="{FF2B5EF4-FFF2-40B4-BE49-F238E27FC236}">
                  <a16:creationId xmlns:a16="http://schemas.microsoft.com/office/drawing/2014/main" id="{BE43D17A-8BCC-40E9-933F-FE890679E779}"/>
                </a:ext>
              </a:extLst>
            </p:cNvPr>
            <p:cNvSpPr>
              <a:spLocks/>
            </p:cNvSpPr>
            <p:nvPr userDrawn="1"/>
          </p:nvSpPr>
          <p:spPr bwMode="auto">
            <a:xfrm>
              <a:off x="6270" y="4132"/>
              <a:ext cx="29" cy="42"/>
            </a:xfrm>
            <a:custGeom>
              <a:avLst/>
              <a:gdLst>
                <a:gd name="T0" fmla="*/ 27 w 87"/>
                <a:gd name="T1" fmla="*/ 0 h 126"/>
                <a:gd name="T2" fmla="*/ 42 w 87"/>
                <a:gd name="T3" fmla="*/ 0 h 126"/>
                <a:gd name="T4" fmla="*/ 31 w 87"/>
                <a:gd name="T5" fmla="*/ 52 h 126"/>
                <a:gd name="T6" fmla="*/ 32 w 87"/>
                <a:gd name="T7" fmla="*/ 52 h 126"/>
                <a:gd name="T8" fmla="*/ 32 w 87"/>
                <a:gd name="T9" fmla="*/ 52 h 126"/>
                <a:gd name="T10" fmla="*/ 37 w 87"/>
                <a:gd name="T11" fmla="*/ 46 h 126"/>
                <a:gd name="T12" fmla="*/ 43 w 87"/>
                <a:gd name="T13" fmla="*/ 42 h 126"/>
                <a:gd name="T14" fmla="*/ 52 w 87"/>
                <a:gd name="T15" fmla="*/ 40 h 126"/>
                <a:gd name="T16" fmla="*/ 59 w 87"/>
                <a:gd name="T17" fmla="*/ 38 h 126"/>
                <a:gd name="T18" fmla="*/ 59 w 87"/>
                <a:gd name="T19" fmla="*/ 38 h 126"/>
                <a:gd name="T20" fmla="*/ 65 w 87"/>
                <a:gd name="T21" fmla="*/ 38 h 126"/>
                <a:gd name="T22" fmla="*/ 71 w 87"/>
                <a:gd name="T23" fmla="*/ 40 h 126"/>
                <a:gd name="T24" fmla="*/ 75 w 87"/>
                <a:gd name="T25" fmla="*/ 42 h 126"/>
                <a:gd name="T26" fmla="*/ 79 w 87"/>
                <a:gd name="T27" fmla="*/ 46 h 126"/>
                <a:gd name="T28" fmla="*/ 83 w 87"/>
                <a:gd name="T29" fmla="*/ 49 h 126"/>
                <a:gd name="T30" fmla="*/ 85 w 87"/>
                <a:gd name="T31" fmla="*/ 54 h 126"/>
                <a:gd name="T32" fmla="*/ 87 w 87"/>
                <a:gd name="T33" fmla="*/ 59 h 126"/>
                <a:gd name="T34" fmla="*/ 87 w 87"/>
                <a:gd name="T35" fmla="*/ 66 h 126"/>
                <a:gd name="T36" fmla="*/ 87 w 87"/>
                <a:gd name="T37" fmla="*/ 66 h 126"/>
                <a:gd name="T38" fmla="*/ 87 w 87"/>
                <a:gd name="T39" fmla="*/ 73 h 126"/>
                <a:gd name="T40" fmla="*/ 86 w 87"/>
                <a:gd name="T41" fmla="*/ 81 h 126"/>
                <a:gd name="T42" fmla="*/ 77 w 87"/>
                <a:gd name="T43" fmla="*/ 126 h 126"/>
                <a:gd name="T44" fmla="*/ 60 w 87"/>
                <a:gd name="T45" fmla="*/ 126 h 126"/>
                <a:gd name="T46" fmla="*/ 71 w 87"/>
                <a:gd name="T47" fmla="*/ 75 h 126"/>
                <a:gd name="T48" fmla="*/ 71 w 87"/>
                <a:gd name="T49" fmla="*/ 75 h 126"/>
                <a:gd name="T50" fmla="*/ 72 w 87"/>
                <a:gd name="T51" fmla="*/ 67 h 126"/>
                <a:gd name="T52" fmla="*/ 72 w 87"/>
                <a:gd name="T53" fmla="*/ 67 h 126"/>
                <a:gd name="T54" fmla="*/ 71 w 87"/>
                <a:gd name="T55" fmla="*/ 61 h 126"/>
                <a:gd name="T56" fmla="*/ 67 w 87"/>
                <a:gd name="T57" fmla="*/ 55 h 126"/>
                <a:gd name="T58" fmla="*/ 62 w 87"/>
                <a:gd name="T59" fmla="*/ 53 h 126"/>
                <a:gd name="T60" fmla="*/ 56 w 87"/>
                <a:gd name="T61" fmla="*/ 52 h 126"/>
                <a:gd name="T62" fmla="*/ 56 w 87"/>
                <a:gd name="T63" fmla="*/ 52 h 126"/>
                <a:gd name="T64" fmla="*/ 49 w 87"/>
                <a:gd name="T65" fmla="*/ 53 h 126"/>
                <a:gd name="T66" fmla="*/ 43 w 87"/>
                <a:gd name="T67" fmla="*/ 55 h 126"/>
                <a:gd name="T68" fmla="*/ 38 w 87"/>
                <a:gd name="T69" fmla="*/ 59 h 126"/>
                <a:gd name="T70" fmla="*/ 34 w 87"/>
                <a:gd name="T71" fmla="*/ 63 h 126"/>
                <a:gd name="T72" fmla="*/ 30 w 87"/>
                <a:gd name="T73" fmla="*/ 68 h 126"/>
                <a:gd name="T74" fmla="*/ 28 w 87"/>
                <a:gd name="T75" fmla="*/ 73 h 126"/>
                <a:gd name="T76" fmla="*/ 25 w 87"/>
                <a:gd name="T77" fmla="*/ 83 h 126"/>
                <a:gd name="T78" fmla="*/ 16 w 87"/>
                <a:gd name="T79" fmla="*/ 126 h 126"/>
                <a:gd name="T80" fmla="*/ 0 w 87"/>
                <a:gd name="T81" fmla="*/ 126 h 126"/>
                <a:gd name="T82" fmla="*/ 27 w 87"/>
                <a:gd name="T8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7" h="126">
                  <a:moveTo>
                    <a:pt x="27" y="0"/>
                  </a:moveTo>
                  <a:lnTo>
                    <a:pt x="42" y="0"/>
                  </a:lnTo>
                  <a:lnTo>
                    <a:pt x="31" y="52"/>
                  </a:lnTo>
                  <a:lnTo>
                    <a:pt x="32" y="52"/>
                  </a:lnTo>
                  <a:lnTo>
                    <a:pt x="32" y="52"/>
                  </a:lnTo>
                  <a:lnTo>
                    <a:pt x="37" y="46"/>
                  </a:lnTo>
                  <a:lnTo>
                    <a:pt x="43" y="42"/>
                  </a:lnTo>
                  <a:lnTo>
                    <a:pt x="52" y="40"/>
                  </a:lnTo>
                  <a:lnTo>
                    <a:pt x="59" y="38"/>
                  </a:lnTo>
                  <a:lnTo>
                    <a:pt x="59" y="38"/>
                  </a:lnTo>
                  <a:lnTo>
                    <a:pt x="65" y="38"/>
                  </a:lnTo>
                  <a:lnTo>
                    <a:pt x="71" y="40"/>
                  </a:lnTo>
                  <a:lnTo>
                    <a:pt x="75" y="42"/>
                  </a:lnTo>
                  <a:lnTo>
                    <a:pt x="79" y="46"/>
                  </a:lnTo>
                  <a:lnTo>
                    <a:pt x="83" y="49"/>
                  </a:lnTo>
                  <a:lnTo>
                    <a:pt x="85" y="54"/>
                  </a:lnTo>
                  <a:lnTo>
                    <a:pt x="87" y="59"/>
                  </a:lnTo>
                  <a:lnTo>
                    <a:pt x="87" y="66"/>
                  </a:lnTo>
                  <a:lnTo>
                    <a:pt x="87" y="66"/>
                  </a:lnTo>
                  <a:lnTo>
                    <a:pt x="87" y="73"/>
                  </a:lnTo>
                  <a:lnTo>
                    <a:pt x="86" y="81"/>
                  </a:lnTo>
                  <a:lnTo>
                    <a:pt x="77" y="126"/>
                  </a:lnTo>
                  <a:lnTo>
                    <a:pt x="60" y="126"/>
                  </a:lnTo>
                  <a:lnTo>
                    <a:pt x="71" y="75"/>
                  </a:lnTo>
                  <a:lnTo>
                    <a:pt x="71" y="75"/>
                  </a:lnTo>
                  <a:lnTo>
                    <a:pt x="72" y="67"/>
                  </a:lnTo>
                  <a:lnTo>
                    <a:pt x="72" y="67"/>
                  </a:lnTo>
                  <a:lnTo>
                    <a:pt x="71" y="61"/>
                  </a:lnTo>
                  <a:lnTo>
                    <a:pt x="67" y="55"/>
                  </a:lnTo>
                  <a:lnTo>
                    <a:pt x="62" y="53"/>
                  </a:lnTo>
                  <a:lnTo>
                    <a:pt x="56" y="52"/>
                  </a:lnTo>
                  <a:lnTo>
                    <a:pt x="56" y="52"/>
                  </a:lnTo>
                  <a:lnTo>
                    <a:pt x="49" y="53"/>
                  </a:lnTo>
                  <a:lnTo>
                    <a:pt x="43" y="55"/>
                  </a:lnTo>
                  <a:lnTo>
                    <a:pt x="38" y="59"/>
                  </a:lnTo>
                  <a:lnTo>
                    <a:pt x="34" y="63"/>
                  </a:lnTo>
                  <a:lnTo>
                    <a:pt x="30" y="68"/>
                  </a:lnTo>
                  <a:lnTo>
                    <a:pt x="28" y="73"/>
                  </a:lnTo>
                  <a:lnTo>
                    <a:pt x="25" y="83"/>
                  </a:lnTo>
                  <a:lnTo>
                    <a:pt x="16" y="126"/>
                  </a:lnTo>
                  <a:lnTo>
                    <a:pt x="0" y="126"/>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1" name="Freeform 23">
              <a:extLst>
                <a:ext uri="{FF2B5EF4-FFF2-40B4-BE49-F238E27FC236}">
                  <a16:creationId xmlns:a16="http://schemas.microsoft.com/office/drawing/2014/main" id="{AA6CB217-8BE7-4890-B768-0281D8FD718C}"/>
                </a:ext>
              </a:extLst>
            </p:cNvPr>
            <p:cNvSpPr>
              <a:spLocks noEditPoints="1"/>
            </p:cNvSpPr>
            <p:nvPr userDrawn="1"/>
          </p:nvSpPr>
          <p:spPr bwMode="auto">
            <a:xfrm>
              <a:off x="6305" y="4145"/>
              <a:ext cx="27" cy="30"/>
            </a:xfrm>
            <a:custGeom>
              <a:avLst/>
              <a:gdLst>
                <a:gd name="T0" fmla="*/ 65 w 79"/>
                <a:gd name="T1" fmla="*/ 87 h 90"/>
                <a:gd name="T2" fmla="*/ 39 w 79"/>
                <a:gd name="T3" fmla="*/ 90 h 90"/>
                <a:gd name="T4" fmla="*/ 31 w 79"/>
                <a:gd name="T5" fmla="*/ 90 h 90"/>
                <a:gd name="T6" fmla="*/ 17 w 79"/>
                <a:gd name="T7" fmla="*/ 87 h 90"/>
                <a:gd name="T8" fmla="*/ 6 w 79"/>
                <a:gd name="T9" fmla="*/ 77 h 90"/>
                <a:gd name="T10" fmla="*/ 0 w 79"/>
                <a:gd name="T11" fmla="*/ 61 h 90"/>
                <a:gd name="T12" fmla="*/ 0 w 79"/>
                <a:gd name="T13" fmla="*/ 52 h 90"/>
                <a:gd name="T14" fmla="*/ 3 w 79"/>
                <a:gd name="T15" fmla="*/ 34 h 90"/>
                <a:gd name="T16" fmla="*/ 12 w 79"/>
                <a:gd name="T17" fmla="*/ 17 h 90"/>
                <a:gd name="T18" fmla="*/ 26 w 79"/>
                <a:gd name="T19" fmla="*/ 5 h 90"/>
                <a:gd name="T20" fmla="*/ 47 w 79"/>
                <a:gd name="T21" fmla="*/ 0 h 90"/>
                <a:gd name="T22" fmla="*/ 54 w 79"/>
                <a:gd name="T23" fmla="*/ 2 h 90"/>
                <a:gd name="T24" fmla="*/ 66 w 79"/>
                <a:gd name="T25" fmla="*/ 5 h 90"/>
                <a:gd name="T26" fmla="*/ 74 w 79"/>
                <a:gd name="T27" fmla="*/ 14 h 90"/>
                <a:gd name="T28" fmla="*/ 78 w 79"/>
                <a:gd name="T29" fmla="*/ 25 h 90"/>
                <a:gd name="T30" fmla="*/ 79 w 79"/>
                <a:gd name="T31" fmla="*/ 33 h 90"/>
                <a:gd name="T32" fmla="*/ 78 w 79"/>
                <a:gd name="T33" fmla="*/ 49 h 90"/>
                <a:gd name="T34" fmla="*/ 17 w 79"/>
                <a:gd name="T35" fmla="*/ 49 h 90"/>
                <a:gd name="T36" fmla="*/ 17 w 79"/>
                <a:gd name="T37" fmla="*/ 54 h 90"/>
                <a:gd name="T38" fmla="*/ 18 w 79"/>
                <a:gd name="T39" fmla="*/ 65 h 90"/>
                <a:gd name="T40" fmla="*/ 24 w 79"/>
                <a:gd name="T41" fmla="*/ 72 h 90"/>
                <a:gd name="T42" fmla="*/ 32 w 79"/>
                <a:gd name="T43" fmla="*/ 77 h 90"/>
                <a:gd name="T44" fmla="*/ 43 w 79"/>
                <a:gd name="T45" fmla="*/ 77 h 90"/>
                <a:gd name="T46" fmla="*/ 67 w 79"/>
                <a:gd name="T47" fmla="*/ 72 h 90"/>
                <a:gd name="T48" fmla="*/ 62 w 79"/>
                <a:gd name="T49" fmla="*/ 37 h 90"/>
                <a:gd name="T50" fmla="*/ 63 w 79"/>
                <a:gd name="T51" fmla="*/ 30 h 90"/>
                <a:gd name="T52" fmla="*/ 62 w 79"/>
                <a:gd name="T53" fmla="*/ 23 h 90"/>
                <a:gd name="T54" fmla="*/ 56 w 79"/>
                <a:gd name="T55" fmla="*/ 16 h 90"/>
                <a:gd name="T56" fmla="*/ 49 w 79"/>
                <a:gd name="T57" fmla="*/ 14 h 90"/>
                <a:gd name="T58" fmla="*/ 44 w 79"/>
                <a:gd name="T59" fmla="*/ 14 h 90"/>
                <a:gd name="T60" fmla="*/ 36 w 79"/>
                <a:gd name="T61" fmla="*/ 15 h 90"/>
                <a:gd name="T62" fmla="*/ 28 w 79"/>
                <a:gd name="T63" fmla="*/ 21 h 90"/>
                <a:gd name="T64" fmla="*/ 18 w 79"/>
                <a:gd name="T65" fmla="*/ 3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90">
                  <a:moveTo>
                    <a:pt x="65" y="87"/>
                  </a:moveTo>
                  <a:lnTo>
                    <a:pt x="65" y="87"/>
                  </a:lnTo>
                  <a:lnTo>
                    <a:pt x="51" y="89"/>
                  </a:lnTo>
                  <a:lnTo>
                    <a:pt x="39" y="90"/>
                  </a:lnTo>
                  <a:lnTo>
                    <a:pt x="39" y="90"/>
                  </a:lnTo>
                  <a:lnTo>
                    <a:pt x="31" y="90"/>
                  </a:lnTo>
                  <a:lnTo>
                    <a:pt x="24" y="89"/>
                  </a:lnTo>
                  <a:lnTo>
                    <a:pt x="17" y="87"/>
                  </a:lnTo>
                  <a:lnTo>
                    <a:pt x="12" y="82"/>
                  </a:lnTo>
                  <a:lnTo>
                    <a:pt x="6" y="77"/>
                  </a:lnTo>
                  <a:lnTo>
                    <a:pt x="3" y="71"/>
                  </a:lnTo>
                  <a:lnTo>
                    <a:pt x="0" y="61"/>
                  </a:lnTo>
                  <a:lnTo>
                    <a:pt x="0" y="52"/>
                  </a:lnTo>
                  <a:lnTo>
                    <a:pt x="0" y="52"/>
                  </a:lnTo>
                  <a:lnTo>
                    <a:pt x="0" y="42"/>
                  </a:lnTo>
                  <a:lnTo>
                    <a:pt x="3" y="34"/>
                  </a:lnTo>
                  <a:lnTo>
                    <a:pt x="6" y="25"/>
                  </a:lnTo>
                  <a:lnTo>
                    <a:pt x="12" y="17"/>
                  </a:lnTo>
                  <a:lnTo>
                    <a:pt x="18" y="10"/>
                  </a:lnTo>
                  <a:lnTo>
                    <a:pt x="26" y="5"/>
                  </a:lnTo>
                  <a:lnTo>
                    <a:pt x="36" y="2"/>
                  </a:lnTo>
                  <a:lnTo>
                    <a:pt x="47" y="0"/>
                  </a:lnTo>
                  <a:lnTo>
                    <a:pt x="47" y="0"/>
                  </a:lnTo>
                  <a:lnTo>
                    <a:pt x="54" y="2"/>
                  </a:lnTo>
                  <a:lnTo>
                    <a:pt x="60" y="3"/>
                  </a:lnTo>
                  <a:lnTo>
                    <a:pt x="66" y="5"/>
                  </a:lnTo>
                  <a:lnTo>
                    <a:pt x="70" y="9"/>
                  </a:lnTo>
                  <a:lnTo>
                    <a:pt x="74" y="14"/>
                  </a:lnTo>
                  <a:lnTo>
                    <a:pt x="76" y="20"/>
                  </a:lnTo>
                  <a:lnTo>
                    <a:pt x="78" y="25"/>
                  </a:lnTo>
                  <a:lnTo>
                    <a:pt x="79" y="33"/>
                  </a:lnTo>
                  <a:lnTo>
                    <a:pt x="79" y="33"/>
                  </a:lnTo>
                  <a:lnTo>
                    <a:pt x="78" y="41"/>
                  </a:lnTo>
                  <a:lnTo>
                    <a:pt x="78" y="49"/>
                  </a:lnTo>
                  <a:lnTo>
                    <a:pt x="17" y="49"/>
                  </a:lnTo>
                  <a:lnTo>
                    <a:pt x="17" y="49"/>
                  </a:lnTo>
                  <a:lnTo>
                    <a:pt x="17" y="54"/>
                  </a:lnTo>
                  <a:lnTo>
                    <a:pt x="17" y="54"/>
                  </a:lnTo>
                  <a:lnTo>
                    <a:pt x="17" y="60"/>
                  </a:lnTo>
                  <a:lnTo>
                    <a:pt x="18" y="65"/>
                  </a:lnTo>
                  <a:lnTo>
                    <a:pt x="20" y="70"/>
                  </a:lnTo>
                  <a:lnTo>
                    <a:pt x="24" y="72"/>
                  </a:lnTo>
                  <a:lnTo>
                    <a:pt x="28" y="75"/>
                  </a:lnTo>
                  <a:lnTo>
                    <a:pt x="32" y="77"/>
                  </a:lnTo>
                  <a:lnTo>
                    <a:pt x="43" y="77"/>
                  </a:lnTo>
                  <a:lnTo>
                    <a:pt x="43" y="77"/>
                  </a:lnTo>
                  <a:lnTo>
                    <a:pt x="55" y="76"/>
                  </a:lnTo>
                  <a:lnTo>
                    <a:pt x="67" y="72"/>
                  </a:lnTo>
                  <a:lnTo>
                    <a:pt x="65" y="87"/>
                  </a:lnTo>
                  <a:close/>
                  <a:moveTo>
                    <a:pt x="62" y="37"/>
                  </a:moveTo>
                  <a:lnTo>
                    <a:pt x="62" y="37"/>
                  </a:lnTo>
                  <a:lnTo>
                    <a:pt x="63" y="30"/>
                  </a:lnTo>
                  <a:lnTo>
                    <a:pt x="63" y="30"/>
                  </a:lnTo>
                  <a:lnTo>
                    <a:pt x="62" y="23"/>
                  </a:lnTo>
                  <a:lnTo>
                    <a:pt x="59" y="18"/>
                  </a:lnTo>
                  <a:lnTo>
                    <a:pt x="56" y="16"/>
                  </a:lnTo>
                  <a:lnTo>
                    <a:pt x="53" y="15"/>
                  </a:lnTo>
                  <a:lnTo>
                    <a:pt x="49" y="14"/>
                  </a:lnTo>
                  <a:lnTo>
                    <a:pt x="44" y="14"/>
                  </a:lnTo>
                  <a:lnTo>
                    <a:pt x="44" y="14"/>
                  </a:lnTo>
                  <a:lnTo>
                    <a:pt x="39" y="14"/>
                  </a:lnTo>
                  <a:lnTo>
                    <a:pt x="36" y="15"/>
                  </a:lnTo>
                  <a:lnTo>
                    <a:pt x="31" y="17"/>
                  </a:lnTo>
                  <a:lnTo>
                    <a:pt x="28" y="21"/>
                  </a:lnTo>
                  <a:lnTo>
                    <a:pt x="23" y="28"/>
                  </a:lnTo>
                  <a:lnTo>
                    <a:pt x="18" y="37"/>
                  </a:lnTo>
                  <a:lnTo>
                    <a:pt x="62"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2" name="Freeform 24">
              <a:extLst>
                <a:ext uri="{FF2B5EF4-FFF2-40B4-BE49-F238E27FC236}">
                  <a16:creationId xmlns:a16="http://schemas.microsoft.com/office/drawing/2014/main" id="{93DB4A2F-F414-497F-8011-86D7FE209455}"/>
                </a:ext>
              </a:extLst>
            </p:cNvPr>
            <p:cNvSpPr>
              <a:spLocks noEditPoints="1"/>
            </p:cNvSpPr>
            <p:nvPr userDrawn="1"/>
          </p:nvSpPr>
          <p:spPr bwMode="auto">
            <a:xfrm>
              <a:off x="6335" y="4145"/>
              <a:ext cx="26" cy="30"/>
            </a:xfrm>
            <a:custGeom>
              <a:avLst/>
              <a:gdLst>
                <a:gd name="T0" fmla="*/ 20 w 77"/>
                <a:gd name="T1" fmla="*/ 5 h 90"/>
                <a:gd name="T2" fmla="*/ 44 w 77"/>
                <a:gd name="T3" fmla="*/ 0 h 90"/>
                <a:gd name="T4" fmla="*/ 50 w 77"/>
                <a:gd name="T5" fmla="*/ 0 h 90"/>
                <a:gd name="T6" fmla="*/ 62 w 77"/>
                <a:gd name="T7" fmla="*/ 4 h 90"/>
                <a:gd name="T8" fmla="*/ 71 w 77"/>
                <a:gd name="T9" fmla="*/ 10 h 90"/>
                <a:gd name="T10" fmla="*/ 76 w 77"/>
                <a:gd name="T11" fmla="*/ 21 h 90"/>
                <a:gd name="T12" fmla="*/ 77 w 77"/>
                <a:gd name="T13" fmla="*/ 28 h 90"/>
                <a:gd name="T14" fmla="*/ 76 w 77"/>
                <a:gd name="T15" fmla="*/ 41 h 90"/>
                <a:gd name="T16" fmla="*/ 66 w 77"/>
                <a:gd name="T17" fmla="*/ 88 h 90"/>
                <a:gd name="T18" fmla="*/ 52 w 77"/>
                <a:gd name="T19" fmla="*/ 88 h 90"/>
                <a:gd name="T20" fmla="*/ 54 w 77"/>
                <a:gd name="T21" fmla="*/ 75 h 90"/>
                <a:gd name="T22" fmla="*/ 50 w 77"/>
                <a:gd name="T23" fmla="*/ 81 h 90"/>
                <a:gd name="T24" fmla="*/ 35 w 77"/>
                <a:gd name="T25" fmla="*/ 89 h 90"/>
                <a:gd name="T26" fmla="*/ 27 w 77"/>
                <a:gd name="T27" fmla="*/ 90 h 90"/>
                <a:gd name="T28" fmla="*/ 16 w 77"/>
                <a:gd name="T29" fmla="*/ 89 h 90"/>
                <a:gd name="T30" fmla="*/ 8 w 77"/>
                <a:gd name="T31" fmla="*/ 84 h 90"/>
                <a:gd name="T32" fmla="*/ 2 w 77"/>
                <a:gd name="T33" fmla="*/ 77 h 90"/>
                <a:gd name="T34" fmla="*/ 0 w 77"/>
                <a:gd name="T35" fmla="*/ 66 h 90"/>
                <a:gd name="T36" fmla="*/ 1 w 77"/>
                <a:gd name="T37" fmla="*/ 58 h 90"/>
                <a:gd name="T38" fmla="*/ 8 w 77"/>
                <a:gd name="T39" fmla="*/ 46 h 90"/>
                <a:gd name="T40" fmla="*/ 21 w 77"/>
                <a:gd name="T41" fmla="*/ 39 h 90"/>
                <a:gd name="T42" fmla="*/ 40 w 77"/>
                <a:gd name="T43" fmla="*/ 35 h 90"/>
                <a:gd name="T44" fmla="*/ 50 w 77"/>
                <a:gd name="T45" fmla="*/ 35 h 90"/>
                <a:gd name="T46" fmla="*/ 62 w 77"/>
                <a:gd name="T47" fmla="*/ 36 h 90"/>
                <a:gd name="T48" fmla="*/ 63 w 77"/>
                <a:gd name="T49" fmla="*/ 30 h 90"/>
                <a:gd name="T50" fmla="*/ 60 w 77"/>
                <a:gd name="T51" fmla="*/ 22 h 90"/>
                <a:gd name="T52" fmla="*/ 57 w 77"/>
                <a:gd name="T53" fmla="*/ 17 h 90"/>
                <a:gd name="T54" fmla="*/ 51 w 77"/>
                <a:gd name="T55" fmla="*/ 15 h 90"/>
                <a:gd name="T56" fmla="*/ 42 w 77"/>
                <a:gd name="T57" fmla="*/ 14 h 90"/>
                <a:gd name="T58" fmla="*/ 28 w 77"/>
                <a:gd name="T59" fmla="*/ 15 h 90"/>
                <a:gd name="T60" fmla="*/ 16 w 77"/>
                <a:gd name="T61" fmla="*/ 21 h 90"/>
                <a:gd name="T62" fmla="*/ 58 w 77"/>
                <a:gd name="T63" fmla="*/ 47 h 90"/>
                <a:gd name="T64" fmla="*/ 46 w 77"/>
                <a:gd name="T65" fmla="*/ 47 h 90"/>
                <a:gd name="T66" fmla="*/ 32 w 77"/>
                <a:gd name="T67" fmla="*/ 49 h 90"/>
                <a:gd name="T68" fmla="*/ 22 w 77"/>
                <a:gd name="T69" fmla="*/ 53 h 90"/>
                <a:gd name="T70" fmla="*/ 17 w 77"/>
                <a:gd name="T71" fmla="*/ 60 h 90"/>
                <a:gd name="T72" fmla="*/ 16 w 77"/>
                <a:gd name="T73" fmla="*/ 66 h 90"/>
                <a:gd name="T74" fmla="*/ 20 w 77"/>
                <a:gd name="T75" fmla="*/ 75 h 90"/>
                <a:gd name="T76" fmla="*/ 31 w 77"/>
                <a:gd name="T77" fmla="*/ 77 h 90"/>
                <a:gd name="T78" fmla="*/ 35 w 77"/>
                <a:gd name="T79" fmla="*/ 77 h 90"/>
                <a:gd name="T80" fmla="*/ 46 w 77"/>
                <a:gd name="T81" fmla="*/ 72 h 90"/>
                <a:gd name="T82" fmla="*/ 52 w 77"/>
                <a:gd name="T83" fmla="*/ 63 h 90"/>
                <a:gd name="T84" fmla="*/ 57 w 77"/>
                <a:gd name="T85" fmla="*/ 53 h 90"/>
                <a:gd name="T86" fmla="*/ 58 w 77"/>
                <a:gd name="T87" fmla="*/ 4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90">
                  <a:moveTo>
                    <a:pt x="20" y="5"/>
                  </a:moveTo>
                  <a:lnTo>
                    <a:pt x="20" y="5"/>
                  </a:lnTo>
                  <a:lnTo>
                    <a:pt x="32" y="2"/>
                  </a:lnTo>
                  <a:lnTo>
                    <a:pt x="44" y="0"/>
                  </a:lnTo>
                  <a:lnTo>
                    <a:pt x="44" y="0"/>
                  </a:lnTo>
                  <a:lnTo>
                    <a:pt x="50" y="0"/>
                  </a:lnTo>
                  <a:lnTo>
                    <a:pt x="56" y="2"/>
                  </a:lnTo>
                  <a:lnTo>
                    <a:pt x="62" y="4"/>
                  </a:lnTo>
                  <a:lnTo>
                    <a:pt x="66" y="6"/>
                  </a:lnTo>
                  <a:lnTo>
                    <a:pt x="71" y="10"/>
                  </a:lnTo>
                  <a:lnTo>
                    <a:pt x="75" y="15"/>
                  </a:lnTo>
                  <a:lnTo>
                    <a:pt x="76" y="21"/>
                  </a:lnTo>
                  <a:lnTo>
                    <a:pt x="77" y="28"/>
                  </a:lnTo>
                  <a:lnTo>
                    <a:pt x="77" y="28"/>
                  </a:lnTo>
                  <a:lnTo>
                    <a:pt x="76" y="41"/>
                  </a:lnTo>
                  <a:lnTo>
                    <a:pt x="76" y="41"/>
                  </a:lnTo>
                  <a:lnTo>
                    <a:pt x="71" y="65"/>
                  </a:lnTo>
                  <a:lnTo>
                    <a:pt x="66" y="88"/>
                  </a:lnTo>
                  <a:lnTo>
                    <a:pt x="52" y="88"/>
                  </a:lnTo>
                  <a:lnTo>
                    <a:pt x="52" y="88"/>
                  </a:lnTo>
                  <a:lnTo>
                    <a:pt x="54" y="75"/>
                  </a:lnTo>
                  <a:lnTo>
                    <a:pt x="54" y="75"/>
                  </a:lnTo>
                  <a:lnTo>
                    <a:pt x="54" y="75"/>
                  </a:lnTo>
                  <a:lnTo>
                    <a:pt x="50" y="81"/>
                  </a:lnTo>
                  <a:lnTo>
                    <a:pt x="42" y="87"/>
                  </a:lnTo>
                  <a:lnTo>
                    <a:pt x="35" y="89"/>
                  </a:lnTo>
                  <a:lnTo>
                    <a:pt x="27" y="90"/>
                  </a:lnTo>
                  <a:lnTo>
                    <a:pt x="27" y="90"/>
                  </a:lnTo>
                  <a:lnTo>
                    <a:pt x="21" y="90"/>
                  </a:lnTo>
                  <a:lnTo>
                    <a:pt x="16" y="89"/>
                  </a:lnTo>
                  <a:lnTo>
                    <a:pt x="11" y="87"/>
                  </a:lnTo>
                  <a:lnTo>
                    <a:pt x="8" y="84"/>
                  </a:lnTo>
                  <a:lnTo>
                    <a:pt x="4" y="82"/>
                  </a:lnTo>
                  <a:lnTo>
                    <a:pt x="2" y="77"/>
                  </a:lnTo>
                  <a:lnTo>
                    <a:pt x="0" y="72"/>
                  </a:lnTo>
                  <a:lnTo>
                    <a:pt x="0" y="66"/>
                  </a:lnTo>
                  <a:lnTo>
                    <a:pt x="0" y="66"/>
                  </a:lnTo>
                  <a:lnTo>
                    <a:pt x="1" y="58"/>
                  </a:lnTo>
                  <a:lnTo>
                    <a:pt x="3" y="52"/>
                  </a:lnTo>
                  <a:lnTo>
                    <a:pt x="8" y="46"/>
                  </a:lnTo>
                  <a:lnTo>
                    <a:pt x="14" y="42"/>
                  </a:lnTo>
                  <a:lnTo>
                    <a:pt x="21" y="39"/>
                  </a:lnTo>
                  <a:lnTo>
                    <a:pt x="29" y="36"/>
                  </a:lnTo>
                  <a:lnTo>
                    <a:pt x="40" y="35"/>
                  </a:lnTo>
                  <a:lnTo>
                    <a:pt x="50" y="35"/>
                  </a:lnTo>
                  <a:lnTo>
                    <a:pt x="50" y="35"/>
                  </a:lnTo>
                  <a:lnTo>
                    <a:pt x="62" y="36"/>
                  </a:lnTo>
                  <a:lnTo>
                    <a:pt x="62" y="36"/>
                  </a:lnTo>
                  <a:lnTo>
                    <a:pt x="63" y="30"/>
                  </a:lnTo>
                  <a:lnTo>
                    <a:pt x="63" y="30"/>
                  </a:lnTo>
                  <a:lnTo>
                    <a:pt x="62" y="25"/>
                  </a:lnTo>
                  <a:lnTo>
                    <a:pt x="60" y="22"/>
                  </a:lnTo>
                  <a:lnTo>
                    <a:pt x="59" y="20"/>
                  </a:lnTo>
                  <a:lnTo>
                    <a:pt x="57" y="17"/>
                  </a:lnTo>
                  <a:lnTo>
                    <a:pt x="54" y="16"/>
                  </a:lnTo>
                  <a:lnTo>
                    <a:pt x="51" y="15"/>
                  </a:lnTo>
                  <a:lnTo>
                    <a:pt x="42" y="14"/>
                  </a:lnTo>
                  <a:lnTo>
                    <a:pt x="42" y="14"/>
                  </a:lnTo>
                  <a:lnTo>
                    <a:pt x="35" y="14"/>
                  </a:lnTo>
                  <a:lnTo>
                    <a:pt x="28" y="15"/>
                  </a:lnTo>
                  <a:lnTo>
                    <a:pt x="22" y="17"/>
                  </a:lnTo>
                  <a:lnTo>
                    <a:pt x="16" y="21"/>
                  </a:lnTo>
                  <a:lnTo>
                    <a:pt x="20" y="5"/>
                  </a:lnTo>
                  <a:close/>
                  <a:moveTo>
                    <a:pt x="58" y="47"/>
                  </a:moveTo>
                  <a:lnTo>
                    <a:pt x="46" y="47"/>
                  </a:lnTo>
                  <a:lnTo>
                    <a:pt x="46" y="47"/>
                  </a:lnTo>
                  <a:lnTo>
                    <a:pt x="36" y="48"/>
                  </a:lnTo>
                  <a:lnTo>
                    <a:pt x="32" y="49"/>
                  </a:lnTo>
                  <a:lnTo>
                    <a:pt x="27" y="51"/>
                  </a:lnTo>
                  <a:lnTo>
                    <a:pt x="22" y="53"/>
                  </a:lnTo>
                  <a:lnTo>
                    <a:pt x="19" y="57"/>
                  </a:lnTo>
                  <a:lnTo>
                    <a:pt x="17" y="60"/>
                  </a:lnTo>
                  <a:lnTo>
                    <a:pt x="16" y="66"/>
                  </a:lnTo>
                  <a:lnTo>
                    <a:pt x="16" y="66"/>
                  </a:lnTo>
                  <a:lnTo>
                    <a:pt x="17" y="71"/>
                  </a:lnTo>
                  <a:lnTo>
                    <a:pt x="20" y="75"/>
                  </a:lnTo>
                  <a:lnTo>
                    <a:pt x="25" y="77"/>
                  </a:lnTo>
                  <a:lnTo>
                    <a:pt x="31" y="77"/>
                  </a:lnTo>
                  <a:lnTo>
                    <a:pt x="31" y="77"/>
                  </a:lnTo>
                  <a:lnTo>
                    <a:pt x="35" y="77"/>
                  </a:lnTo>
                  <a:lnTo>
                    <a:pt x="41" y="75"/>
                  </a:lnTo>
                  <a:lnTo>
                    <a:pt x="46" y="72"/>
                  </a:lnTo>
                  <a:lnTo>
                    <a:pt x="50" y="67"/>
                  </a:lnTo>
                  <a:lnTo>
                    <a:pt x="52" y="63"/>
                  </a:lnTo>
                  <a:lnTo>
                    <a:pt x="56" y="58"/>
                  </a:lnTo>
                  <a:lnTo>
                    <a:pt x="57" y="53"/>
                  </a:lnTo>
                  <a:lnTo>
                    <a:pt x="58" y="47"/>
                  </a:lnTo>
                  <a:lnTo>
                    <a:pt x="58"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3" name="Freeform 25">
              <a:extLst>
                <a:ext uri="{FF2B5EF4-FFF2-40B4-BE49-F238E27FC236}">
                  <a16:creationId xmlns:a16="http://schemas.microsoft.com/office/drawing/2014/main" id="{83DA7E65-7E9E-45E1-91C4-A3520ACAF095}"/>
                </a:ext>
              </a:extLst>
            </p:cNvPr>
            <p:cNvSpPr>
              <a:spLocks/>
            </p:cNvSpPr>
            <p:nvPr userDrawn="1"/>
          </p:nvSpPr>
          <p:spPr bwMode="auto">
            <a:xfrm>
              <a:off x="6367" y="4145"/>
              <a:ext cx="22" cy="29"/>
            </a:xfrm>
            <a:custGeom>
              <a:avLst/>
              <a:gdLst>
                <a:gd name="T0" fmla="*/ 15 w 66"/>
                <a:gd name="T1" fmla="*/ 16 h 88"/>
                <a:gd name="T2" fmla="*/ 15 w 66"/>
                <a:gd name="T3" fmla="*/ 16 h 88"/>
                <a:gd name="T4" fmla="*/ 18 w 66"/>
                <a:gd name="T5" fmla="*/ 3 h 88"/>
                <a:gd name="T6" fmla="*/ 32 w 66"/>
                <a:gd name="T7" fmla="*/ 3 h 88"/>
                <a:gd name="T8" fmla="*/ 29 w 66"/>
                <a:gd name="T9" fmla="*/ 16 h 88"/>
                <a:gd name="T10" fmla="*/ 29 w 66"/>
                <a:gd name="T11" fmla="*/ 16 h 88"/>
                <a:gd name="T12" fmla="*/ 29 w 66"/>
                <a:gd name="T13" fmla="*/ 16 h 88"/>
                <a:gd name="T14" fmla="*/ 34 w 66"/>
                <a:gd name="T15" fmla="*/ 10 h 88"/>
                <a:gd name="T16" fmla="*/ 40 w 66"/>
                <a:gd name="T17" fmla="*/ 5 h 88"/>
                <a:gd name="T18" fmla="*/ 49 w 66"/>
                <a:gd name="T19" fmla="*/ 2 h 88"/>
                <a:gd name="T20" fmla="*/ 59 w 66"/>
                <a:gd name="T21" fmla="*/ 0 h 88"/>
                <a:gd name="T22" fmla="*/ 59 w 66"/>
                <a:gd name="T23" fmla="*/ 0 h 88"/>
                <a:gd name="T24" fmla="*/ 62 w 66"/>
                <a:gd name="T25" fmla="*/ 0 h 88"/>
                <a:gd name="T26" fmla="*/ 66 w 66"/>
                <a:gd name="T27" fmla="*/ 2 h 88"/>
                <a:gd name="T28" fmla="*/ 63 w 66"/>
                <a:gd name="T29" fmla="*/ 16 h 88"/>
                <a:gd name="T30" fmla="*/ 63 w 66"/>
                <a:gd name="T31" fmla="*/ 16 h 88"/>
                <a:gd name="T32" fmla="*/ 56 w 66"/>
                <a:gd name="T33" fmla="*/ 15 h 88"/>
                <a:gd name="T34" fmla="*/ 56 w 66"/>
                <a:gd name="T35" fmla="*/ 15 h 88"/>
                <a:gd name="T36" fmla="*/ 49 w 66"/>
                <a:gd name="T37" fmla="*/ 15 h 88"/>
                <a:gd name="T38" fmla="*/ 43 w 66"/>
                <a:gd name="T39" fmla="*/ 17 h 88"/>
                <a:gd name="T40" fmla="*/ 38 w 66"/>
                <a:gd name="T41" fmla="*/ 22 h 88"/>
                <a:gd name="T42" fmla="*/ 34 w 66"/>
                <a:gd name="T43" fmla="*/ 27 h 88"/>
                <a:gd name="T44" fmla="*/ 31 w 66"/>
                <a:gd name="T45" fmla="*/ 31 h 88"/>
                <a:gd name="T46" fmla="*/ 28 w 66"/>
                <a:gd name="T47" fmla="*/ 36 h 88"/>
                <a:gd name="T48" fmla="*/ 25 w 66"/>
                <a:gd name="T49" fmla="*/ 46 h 88"/>
                <a:gd name="T50" fmla="*/ 15 w 66"/>
                <a:gd name="T51" fmla="*/ 88 h 88"/>
                <a:gd name="T52" fmla="*/ 0 w 66"/>
                <a:gd name="T53" fmla="*/ 88 h 88"/>
                <a:gd name="T54" fmla="*/ 15 w 66"/>
                <a:gd name="T55"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 h="88">
                  <a:moveTo>
                    <a:pt x="15" y="16"/>
                  </a:moveTo>
                  <a:lnTo>
                    <a:pt x="15" y="16"/>
                  </a:lnTo>
                  <a:lnTo>
                    <a:pt x="18" y="3"/>
                  </a:lnTo>
                  <a:lnTo>
                    <a:pt x="32" y="3"/>
                  </a:lnTo>
                  <a:lnTo>
                    <a:pt x="29" y="16"/>
                  </a:lnTo>
                  <a:lnTo>
                    <a:pt x="29" y="16"/>
                  </a:lnTo>
                  <a:lnTo>
                    <a:pt x="29" y="16"/>
                  </a:lnTo>
                  <a:lnTo>
                    <a:pt x="34" y="10"/>
                  </a:lnTo>
                  <a:lnTo>
                    <a:pt x="40" y="5"/>
                  </a:lnTo>
                  <a:lnTo>
                    <a:pt x="49" y="2"/>
                  </a:lnTo>
                  <a:lnTo>
                    <a:pt x="59" y="0"/>
                  </a:lnTo>
                  <a:lnTo>
                    <a:pt x="59" y="0"/>
                  </a:lnTo>
                  <a:lnTo>
                    <a:pt x="62" y="0"/>
                  </a:lnTo>
                  <a:lnTo>
                    <a:pt x="66" y="2"/>
                  </a:lnTo>
                  <a:lnTo>
                    <a:pt x="63" y="16"/>
                  </a:lnTo>
                  <a:lnTo>
                    <a:pt x="63" y="16"/>
                  </a:lnTo>
                  <a:lnTo>
                    <a:pt x="56" y="15"/>
                  </a:lnTo>
                  <a:lnTo>
                    <a:pt x="56" y="15"/>
                  </a:lnTo>
                  <a:lnTo>
                    <a:pt x="49" y="15"/>
                  </a:lnTo>
                  <a:lnTo>
                    <a:pt x="43" y="17"/>
                  </a:lnTo>
                  <a:lnTo>
                    <a:pt x="38" y="22"/>
                  </a:lnTo>
                  <a:lnTo>
                    <a:pt x="34" y="27"/>
                  </a:lnTo>
                  <a:lnTo>
                    <a:pt x="31" y="31"/>
                  </a:lnTo>
                  <a:lnTo>
                    <a:pt x="28" y="36"/>
                  </a:lnTo>
                  <a:lnTo>
                    <a:pt x="25" y="46"/>
                  </a:lnTo>
                  <a:lnTo>
                    <a:pt x="15" y="88"/>
                  </a:lnTo>
                  <a:lnTo>
                    <a:pt x="0" y="88"/>
                  </a:lnTo>
                  <a:lnTo>
                    <a:pt x="15"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4" name="Freeform 26">
              <a:extLst>
                <a:ext uri="{FF2B5EF4-FFF2-40B4-BE49-F238E27FC236}">
                  <a16:creationId xmlns:a16="http://schemas.microsoft.com/office/drawing/2014/main" id="{AEF334F0-9FE5-42CE-BA59-8FBA09CF2070}"/>
                </a:ext>
              </a:extLst>
            </p:cNvPr>
            <p:cNvSpPr>
              <a:spLocks/>
            </p:cNvSpPr>
            <p:nvPr userDrawn="1"/>
          </p:nvSpPr>
          <p:spPr bwMode="auto">
            <a:xfrm>
              <a:off x="6390" y="4137"/>
              <a:ext cx="20" cy="38"/>
            </a:xfrm>
            <a:custGeom>
              <a:avLst/>
              <a:gdLst>
                <a:gd name="T0" fmla="*/ 1 w 60"/>
                <a:gd name="T1" fmla="*/ 27 h 114"/>
                <a:gd name="T2" fmla="*/ 21 w 60"/>
                <a:gd name="T3" fmla="*/ 27 h 114"/>
                <a:gd name="T4" fmla="*/ 25 w 60"/>
                <a:gd name="T5" fmla="*/ 6 h 114"/>
                <a:gd name="T6" fmla="*/ 42 w 60"/>
                <a:gd name="T7" fmla="*/ 0 h 114"/>
                <a:gd name="T8" fmla="*/ 37 w 60"/>
                <a:gd name="T9" fmla="*/ 27 h 114"/>
                <a:gd name="T10" fmla="*/ 60 w 60"/>
                <a:gd name="T11" fmla="*/ 27 h 114"/>
                <a:gd name="T12" fmla="*/ 57 w 60"/>
                <a:gd name="T13" fmla="*/ 39 h 114"/>
                <a:gd name="T14" fmla="*/ 33 w 60"/>
                <a:gd name="T15" fmla="*/ 39 h 114"/>
                <a:gd name="T16" fmla="*/ 26 w 60"/>
                <a:gd name="T17" fmla="*/ 76 h 114"/>
                <a:gd name="T18" fmla="*/ 26 w 60"/>
                <a:gd name="T19" fmla="*/ 76 h 114"/>
                <a:gd name="T20" fmla="*/ 24 w 60"/>
                <a:gd name="T21" fmla="*/ 93 h 114"/>
                <a:gd name="T22" fmla="*/ 24 w 60"/>
                <a:gd name="T23" fmla="*/ 93 h 114"/>
                <a:gd name="T24" fmla="*/ 24 w 60"/>
                <a:gd name="T25" fmla="*/ 96 h 114"/>
                <a:gd name="T26" fmla="*/ 26 w 60"/>
                <a:gd name="T27" fmla="*/ 100 h 114"/>
                <a:gd name="T28" fmla="*/ 30 w 60"/>
                <a:gd name="T29" fmla="*/ 101 h 114"/>
                <a:gd name="T30" fmla="*/ 35 w 60"/>
                <a:gd name="T31" fmla="*/ 101 h 114"/>
                <a:gd name="T32" fmla="*/ 35 w 60"/>
                <a:gd name="T33" fmla="*/ 101 h 114"/>
                <a:gd name="T34" fmla="*/ 41 w 60"/>
                <a:gd name="T35" fmla="*/ 101 h 114"/>
                <a:gd name="T36" fmla="*/ 46 w 60"/>
                <a:gd name="T37" fmla="*/ 100 h 114"/>
                <a:gd name="T38" fmla="*/ 44 w 60"/>
                <a:gd name="T39" fmla="*/ 113 h 114"/>
                <a:gd name="T40" fmla="*/ 44 w 60"/>
                <a:gd name="T41" fmla="*/ 113 h 114"/>
                <a:gd name="T42" fmla="*/ 37 w 60"/>
                <a:gd name="T43" fmla="*/ 114 h 114"/>
                <a:gd name="T44" fmla="*/ 29 w 60"/>
                <a:gd name="T45" fmla="*/ 114 h 114"/>
                <a:gd name="T46" fmla="*/ 29 w 60"/>
                <a:gd name="T47" fmla="*/ 114 h 114"/>
                <a:gd name="T48" fmla="*/ 23 w 60"/>
                <a:gd name="T49" fmla="*/ 114 h 114"/>
                <a:gd name="T50" fmla="*/ 19 w 60"/>
                <a:gd name="T51" fmla="*/ 113 h 114"/>
                <a:gd name="T52" fmla="*/ 15 w 60"/>
                <a:gd name="T53" fmla="*/ 111 h 114"/>
                <a:gd name="T54" fmla="*/ 12 w 60"/>
                <a:gd name="T55" fmla="*/ 108 h 114"/>
                <a:gd name="T56" fmla="*/ 11 w 60"/>
                <a:gd name="T57" fmla="*/ 106 h 114"/>
                <a:gd name="T58" fmla="*/ 8 w 60"/>
                <a:gd name="T59" fmla="*/ 102 h 114"/>
                <a:gd name="T60" fmla="*/ 8 w 60"/>
                <a:gd name="T61" fmla="*/ 95 h 114"/>
                <a:gd name="T62" fmla="*/ 8 w 60"/>
                <a:gd name="T63" fmla="*/ 95 h 114"/>
                <a:gd name="T64" fmla="*/ 8 w 60"/>
                <a:gd name="T65" fmla="*/ 85 h 114"/>
                <a:gd name="T66" fmla="*/ 11 w 60"/>
                <a:gd name="T67" fmla="*/ 75 h 114"/>
                <a:gd name="T68" fmla="*/ 18 w 60"/>
                <a:gd name="T69" fmla="*/ 39 h 114"/>
                <a:gd name="T70" fmla="*/ 0 w 60"/>
                <a:gd name="T71" fmla="*/ 39 h 114"/>
                <a:gd name="T72" fmla="*/ 1 w 60"/>
                <a:gd name="T73" fmla="*/ 2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4">
                  <a:moveTo>
                    <a:pt x="1" y="27"/>
                  </a:moveTo>
                  <a:lnTo>
                    <a:pt x="21" y="27"/>
                  </a:lnTo>
                  <a:lnTo>
                    <a:pt x="25" y="6"/>
                  </a:lnTo>
                  <a:lnTo>
                    <a:pt x="42" y="0"/>
                  </a:lnTo>
                  <a:lnTo>
                    <a:pt x="37" y="27"/>
                  </a:lnTo>
                  <a:lnTo>
                    <a:pt x="60" y="27"/>
                  </a:lnTo>
                  <a:lnTo>
                    <a:pt x="57" y="39"/>
                  </a:lnTo>
                  <a:lnTo>
                    <a:pt x="33" y="39"/>
                  </a:lnTo>
                  <a:lnTo>
                    <a:pt x="26" y="76"/>
                  </a:lnTo>
                  <a:lnTo>
                    <a:pt x="26" y="76"/>
                  </a:lnTo>
                  <a:lnTo>
                    <a:pt x="24" y="93"/>
                  </a:lnTo>
                  <a:lnTo>
                    <a:pt x="24" y="93"/>
                  </a:lnTo>
                  <a:lnTo>
                    <a:pt x="24" y="96"/>
                  </a:lnTo>
                  <a:lnTo>
                    <a:pt x="26" y="100"/>
                  </a:lnTo>
                  <a:lnTo>
                    <a:pt x="30" y="101"/>
                  </a:lnTo>
                  <a:lnTo>
                    <a:pt x="35" y="101"/>
                  </a:lnTo>
                  <a:lnTo>
                    <a:pt x="35" y="101"/>
                  </a:lnTo>
                  <a:lnTo>
                    <a:pt x="41" y="101"/>
                  </a:lnTo>
                  <a:lnTo>
                    <a:pt x="46" y="100"/>
                  </a:lnTo>
                  <a:lnTo>
                    <a:pt x="44" y="113"/>
                  </a:lnTo>
                  <a:lnTo>
                    <a:pt x="44" y="113"/>
                  </a:lnTo>
                  <a:lnTo>
                    <a:pt x="37" y="114"/>
                  </a:lnTo>
                  <a:lnTo>
                    <a:pt x="29" y="114"/>
                  </a:lnTo>
                  <a:lnTo>
                    <a:pt x="29" y="114"/>
                  </a:lnTo>
                  <a:lnTo>
                    <a:pt x="23" y="114"/>
                  </a:lnTo>
                  <a:lnTo>
                    <a:pt x="19" y="113"/>
                  </a:lnTo>
                  <a:lnTo>
                    <a:pt x="15" y="111"/>
                  </a:lnTo>
                  <a:lnTo>
                    <a:pt x="12" y="108"/>
                  </a:lnTo>
                  <a:lnTo>
                    <a:pt x="11" y="106"/>
                  </a:lnTo>
                  <a:lnTo>
                    <a:pt x="8" y="102"/>
                  </a:lnTo>
                  <a:lnTo>
                    <a:pt x="8" y="95"/>
                  </a:lnTo>
                  <a:lnTo>
                    <a:pt x="8" y="95"/>
                  </a:lnTo>
                  <a:lnTo>
                    <a:pt x="8" y="85"/>
                  </a:lnTo>
                  <a:lnTo>
                    <a:pt x="11" y="75"/>
                  </a:lnTo>
                  <a:lnTo>
                    <a:pt x="18" y="39"/>
                  </a:lnTo>
                  <a:lnTo>
                    <a:pt x="0" y="39"/>
                  </a:lnTo>
                  <a:lnTo>
                    <a:pt x="1"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5" name="Freeform 27">
              <a:extLst>
                <a:ext uri="{FF2B5EF4-FFF2-40B4-BE49-F238E27FC236}">
                  <a16:creationId xmlns:a16="http://schemas.microsoft.com/office/drawing/2014/main" id="{01E8CEB7-6F6A-417F-B045-594D0CD07A27}"/>
                </a:ext>
              </a:extLst>
            </p:cNvPr>
            <p:cNvSpPr>
              <a:spLocks noEditPoints="1"/>
            </p:cNvSpPr>
            <p:nvPr userDrawn="1"/>
          </p:nvSpPr>
          <p:spPr bwMode="auto">
            <a:xfrm>
              <a:off x="6427" y="4145"/>
              <a:ext cx="28" cy="30"/>
            </a:xfrm>
            <a:custGeom>
              <a:avLst/>
              <a:gdLst>
                <a:gd name="T0" fmla="*/ 47 w 85"/>
                <a:gd name="T1" fmla="*/ 0 h 90"/>
                <a:gd name="T2" fmla="*/ 64 w 85"/>
                <a:gd name="T3" fmla="*/ 3 h 90"/>
                <a:gd name="T4" fmla="*/ 76 w 85"/>
                <a:gd name="T5" fmla="*/ 10 h 90"/>
                <a:gd name="T6" fmla="*/ 83 w 85"/>
                <a:gd name="T7" fmla="*/ 22 h 90"/>
                <a:gd name="T8" fmla="*/ 85 w 85"/>
                <a:gd name="T9" fmla="*/ 37 h 90"/>
                <a:gd name="T10" fmla="*/ 85 w 85"/>
                <a:gd name="T11" fmla="*/ 48 h 90"/>
                <a:gd name="T12" fmla="*/ 78 w 85"/>
                <a:gd name="T13" fmla="*/ 67 h 90"/>
                <a:gd name="T14" fmla="*/ 66 w 85"/>
                <a:gd name="T15" fmla="*/ 82 h 90"/>
                <a:gd name="T16" fmla="*/ 48 w 85"/>
                <a:gd name="T17" fmla="*/ 89 h 90"/>
                <a:gd name="T18" fmla="*/ 38 w 85"/>
                <a:gd name="T19" fmla="*/ 90 h 90"/>
                <a:gd name="T20" fmla="*/ 22 w 85"/>
                <a:gd name="T21" fmla="*/ 88 h 90"/>
                <a:gd name="T22" fmla="*/ 9 w 85"/>
                <a:gd name="T23" fmla="*/ 81 h 90"/>
                <a:gd name="T24" fmla="*/ 2 w 85"/>
                <a:gd name="T25" fmla="*/ 69 h 90"/>
                <a:gd name="T26" fmla="*/ 0 w 85"/>
                <a:gd name="T27" fmla="*/ 52 h 90"/>
                <a:gd name="T28" fmla="*/ 0 w 85"/>
                <a:gd name="T29" fmla="*/ 42 h 90"/>
                <a:gd name="T30" fmla="*/ 7 w 85"/>
                <a:gd name="T31" fmla="*/ 23 h 90"/>
                <a:gd name="T32" fmla="*/ 19 w 85"/>
                <a:gd name="T33" fmla="*/ 9 h 90"/>
                <a:gd name="T34" fmla="*/ 37 w 85"/>
                <a:gd name="T35" fmla="*/ 2 h 90"/>
                <a:gd name="T36" fmla="*/ 47 w 85"/>
                <a:gd name="T37" fmla="*/ 0 h 90"/>
                <a:gd name="T38" fmla="*/ 38 w 85"/>
                <a:gd name="T39" fmla="*/ 77 h 90"/>
                <a:gd name="T40" fmla="*/ 50 w 85"/>
                <a:gd name="T41" fmla="*/ 75 h 90"/>
                <a:gd name="T42" fmla="*/ 60 w 85"/>
                <a:gd name="T43" fmla="*/ 65 h 90"/>
                <a:gd name="T44" fmla="*/ 66 w 85"/>
                <a:gd name="T45" fmla="*/ 52 h 90"/>
                <a:gd name="T46" fmla="*/ 69 w 85"/>
                <a:gd name="T47" fmla="*/ 37 h 90"/>
                <a:gd name="T48" fmla="*/ 69 w 85"/>
                <a:gd name="T49" fmla="*/ 33 h 90"/>
                <a:gd name="T50" fmla="*/ 66 w 85"/>
                <a:gd name="T51" fmla="*/ 24 h 90"/>
                <a:gd name="T52" fmla="*/ 60 w 85"/>
                <a:gd name="T53" fmla="*/ 17 h 90"/>
                <a:gd name="T54" fmla="*/ 52 w 85"/>
                <a:gd name="T55" fmla="*/ 14 h 90"/>
                <a:gd name="T56" fmla="*/ 47 w 85"/>
                <a:gd name="T57" fmla="*/ 14 h 90"/>
                <a:gd name="T58" fmla="*/ 33 w 85"/>
                <a:gd name="T59" fmla="*/ 17 h 90"/>
                <a:gd name="T60" fmla="*/ 23 w 85"/>
                <a:gd name="T61" fmla="*/ 27 h 90"/>
                <a:gd name="T62" fmla="*/ 18 w 85"/>
                <a:gd name="T63" fmla="*/ 40 h 90"/>
                <a:gd name="T64" fmla="*/ 16 w 85"/>
                <a:gd name="T65" fmla="*/ 53 h 90"/>
                <a:gd name="T66" fmla="*/ 16 w 85"/>
                <a:gd name="T67" fmla="*/ 58 h 90"/>
                <a:gd name="T68" fmla="*/ 19 w 85"/>
                <a:gd name="T69" fmla="*/ 67 h 90"/>
                <a:gd name="T70" fmla="*/ 25 w 85"/>
                <a:gd name="T71" fmla="*/ 73 h 90"/>
                <a:gd name="T72" fmla="*/ 33 w 85"/>
                <a:gd name="T73" fmla="*/ 77 h 90"/>
                <a:gd name="T74" fmla="*/ 38 w 85"/>
                <a:gd name="T75"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90">
                  <a:moveTo>
                    <a:pt x="47" y="0"/>
                  </a:moveTo>
                  <a:lnTo>
                    <a:pt x="47" y="0"/>
                  </a:lnTo>
                  <a:lnTo>
                    <a:pt x="56" y="2"/>
                  </a:lnTo>
                  <a:lnTo>
                    <a:pt x="64" y="3"/>
                  </a:lnTo>
                  <a:lnTo>
                    <a:pt x="70" y="6"/>
                  </a:lnTo>
                  <a:lnTo>
                    <a:pt x="76" y="10"/>
                  </a:lnTo>
                  <a:lnTo>
                    <a:pt x="79" y="16"/>
                  </a:lnTo>
                  <a:lnTo>
                    <a:pt x="83" y="22"/>
                  </a:lnTo>
                  <a:lnTo>
                    <a:pt x="85" y="29"/>
                  </a:lnTo>
                  <a:lnTo>
                    <a:pt x="85" y="37"/>
                  </a:lnTo>
                  <a:lnTo>
                    <a:pt x="85" y="37"/>
                  </a:lnTo>
                  <a:lnTo>
                    <a:pt x="85" y="48"/>
                  </a:lnTo>
                  <a:lnTo>
                    <a:pt x="83" y="59"/>
                  </a:lnTo>
                  <a:lnTo>
                    <a:pt x="78" y="67"/>
                  </a:lnTo>
                  <a:lnTo>
                    <a:pt x="74" y="75"/>
                  </a:lnTo>
                  <a:lnTo>
                    <a:pt x="66" y="82"/>
                  </a:lnTo>
                  <a:lnTo>
                    <a:pt x="58" y="87"/>
                  </a:lnTo>
                  <a:lnTo>
                    <a:pt x="48" y="89"/>
                  </a:lnTo>
                  <a:lnTo>
                    <a:pt x="38" y="90"/>
                  </a:lnTo>
                  <a:lnTo>
                    <a:pt x="38" y="90"/>
                  </a:lnTo>
                  <a:lnTo>
                    <a:pt x="29" y="90"/>
                  </a:lnTo>
                  <a:lnTo>
                    <a:pt x="22" y="88"/>
                  </a:lnTo>
                  <a:lnTo>
                    <a:pt x="15" y="85"/>
                  </a:lnTo>
                  <a:lnTo>
                    <a:pt x="9" y="81"/>
                  </a:lnTo>
                  <a:lnTo>
                    <a:pt x="6" y="76"/>
                  </a:lnTo>
                  <a:lnTo>
                    <a:pt x="2" y="69"/>
                  </a:lnTo>
                  <a:lnTo>
                    <a:pt x="0" y="61"/>
                  </a:lnTo>
                  <a:lnTo>
                    <a:pt x="0" y="52"/>
                  </a:lnTo>
                  <a:lnTo>
                    <a:pt x="0" y="52"/>
                  </a:lnTo>
                  <a:lnTo>
                    <a:pt x="0" y="42"/>
                  </a:lnTo>
                  <a:lnTo>
                    <a:pt x="2" y="31"/>
                  </a:lnTo>
                  <a:lnTo>
                    <a:pt x="7" y="23"/>
                  </a:lnTo>
                  <a:lnTo>
                    <a:pt x="12" y="16"/>
                  </a:lnTo>
                  <a:lnTo>
                    <a:pt x="19" y="9"/>
                  </a:lnTo>
                  <a:lnTo>
                    <a:pt x="27" y="4"/>
                  </a:lnTo>
                  <a:lnTo>
                    <a:pt x="37" y="2"/>
                  </a:lnTo>
                  <a:lnTo>
                    <a:pt x="47" y="0"/>
                  </a:lnTo>
                  <a:lnTo>
                    <a:pt x="47" y="0"/>
                  </a:lnTo>
                  <a:close/>
                  <a:moveTo>
                    <a:pt x="38" y="77"/>
                  </a:moveTo>
                  <a:lnTo>
                    <a:pt x="38" y="77"/>
                  </a:lnTo>
                  <a:lnTo>
                    <a:pt x="44" y="77"/>
                  </a:lnTo>
                  <a:lnTo>
                    <a:pt x="50" y="75"/>
                  </a:lnTo>
                  <a:lnTo>
                    <a:pt x="56" y="70"/>
                  </a:lnTo>
                  <a:lnTo>
                    <a:pt x="60" y="65"/>
                  </a:lnTo>
                  <a:lnTo>
                    <a:pt x="64" y="59"/>
                  </a:lnTo>
                  <a:lnTo>
                    <a:pt x="66" y="52"/>
                  </a:lnTo>
                  <a:lnTo>
                    <a:pt x="69" y="45"/>
                  </a:lnTo>
                  <a:lnTo>
                    <a:pt x="69" y="37"/>
                  </a:lnTo>
                  <a:lnTo>
                    <a:pt x="69" y="37"/>
                  </a:lnTo>
                  <a:lnTo>
                    <a:pt x="69" y="33"/>
                  </a:lnTo>
                  <a:lnTo>
                    <a:pt x="68" y="29"/>
                  </a:lnTo>
                  <a:lnTo>
                    <a:pt x="66" y="24"/>
                  </a:lnTo>
                  <a:lnTo>
                    <a:pt x="64" y="21"/>
                  </a:lnTo>
                  <a:lnTo>
                    <a:pt x="60" y="17"/>
                  </a:lnTo>
                  <a:lnTo>
                    <a:pt x="57" y="15"/>
                  </a:lnTo>
                  <a:lnTo>
                    <a:pt x="52" y="14"/>
                  </a:lnTo>
                  <a:lnTo>
                    <a:pt x="47" y="14"/>
                  </a:lnTo>
                  <a:lnTo>
                    <a:pt x="47" y="14"/>
                  </a:lnTo>
                  <a:lnTo>
                    <a:pt x="40" y="15"/>
                  </a:lnTo>
                  <a:lnTo>
                    <a:pt x="33" y="17"/>
                  </a:lnTo>
                  <a:lnTo>
                    <a:pt x="28" y="21"/>
                  </a:lnTo>
                  <a:lnTo>
                    <a:pt x="23" y="27"/>
                  </a:lnTo>
                  <a:lnTo>
                    <a:pt x="20" y="33"/>
                  </a:lnTo>
                  <a:lnTo>
                    <a:pt x="18" y="40"/>
                  </a:lnTo>
                  <a:lnTo>
                    <a:pt x="16" y="47"/>
                  </a:lnTo>
                  <a:lnTo>
                    <a:pt x="16" y="53"/>
                  </a:lnTo>
                  <a:lnTo>
                    <a:pt x="16" y="53"/>
                  </a:lnTo>
                  <a:lnTo>
                    <a:pt x="16" y="58"/>
                  </a:lnTo>
                  <a:lnTo>
                    <a:pt x="18" y="63"/>
                  </a:lnTo>
                  <a:lnTo>
                    <a:pt x="19" y="67"/>
                  </a:lnTo>
                  <a:lnTo>
                    <a:pt x="21" y="71"/>
                  </a:lnTo>
                  <a:lnTo>
                    <a:pt x="25" y="73"/>
                  </a:lnTo>
                  <a:lnTo>
                    <a:pt x="28" y="76"/>
                  </a:lnTo>
                  <a:lnTo>
                    <a:pt x="33" y="77"/>
                  </a:lnTo>
                  <a:lnTo>
                    <a:pt x="38" y="77"/>
                  </a:lnTo>
                  <a:lnTo>
                    <a:pt x="38"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6" name="Freeform 28">
              <a:extLst>
                <a:ext uri="{FF2B5EF4-FFF2-40B4-BE49-F238E27FC236}">
                  <a16:creationId xmlns:a16="http://schemas.microsoft.com/office/drawing/2014/main" id="{E18C9E32-55D2-4DCF-A857-A0F12301E0DB}"/>
                </a:ext>
              </a:extLst>
            </p:cNvPr>
            <p:cNvSpPr>
              <a:spLocks/>
            </p:cNvSpPr>
            <p:nvPr userDrawn="1"/>
          </p:nvSpPr>
          <p:spPr bwMode="auto">
            <a:xfrm>
              <a:off x="6461" y="4132"/>
              <a:ext cx="24" cy="42"/>
            </a:xfrm>
            <a:custGeom>
              <a:avLst/>
              <a:gdLst>
                <a:gd name="T0" fmla="*/ 21 w 72"/>
                <a:gd name="T1" fmla="*/ 55 h 128"/>
                <a:gd name="T2" fmla="*/ 0 w 72"/>
                <a:gd name="T3" fmla="*/ 55 h 128"/>
                <a:gd name="T4" fmla="*/ 3 w 72"/>
                <a:gd name="T5" fmla="*/ 43 h 128"/>
                <a:gd name="T6" fmla="*/ 24 w 72"/>
                <a:gd name="T7" fmla="*/ 43 h 128"/>
                <a:gd name="T8" fmla="*/ 25 w 72"/>
                <a:gd name="T9" fmla="*/ 34 h 128"/>
                <a:gd name="T10" fmla="*/ 25 w 72"/>
                <a:gd name="T11" fmla="*/ 34 h 128"/>
                <a:gd name="T12" fmla="*/ 29 w 72"/>
                <a:gd name="T13" fmla="*/ 22 h 128"/>
                <a:gd name="T14" fmla="*/ 31 w 72"/>
                <a:gd name="T15" fmla="*/ 16 h 128"/>
                <a:gd name="T16" fmla="*/ 35 w 72"/>
                <a:gd name="T17" fmla="*/ 12 h 128"/>
                <a:gd name="T18" fmla="*/ 40 w 72"/>
                <a:gd name="T19" fmla="*/ 7 h 128"/>
                <a:gd name="T20" fmla="*/ 44 w 72"/>
                <a:gd name="T21" fmla="*/ 3 h 128"/>
                <a:gd name="T22" fmla="*/ 52 w 72"/>
                <a:gd name="T23" fmla="*/ 1 h 128"/>
                <a:gd name="T24" fmla="*/ 60 w 72"/>
                <a:gd name="T25" fmla="*/ 0 h 128"/>
                <a:gd name="T26" fmla="*/ 60 w 72"/>
                <a:gd name="T27" fmla="*/ 0 h 128"/>
                <a:gd name="T28" fmla="*/ 66 w 72"/>
                <a:gd name="T29" fmla="*/ 1 h 128"/>
                <a:gd name="T30" fmla="*/ 72 w 72"/>
                <a:gd name="T31" fmla="*/ 2 h 128"/>
                <a:gd name="T32" fmla="*/ 68 w 72"/>
                <a:gd name="T33" fmla="*/ 14 h 128"/>
                <a:gd name="T34" fmla="*/ 68 w 72"/>
                <a:gd name="T35" fmla="*/ 14 h 128"/>
                <a:gd name="T36" fmla="*/ 61 w 72"/>
                <a:gd name="T37" fmla="*/ 13 h 128"/>
                <a:gd name="T38" fmla="*/ 61 w 72"/>
                <a:gd name="T39" fmla="*/ 13 h 128"/>
                <a:gd name="T40" fmla="*/ 56 w 72"/>
                <a:gd name="T41" fmla="*/ 13 h 128"/>
                <a:gd name="T42" fmla="*/ 53 w 72"/>
                <a:gd name="T43" fmla="*/ 15 h 128"/>
                <a:gd name="T44" fmla="*/ 49 w 72"/>
                <a:gd name="T45" fmla="*/ 16 h 128"/>
                <a:gd name="T46" fmla="*/ 47 w 72"/>
                <a:gd name="T47" fmla="*/ 20 h 128"/>
                <a:gd name="T48" fmla="*/ 43 w 72"/>
                <a:gd name="T49" fmla="*/ 27 h 128"/>
                <a:gd name="T50" fmla="*/ 41 w 72"/>
                <a:gd name="T51" fmla="*/ 34 h 128"/>
                <a:gd name="T52" fmla="*/ 40 w 72"/>
                <a:gd name="T53" fmla="*/ 43 h 128"/>
                <a:gd name="T54" fmla="*/ 62 w 72"/>
                <a:gd name="T55" fmla="*/ 43 h 128"/>
                <a:gd name="T56" fmla="*/ 60 w 72"/>
                <a:gd name="T57" fmla="*/ 55 h 128"/>
                <a:gd name="T58" fmla="*/ 37 w 72"/>
                <a:gd name="T59" fmla="*/ 55 h 128"/>
                <a:gd name="T60" fmla="*/ 21 w 72"/>
                <a:gd name="T61" fmla="*/ 128 h 128"/>
                <a:gd name="T62" fmla="*/ 5 w 72"/>
                <a:gd name="T63" fmla="*/ 128 h 128"/>
                <a:gd name="T64" fmla="*/ 21 w 72"/>
                <a:gd name="T65" fmla="*/ 5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28">
                  <a:moveTo>
                    <a:pt x="21" y="55"/>
                  </a:moveTo>
                  <a:lnTo>
                    <a:pt x="0" y="55"/>
                  </a:lnTo>
                  <a:lnTo>
                    <a:pt x="3" y="43"/>
                  </a:lnTo>
                  <a:lnTo>
                    <a:pt x="24" y="43"/>
                  </a:lnTo>
                  <a:lnTo>
                    <a:pt x="25" y="34"/>
                  </a:lnTo>
                  <a:lnTo>
                    <a:pt x="25" y="34"/>
                  </a:lnTo>
                  <a:lnTo>
                    <a:pt x="29" y="22"/>
                  </a:lnTo>
                  <a:lnTo>
                    <a:pt x="31" y="16"/>
                  </a:lnTo>
                  <a:lnTo>
                    <a:pt x="35" y="12"/>
                  </a:lnTo>
                  <a:lnTo>
                    <a:pt x="40" y="7"/>
                  </a:lnTo>
                  <a:lnTo>
                    <a:pt x="44" y="3"/>
                  </a:lnTo>
                  <a:lnTo>
                    <a:pt x="52" y="1"/>
                  </a:lnTo>
                  <a:lnTo>
                    <a:pt x="60" y="0"/>
                  </a:lnTo>
                  <a:lnTo>
                    <a:pt x="60" y="0"/>
                  </a:lnTo>
                  <a:lnTo>
                    <a:pt x="66" y="1"/>
                  </a:lnTo>
                  <a:lnTo>
                    <a:pt x="72" y="2"/>
                  </a:lnTo>
                  <a:lnTo>
                    <a:pt x="68" y="14"/>
                  </a:lnTo>
                  <a:lnTo>
                    <a:pt x="68" y="14"/>
                  </a:lnTo>
                  <a:lnTo>
                    <a:pt x="61" y="13"/>
                  </a:lnTo>
                  <a:lnTo>
                    <a:pt x="61" y="13"/>
                  </a:lnTo>
                  <a:lnTo>
                    <a:pt x="56" y="13"/>
                  </a:lnTo>
                  <a:lnTo>
                    <a:pt x="53" y="15"/>
                  </a:lnTo>
                  <a:lnTo>
                    <a:pt x="49" y="16"/>
                  </a:lnTo>
                  <a:lnTo>
                    <a:pt x="47" y="20"/>
                  </a:lnTo>
                  <a:lnTo>
                    <a:pt x="43" y="27"/>
                  </a:lnTo>
                  <a:lnTo>
                    <a:pt x="41" y="34"/>
                  </a:lnTo>
                  <a:lnTo>
                    <a:pt x="40" y="43"/>
                  </a:lnTo>
                  <a:lnTo>
                    <a:pt x="62" y="43"/>
                  </a:lnTo>
                  <a:lnTo>
                    <a:pt x="60" y="55"/>
                  </a:lnTo>
                  <a:lnTo>
                    <a:pt x="37" y="55"/>
                  </a:lnTo>
                  <a:lnTo>
                    <a:pt x="21" y="128"/>
                  </a:lnTo>
                  <a:lnTo>
                    <a:pt x="5" y="128"/>
                  </a:lnTo>
                  <a:lnTo>
                    <a:pt x="21"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7" name="Freeform 29">
              <a:extLst>
                <a:ext uri="{FF2B5EF4-FFF2-40B4-BE49-F238E27FC236}">
                  <a16:creationId xmlns:a16="http://schemas.microsoft.com/office/drawing/2014/main" id="{DAE2E944-4F26-46FA-B80F-CEAD6307FF0A}"/>
                </a:ext>
              </a:extLst>
            </p:cNvPr>
            <p:cNvSpPr>
              <a:spLocks noEditPoints="1"/>
            </p:cNvSpPr>
            <p:nvPr userDrawn="1"/>
          </p:nvSpPr>
          <p:spPr bwMode="auto">
            <a:xfrm>
              <a:off x="6498" y="4145"/>
              <a:ext cx="29" cy="30"/>
            </a:xfrm>
            <a:custGeom>
              <a:avLst/>
              <a:gdLst>
                <a:gd name="T0" fmla="*/ 49 w 87"/>
                <a:gd name="T1" fmla="*/ 0 h 90"/>
                <a:gd name="T2" fmla="*/ 64 w 87"/>
                <a:gd name="T3" fmla="*/ 3 h 90"/>
                <a:gd name="T4" fmla="*/ 76 w 87"/>
                <a:gd name="T5" fmla="*/ 10 h 90"/>
                <a:gd name="T6" fmla="*/ 85 w 87"/>
                <a:gd name="T7" fmla="*/ 22 h 90"/>
                <a:gd name="T8" fmla="*/ 87 w 87"/>
                <a:gd name="T9" fmla="*/ 37 h 90"/>
                <a:gd name="T10" fmla="*/ 86 w 87"/>
                <a:gd name="T11" fmla="*/ 48 h 90"/>
                <a:gd name="T12" fmla="*/ 80 w 87"/>
                <a:gd name="T13" fmla="*/ 67 h 90"/>
                <a:gd name="T14" fmla="*/ 68 w 87"/>
                <a:gd name="T15" fmla="*/ 82 h 90"/>
                <a:gd name="T16" fmla="*/ 50 w 87"/>
                <a:gd name="T17" fmla="*/ 89 h 90"/>
                <a:gd name="T18" fmla="*/ 39 w 87"/>
                <a:gd name="T19" fmla="*/ 90 h 90"/>
                <a:gd name="T20" fmla="*/ 24 w 87"/>
                <a:gd name="T21" fmla="*/ 88 h 90"/>
                <a:gd name="T22" fmla="*/ 11 w 87"/>
                <a:gd name="T23" fmla="*/ 81 h 90"/>
                <a:gd name="T24" fmla="*/ 4 w 87"/>
                <a:gd name="T25" fmla="*/ 69 h 90"/>
                <a:gd name="T26" fmla="*/ 0 w 87"/>
                <a:gd name="T27" fmla="*/ 52 h 90"/>
                <a:gd name="T28" fmla="*/ 1 w 87"/>
                <a:gd name="T29" fmla="*/ 42 h 90"/>
                <a:gd name="T30" fmla="*/ 7 w 87"/>
                <a:gd name="T31" fmla="*/ 23 h 90"/>
                <a:gd name="T32" fmla="*/ 20 w 87"/>
                <a:gd name="T33" fmla="*/ 9 h 90"/>
                <a:gd name="T34" fmla="*/ 38 w 87"/>
                <a:gd name="T35" fmla="*/ 2 h 90"/>
                <a:gd name="T36" fmla="*/ 49 w 87"/>
                <a:gd name="T37" fmla="*/ 0 h 90"/>
                <a:gd name="T38" fmla="*/ 39 w 87"/>
                <a:gd name="T39" fmla="*/ 77 h 90"/>
                <a:gd name="T40" fmla="*/ 51 w 87"/>
                <a:gd name="T41" fmla="*/ 75 h 90"/>
                <a:gd name="T42" fmla="*/ 61 w 87"/>
                <a:gd name="T43" fmla="*/ 65 h 90"/>
                <a:gd name="T44" fmla="*/ 68 w 87"/>
                <a:gd name="T45" fmla="*/ 52 h 90"/>
                <a:gd name="T46" fmla="*/ 70 w 87"/>
                <a:gd name="T47" fmla="*/ 37 h 90"/>
                <a:gd name="T48" fmla="*/ 70 w 87"/>
                <a:gd name="T49" fmla="*/ 33 h 90"/>
                <a:gd name="T50" fmla="*/ 67 w 87"/>
                <a:gd name="T51" fmla="*/ 24 h 90"/>
                <a:gd name="T52" fmla="*/ 62 w 87"/>
                <a:gd name="T53" fmla="*/ 17 h 90"/>
                <a:gd name="T54" fmla="*/ 54 w 87"/>
                <a:gd name="T55" fmla="*/ 14 h 90"/>
                <a:gd name="T56" fmla="*/ 49 w 87"/>
                <a:gd name="T57" fmla="*/ 14 h 90"/>
                <a:gd name="T58" fmla="*/ 35 w 87"/>
                <a:gd name="T59" fmla="*/ 17 h 90"/>
                <a:gd name="T60" fmla="*/ 25 w 87"/>
                <a:gd name="T61" fmla="*/ 27 h 90"/>
                <a:gd name="T62" fmla="*/ 19 w 87"/>
                <a:gd name="T63" fmla="*/ 40 h 90"/>
                <a:gd name="T64" fmla="*/ 17 w 87"/>
                <a:gd name="T65" fmla="*/ 53 h 90"/>
                <a:gd name="T66" fmla="*/ 18 w 87"/>
                <a:gd name="T67" fmla="*/ 58 h 90"/>
                <a:gd name="T68" fmla="*/ 20 w 87"/>
                <a:gd name="T69" fmla="*/ 67 h 90"/>
                <a:gd name="T70" fmla="*/ 25 w 87"/>
                <a:gd name="T71" fmla="*/ 73 h 90"/>
                <a:gd name="T72" fmla="*/ 33 w 87"/>
                <a:gd name="T73" fmla="*/ 77 h 90"/>
                <a:gd name="T74" fmla="*/ 39 w 87"/>
                <a:gd name="T75"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90">
                  <a:moveTo>
                    <a:pt x="49" y="0"/>
                  </a:moveTo>
                  <a:lnTo>
                    <a:pt x="49" y="0"/>
                  </a:lnTo>
                  <a:lnTo>
                    <a:pt x="57" y="2"/>
                  </a:lnTo>
                  <a:lnTo>
                    <a:pt x="64" y="3"/>
                  </a:lnTo>
                  <a:lnTo>
                    <a:pt x="71" y="6"/>
                  </a:lnTo>
                  <a:lnTo>
                    <a:pt x="76" y="10"/>
                  </a:lnTo>
                  <a:lnTo>
                    <a:pt x="81" y="16"/>
                  </a:lnTo>
                  <a:lnTo>
                    <a:pt x="85" y="22"/>
                  </a:lnTo>
                  <a:lnTo>
                    <a:pt x="86" y="29"/>
                  </a:lnTo>
                  <a:lnTo>
                    <a:pt x="87" y="37"/>
                  </a:lnTo>
                  <a:lnTo>
                    <a:pt x="87" y="37"/>
                  </a:lnTo>
                  <a:lnTo>
                    <a:pt x="86" y="48"/>
                  </a:lnTo>
                  <a:lnTo>
                    <a:pt x="83" y="59"/>
                  </a:lnTo>
                  <a:lnTo>
                    <a:pt x="80" y="67"/>
                  </a:lnTo>
                  <a:lnTo>
                    <a:pt x="75" y="75"/>
                  </a:lnTo>
                  <a:lnTo>
                    <a:pt x="68" y="82"/>
                  </a:lnTo>
                  <a:lnTo>
                    <a:pt x="60" y="87"/>
                  </a:lnTo>
                  <a:lnTo>
                    <a:pt x="50" y="89"/>
                  </a:lnTo>
                  <a:lnTo>
                    <a:pt x="39" y="90"/>
                  </a:lnTo>
                  <a:lnTo>
                    <a:pt x="39" y="90"/>
                  </a:lnTo>
                  <a:lnTo>
                    <a:pt x="31" y="90"/>
                  </a:lnTo>
                  <a:lnTo>
                    <a:pt x="24" y="88"/>
                  </a:lnTo>
                  <a:lnTo>
                    <a:pt x="17" y="85"/>
                  </a:lnTo>
                  <a:lnTo>
                    <a:pt x="11" y="81"/>
                  </a:lnTo>
                  <a:lnTo>
                    <a:pt x="6" y="76"/>
                  </a:lnTo>
                  <a:lnTo>
                    <a:pt x="4" y="69"/>
                  </a:lnTo>
                  <a:lnTo>
                    <a:pt x="1" y="61"/>
                  </a:lnTo>
                  <a:lnTo>
                    <a:pt x="0" y="52"/>
                  </a:lnTo>
                  <a:lnTo>
                    <a:pt x="0" y="52"/>
                  </a:lnTo>
                  <a:lnTo>
                    <a:pt x="1" y="42"/>
                  </a:lnTo>
                  <a:lnTo>
                    <a:pt x="4" y="31"/>
                  </a:lnTo>
                  <a:lnTo>
                    <a:pt x="7" y="23"/>
                  </a:lnTo>
                  <a:lnTo>
                    <a:pt x="13" y="16"/>
                  </a:lnTo>
                  <a:lnTo>
                    <a:pt x="20" y="9"/>
                  </a:lnTo>
                  <a:lnTo>
                    <a:pt x="29" y="4"/>
                  </a:lnTo>
                  <a:lnTo>
                    <a:pt x="38" y="2"/>
                  </a:lnTo>
                  <a:lnTo>
                    <a:pt x="49" y="0"/>
                  </a:lnTo>
                  <a:lnTo>
                    <a:pt x="49" y="0"/>
                  </a:lnTo>
                  <a:close/>
                  <a:moveTo>
                    <a:pt x="39" y="77"/>
                  </a:moveTo>
                  <a:lnTo>
                    <a:pt x="39" y="77"/>
                  </a:lnTo>
                  <a:lnTo>
                    <a:pt x="45" y="77"/>
                  </a:lnTo>
                  <a:lnTo>
                    <a:pt x="51" y="75"/>
                  </a:lnTo>
                  <a:lnTo>
                    <a:pt x="57" y="70"/>
                  </a:lnTo>
                  <a:lnTo>
                    <a:pt x="61" y="65"/>
                  </a:lnTo>
                  <a:lnTo>
                    <a:pt x="65" y="59"/>
                  </a:lnTo>
                  <a:lnTo>
                    <a:pt x="68" y="52"/>
                  </a:lnTo>
                  <a:lnTo>
                    <a:pt x="69" y="45"/>
                  </a:lnTo>
                  <a:lnTo>
                    <a:pt x="70" y="37"/>
                  </a:lnTo>
                  <a:lnTo>
                    <a:pt x="70" y="37"/>
                  </a:lnTo>
                  <a:lnTo>
                    <a:pt x="70" y="33"/>
                  </a:lnTo>
                  <a:lnTo>
                    <a:pt x="69" y="29"/>
                  </a:lnTo>
                  <a:lnTo>
                    <a:pt x="67" y="24"/>
                  </a:lnTo>
                  <a:lnTo>
                    <a:pt x="64" y="21"/>
                  </a:lnTo>
                  <a:lnTo>
                    <a:pt x="62" y="17"/>
                  </a:lnTo>
                  <a:lnTo>
                    <a:pt x="58" y="15"/>
                  </a:lnTo>
                  <a:lnTo>
                    <a:pt x="54" y="14"/>
                  </a:lnTo>
                  <a:lnTo>
                    <a:pt x="49" y="14"/>
                  </a:lnTo>
                  <a:lnTo>
                    <a:pt x="49" y="14"/>
                  </a:lnTo>
                  <a:lnTo>
                    <a:pt x="40" y="15"/>
                  </a:lnTo>
                  <a:lnTo>
                    <a:pt x="35" y="17"/>
                  </a:lnTo>
                  <a:lnTo>
                    <a:pt x="30" y="21"/>
                  </a:lnTo>
                  <a:lnTo>
                    <a:pt x="25" y="27"/>
                  </a:lnTo>
                  <a:lnTo>
                    <a:pt x="21" y="33"/>
                  </a:lnTo>
                  <a:lnTo>
                    <a:pt x="19" y="40"/>
                  </a:lnTo>
                  <a:lnTo>
                    <a:pt x="18" y="47"/>
                  </a:lnTo>
                  <a:lnTo>
                    <a:pt x="17" y="53"/>
                  </a:lnTo>
                  <a:lnTo>
                    <a:pt x="17" y="53"/>
                  </a:lnTo>
                  <a:lnTo>
                    <a:pt x="18" y="58"/>
                  </a:lnTo>
                  <a:lnTo>
                    <a:pt x="18" y="63"/>
                  </a:lnTo>
                  <a:lnTo>
                    <a:pt x="20" y="67"/>
                  </a:lnTo>
                  <a:lnTo>
                    <a:pt x="23" y="71"/>
                  </a:lnTo>
                  <a:lnTo>
                    <a:pt x="25" y="73"/>
                  </a:lnTo>
                  <a:lnTo>
                    <a:pt x="30" y="76"/>
                  </a:lnTo>
                  <a:lnTo>
                    <a:pt x="33" y="77"/>
                  </a:lnTo>
                  <a:lnTo>
                    <a:pt x="39" y="77"/>
                  </a:lnTo>
                  <a:lnTo>
                    <a:pt x="39"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8" name="Freeform 30">
              <a:extLst>
                <a:ext uri="{FF2B5EF4-FFF2-40B4-BE49-F238E27FC236}">
                  <a16:creationId xmlns:a16="http://schemas.microsoft.com/office/drawing/2014/main" id="{2A09DD95-B9E2-4E20-B318-45DD24C40165}"/>
                </a:ext>
              </a:extLst>
            </p:cNvPr>
            <p:cNvSpPr>
              <a:spLocks/>
            </p:cNvSpPr>
            <p:nvPr userDrawn="1"/>
          </p:nvSpPr>
          <p:spPr bwMode="auto">
            <a:xfrm>
              <a:off x="6533" y="4146"/>
              <a:ext cx="29" cy="29"/>
            </a:xfrm>
            <a:custGeom>
              <a:avLst/>
              <a:gdLst>
                <a:gd name="T0" fmla="*/ 73 w 88"/>
                <a:gd name="T1" fmla="*/ 73 h 87"/>
                <a:gd name="T2" fmla="*/ 73 w 88"/>
                <a:gd name="T3" fmla="*/ 73 h 87"/>
                <a:gd name="T4" fmla="*/ 70 w 88"/>
                <a:gd name="T5" fmla="*/ 85 h 87"/>
                <a:gd name="T6" fmla="*/ 56 w 88"/>
                <a:gd name="T7" fmla="*/ 85 h 87"/>
                <a:gd name="T8" fmla="*/ 58 w 88"/>
                <a:gd name="T9" fmla="*/ 72 h 87"/>
                <a:gd name="T10" fmla="*/ 58 w 88"/>
                <a:gd name="T11" fmla="*/ 72 h 87"/>
                <a:gd name="T12" fmla="*/ 58 w 88"/>
                <a:gd name="T13" fmla="*/ 72 h 87"/>
                <a:gd name="T14" fmla="*/ 53 w 88"/>
                <a:gd name="T15" fmla="*/ 78 h 87"/>
                <a:gd name="T16" fmla="*/ 47 w 88"/>
                <a:gd name="T17" fmla="*/ 82 h 87"/>
                <a:gd name="T18" fmla="*/ 39 w 88"/>
                <a:gd name="T19" fmla="*/ 86 h 87"/>
                <a:gd name="T20" fmla="*/ 28 w 88"/>
                <a:gd name="T21" fmla="*/ 87 h 87"/>
                <a:gd name="T22" fmla="*/ 28 w 88"/>
                <a:gd name="T23" fmla="*/ 87 h 87"/>
                <a:gd name="T24" fmla="*/ 22 w 88"/>
                <a:gd name="T25" fmla="*/ 87 h 87"/>
                <a:gd name="T26" fmla="*/ 18 w 88"/>
                <a:gd name="T27" fmla="*/ 86 h 87"/>
                <a:gd name="T28" fmla="*/ 13 w 88"/>
                <a:gd name="T29" fmla="*/ 84 h 87"/>
                <a:gd name="T30" fmla="*/ 8 w 88"/>
                <a:gd name="T31" fmla="*/ 81 h 87"/>
                <a:gd name="T32" fmla="*/ 5 w 88"/>
                <a:gd name="T33" fmla="*/ 76 h 87"/>
                <a:gd name="T34" fmla="*/ 2 w 88"/>
                <a:gd name="T35" fmla="*/ 73 h 87"/>
                <a:gd name="T36" fmla="*/ 1 w 88"/>
                <a:gd name="T37" fmla="*/ 67 h 87"/>
                <a:gd name="T38" fmla="*/ 0 w 88"/>
                <a:gd name="T39" fmla="*/ 61 h 87"/>
                <a:gd name="T40" fmla="*/ 0 w 88"/>
                <a:gd name="T41" fmla="*/ 61 h 87"/>
                <a:gd name="T42" fmla="*/ 1 w 88"/>
                <a:gd name="T43" fmla="*/ 52 h 87"/>
                <a:gd name="T44" fmla="*/ 2 w 88"/>
                <a:gd name="T45" fmla="*/ 45 h 87"/>
                <a:gd name="T46" fmla="*/ 12 w 88"/>
                <a:gd name="T47" fmla="*/ 0 h 87"/>
                <a:gd name="T48" fmla="*/ 27 w 88"/>
                <a:gd name="T49" fmla="*/ 0 h 87"/>
                <a:gd name="T50" fmla="*/ 17 w 88"/>
                <a:gd name="T51" fmla="*/ 51 h 87"/>
                <a:gd name="T52" fmla="*/ 17 w 88"/>
                <a:gd name="T53" fmla="*/ 51 h 87"/>
                <a:gd name="T54" fmla="*/ 17 w 88"/>
                <a:gd name="T55" fmla="*/ 58 h 87"/>
                <a:gd name="T56" fmla="*/ 17 w 88"/>
                <a:gd name="T57" fmla="*/ 58 h 87"/>
                <a:gd name="T58" fmla="*/ 18 w 88"/>
                <a:gd name="T59" fmla="*/ 66 h 87"/>
                <a:gd name="T60" fmla="*/ 20 w 88"/>
                <a:gd name="T61" fmla="*/ 70 h 87"/>
                <a:gd name="T62" fmla="*/ 25 w 88"/>
                <a:gd name="T63" fmla="*/ 73 h 87"/>
                <a:gd name="T64" fmla="*/ 32 w 88"/>
                <a:gd name="T65" fmla="*/ 74 h 87"/>
                <a:gd name="T66" fmla="*/ 32 w 88"/>
                <a:gd name="T67" fmla="*/ 74 h 87"/>
                <a:gd name="T68" fmla="*/ 39 w 88"/>
                <a:gd name="T69" fmla="*/ 74 h 87"/>
                <a:gd name="T70" fmla="*/ 45 w 88"/>
                <a:gd name="T71" fmla="*/ 72 h 87"/>
                <a:gd name="T72" fmla="*/ 50 w 88"/>
                <a:gd name="T73" fmla="*/ 67 h 87"/>
                <a:gd name="T74" fmla="*/ 53 w 88"/>
                <a:gd name="T75" fmla="*/ 63 h 87"/>
                <a:gd name="T76" fmla="*/ 57 w 88"/>
                <a:gd name="T77" fmla="*/ 57 h 87"/>
                <a:gd name="T78" fmla="*/ 59 w 88"/>
                <a:gd name="T79" fmla="*/ 52 h 87"/>
                <a:gd name="T80" fmla="*/ 63 w 88"/>
                <a:gd name="T81" fmla="*/ 43 h 87"/>
                <a:gd name="T82" fmla="*/ 73 w 88"/>
                <a:gd name="T83" fmla="*/ 0 h 87"/>
                <a:gd name="T84" fmla="*/ 88 w 88"/>
                <a:gd name="T85" fmla="*/ 0 h 87"/>
                <a:gd name="T86" fmla="*/ 73 w 88"/>
                <a:gd name="T87"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8" h="87">
                  <a:moveTo>
                    <a:pt x="73" y="73"/>
                  </a:moveTo>
                  <a:lnTo>
                    <a:pt x="73" y="73"/>
                  </a:lnTo>
                  <a:lnTo>
                    <a:pt x="70" y="85"/>
                  </a:lnTo>
                  <a:lnTo>
                    <a:pt x="56" y="85"/>
                  </a:lnTo>
                  <a:lnTo>
                    <a:pt x="58" y="72"/>
                  </a:lnTo>
                  <a:lnTo>
                    <a:pt x="58" y="72"/>
                  </a:lnTo>
                  <a:lnTo>
                    <a:pt x="58" y="72"/>
                  </a:lnTo>
                  <a:lnTo>
                    <a:pt x="53" y="78"/>
                  </a:lnTo>
                  <a:lnTo>
                    <a:pt x="47" y="82"/>
                  </a:lnTo>
                  <a:lnTo>
                    <a:pt x="39" y="86"/>
                  </a:lnTo>
                  <a:lnTo>
                    <a:pt x="28" y="87"/>
                  </a:lnTo>
                  <a:lnTo>
                    <a:pt x="28" y="87"/>
                  </a:lnTo>
                  <a:lnTo>
                    <a:pt x="22" y="87"/>
                  </a:lnTo>
                  <a:lnTo>
                    <a:pt x="18" y="86"/>
                  </a:lnTo>
                  <a:lnTo>
                    <a:pt x="13" y="84"/>
                  </a:lnTo>
                  <a:lnTo>
                    <a:pt x="8" y="81"/>
                  </a:lnTo>
                  <a:lnTo>
                    <a:pt x="5" y="76"/>
                  </a:lnTo>
                  <a:lnTo>
                    <a:pt x="2" y="73"/>
                  </a:lnTo>
                  <a:lnTo>
                    <a:pt x="1" y="67"/>
                  </a:lnTo>
                  <a:lnTo>
                    <a:pt x="0" y="61"/>
                  </a:lnTo>
                  <a:lnTo>
                    <a:pt x="0" y="61"/>
                  </a:lnTo>
                  <a:lnTo>
                    <a:pt x="1" y="52"/>
                  </a:lnTo>
                  <a:lnTo>
                    <a:pt x="2" y="45"/>
                  </a:lnTo>
                  <a:lnTo>
                    <a:pt x="12" y="0"/>
                  </a:lnTo>
                  <a:lnTo>
                    <a:pt x="27" y="0"/>
                  </a:lnTo>
                  <a:lnTo>
                    <a:pt x="17" y="51"/>
                  </a:lnTo>
                  <a:lnTo>
                    <a:pt x="17" y="51"/>
                  </a:lnTo>
                  <a:lnTo>
                    <a:pt x="17" y="58"/>
                  </a:lnTo>
                  <a:lnTo>
                    <a:pt x="17" y="58"/>
                  </a:lnTo>
                  <a:lnTo>
                    <a:pt x="18" y="66"/>
                  </a:lnTo>
                  <a:lnTo>
                    <a:pt x="20" y="70"/>
                  </a:lnTo>
                  <a:lnTo>
                    <a:pt x="25" y="73"/>
                  </a:lnTo>
                  <a:lnTo>
                    <a:pt x="32" y="74"/>
                  </a:lnTo>
                  <a:lnTo>
                    <a:pt x="32" y="74"/>
                  </a:lnTo>
                  <a:lnTo>
                    <a:pt x="39" y="74"/>
                  </a:lnTo>
                  <a:lnTo>
                    <a:pt x="45" y="72"/>
                  </a:lnTo>
                  <a:lnTo>
                    <a:pt x="50" y="67"/>
                  </a:lnTo>
                  <a:lnTo>
                    <a:pt x="53" y="63"/>
                  </a:lnTo>
                  <a:lnTo>
                    <a:pt x="57" y="57"/>
                  </a:lnTo>
                  <a:lnTo>
                    <a:pt x="59" y="52"/>
                  </a:lnTo>
                  <a:lnTo>
                    <a:pt x="63" y="43"/>
                  </a:lnTo>
                  <a:lnTo>
                    <a:pt x="73" y="0"/>
                  </a:lnTo>
                  <a:lnTo>
                    <a:pt x="88" y="0"/>
                  </a:lnTo>
                  <a:lnTo>
                    <a:pt x="73"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9" name="Freeform 31">
              <a:extLst>
                <a:ext uri="{FF2B5EF4-FFF2-40B4-BE49-F238E27FC236}">
                  <a16:creationId xmlns:a16="http://schemas.microsoft.com/office/drawing/2014/main" id="{49CF64DB-2782-42C8-AA3D-91A39A592592}"/>
                </a:ext>
              </a:extLst>
            </p:cNvPr>
            <p:cNvSpPr>
              <a:spLocks/>
            </p:cNvSpPr>
            <p:nvPr userDrawn="1"/>
          </p:nvSpPr>
          <p:spPr bwMode="auto">
            <a:xfrm>
              <a:off x="6566" y="4145"/>
              <a:ext cx="21" cy="29"/>
            </a:xfrm>
            <a:custGeom>
              <a:avLst/>
              <a:gdLst>
                <a:gd name="T0" fmla="*/ 14 w 65"/>
                <a:gd name="T1" fmla="*/ 16 h 88"/>
                <a:gd name="T2" fmla="*/ 14 w 65"/>
                <a:gd name="T3" fmla="*/ 16 h 88"/>
                <a:gd name="T4" fmla="*/ 16 w 65"/>
                <a:gd name="T5" fmla="*/ 3 h 88"/>
                <a:gd name="T6" fmla="*/ 31 w 65"/>
                <a:gd name="T7" fmla="*/ 3 h 88"/>
                <a:gd name="T8" fmla="*/ 28 w 65"/>
                <a:gd name="T9" fmla="*/ 16 h 88"/>
                <a:gd name="T10" fmla="*/ 28 w 65"/>
                <a:gd name="T11" fmla="*/ 16 h 88"/>
                <a:gd name="T12" fmla="*/ 28 w 65"/>
                <a:gd name="T13" fmla="*/ 16 h 88"/>
                <a:gd name="T14" fmla="*/ 33 w 65"/>
                <a:gd name="T15" fmla="*/ 10 h 88"/>
                <a:gd name="T16" fmla="*/ 40 w 65"/>
                <a:gd name="T17" fmla="*/ 5 h 88"/>
                <a:gd name="T18" fmla="*/ 47 w 65"/>
                <a:gd name="T19" fmla="*/ 2 h 88"/>
                <a:gd name="T20" fmla="*/ 58 w 65"/>
                <a:gd name="T21" fmla="*/ 0 h 88"/>
                <a:gd name="T22" fmla="*/ 58 w 65"/>
                <a:gd name="T23" fmla="*/ 0 h 88"/>
                <a:gd name="T24" fmla="*/ 61 w 65"/>
                <a:gd name="T25" fmla="*/ 0 h 88"/>
                <a:gd name="T26" fmla="*/ 65 w 65"/>
                <a:gd name="T27" fmla="*/ 2 h 88"/>
                <a:gd name="T28" fmla="*/ 62 w 65"/>
                <a:gd name="T29" fmla="*/ 16 h 88"/>
                <a:gd name="T30" fmla="*/ 62 w 65"/>
                <a:gd name="T31" fmla="*/ 16 h 88"/>
                <a:gd name="T32" fmla="*/ 55 w 65"/>
                <a:gd name="T33" fmla="*/ 15 h 88"/>
                <a:gd name="T34" fmla="*/ 55 w 65"/>
                <a:gd name="T35" fmla="*/ 15 h 88"/>
                <a:gd name="T36" fmla="*/ 49 w 65"/>
                <a:gd name="T37" fmla="*/ 15 h 88"/>
                <a:gd name="T38" fmla="*/ 43 w 65"/>
                <a:gd name="T39" fmla="*/ 17 h 88"/>
                <a:gd name="T40" fmla="*/ 37 w 65"/>
                <a:gd name="T41" fmla="*/ 22 h 88"/>
                <a:gd name="T42" fmla="*/ 33 w 65"/>
                <a:gd name="T43" fmla="*/ 27 h 88"/>
                <a:gd name="T44" fmla="*/ 30 w 65"/>
                <a:gd name="T45" fmla="*/ 31 h 88"/>
                <a:gd name="T46" fmla="*/ 27 w 65"/>
                <a:gd name="T47" fmla="*/ 36 h 88"/>
                <a:gd name="T48" fmla="*/ 24 w 65"/>
                <a:gd name="T49" fmla="*/ 46 h 88"/>
                <a:gd name="T50" fmla="*/ 15 w 65"/>
                <a:gd name="T51" fmla="*/ 88 h 88"/>
                <a:gd name="T52" fmla="*/ 0 w 65"/>
                <a:gd name="T53" fmla="*/ 88 h 88"/>
                <a:gd name="T54" fmla="*/ 14 w 65"/>
                <a:gd name="T55"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88">
                  <a:moveTo>
                    <a:pt x="14" y="16"/>
                  </a:moveTo>
                  <a:lnTo>
                    <a:pt x="14" y="16"/>
                  </a:lnTo>
                  <a:lnTo>
                    <a:pt x="16" y="3"/>
                  </a:lnTo>
                  <a:lnTo>
                    <a:pt x="31" y="3"/>
                  </a:lnTo>
                  <a:lnTo>
                    <a:pt x="28" y="16"/>
                  </a:lnTo>
                  <a:lnTo>
                    <a:pt x="28" y="16"/>
                  </a:lnTo>
                  <a:lnTo>
                    <a:pt x="28" y="16"/>
                  </a:lnTo>
                  <a:lnTo>
                    <a:pt x="33" y="10"/>
                  </a:lnTo>
                  <a:lnTo>
                    <a:pt x="40" y="5"/>
                  </a:lnTo>
                  <a:lnTo>
                    <a:pt x="47" y="2"/>
                  </a:lnTo>
                  <a:lnTo>
                    <a:pt x="58" y="0"/>
                  </a:lnTo>
                  <a:lnTo>
                    <a:pt x="58" y="0"/>
                  </a:lnTo>
                  <a:lnTo>
                    <a:pt x="61" y="0"/>
                  </a:lnTo>
                  <a:lnTo>
                    <a:pt x="65" y="2"/>
                  </a:lnTo>
                  <a:lnTo>
                    <a:pt x="62" y="16"/>
                  </a:lnTo>
                  <a:lnTo>
                    <a:pt x="62" y="16"/>
                  </a:lnTo>
                  <a:lnTo>
                    <a:pt x="55" y="15"/>
                  </a:lnTo>
                  <a:lnTo>
                    <a:pt x="55" y="15"/>
                  </a:lnTo>
                  <a:lnTo>
                    <a:pt x="49" y="15"/>
                  </a:lnTo>
                  <a:lnTo>
                    <a:pt x="43" y="17"/>
                  </a:lnTo>
                  <a:lnTo>
                    <a:pt x="37" y="22"/>
                  </a:lnTo>
                  <a:lnTo>
                    <a:pt x="33" y="27"/>
                  </a:lnTo>
                  <a:lnTo>
                    <a:pt x="30" y="31"/>
                  </a:lnTo>
                  <a:lnTo>
                    <a:pt x="27" y="36"/>
                  </a:lnTo>
                  <a:lnTo>
                    <a:pt x="24" y="46"/>
                  </a:lnTo>
                  <a:lnTo>
                    <a:pt x="15" y="88"/>
                  </a:lnTo>
                  <a:lnTo>
                    <a:pt x="0" y="88"/>
                  </a:lnTo>
                  <a:lnTo>
                    <a:pt x="1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0" name="Freeform 32">
              <a:extLst>
                <a:ext uri="{FF2B5EF4-FFF2-40B4-BE49-F238E27FC236}">
                  <a16:creationId xmlns:a16="http://schemas.microsoft.com/office/drawing/2014/main" id="{8A1776AB-2766-4C70-BBA6-3728145003BA}"/>
                </a:ext>
              </a:extLst>
            </p:cNvPr>
            <p:cNvSpPr>
              <a:spLocks/>
            </p:cNvSpPr>
            <p:nvPr userDrawn="1"/>
          </p:nvSpPr>
          <p:spPr bwMode="auto">
            <a:xfrm>
              <a:off x="6603" y="4145"/>
              <a:ext cx="23" cy="30"/>
            </a:xfrm>
            <a:custGeom>
              <a:avLst/>
              <a:gdLst>
                <a:gd name="T0" fmla="*/ 64 w 69"/>
                <a:gd name="T1" fmla="*/ 17 h 90"/>
                <a:gd name="T2" fmla="*/ 64 w 69"/>
                <a:gd name="T3" fmla="*/ 17 h 90"/>
                <a:gd name="T4" fmla="*/ 57 w 69"/>
                <a:gd name="T5" fmla="*/ 15 h 90"/>
                <a:gd name="T6" fmla="*/ 50 w 69"/>
                <a:gd name="T7" fmla="*/ 14 h 90"/>
                <a:gd name="T8" fmla="*/ 50 w 69"/>
                <a:gd name="T9" fmla="*/ 14 h 90"/>
                <a:gd name="T10" fmla="*/ 43 w 69"/>
                <a:gd name="T11" fmla="*/ 14 h 90"/>
                <a:gd name="T12" fmla="*/ 36 w 69"/>
                <a:gd name="T13" fmla="*/ 16 h 90"/>
                <a:gd name="T14" fmla="*/ 30 w 69"/>
                <a:gd name="T15" fmla="*/ 20 h 90"/>
                <a:gd name="T16" fmla="*/ 25 w 69"/>
                <a:gd name="T17" fmla="*/ 24 h 90"/>
                <a:gd name="T18" fmla="*/ 21 w 69"/>
                <a:gd name="T19" fmla="*/ 30 h 90"/>
                <a:gd name="T20" fmla="*/ 19 w 69"/>
                <a:gd name="T21" fmla="*/ 37 h 90"/>
                <a:gd name="T22" fmla="*/ 18 w 69"/>
                <a:gd name="T23" fmla="*/ 45 h 90"/>
                <a:gd name="T24" fmla="*/ 17 w 69"/>
                <a:gd name="T25" fmla="*/ 52 h 90"/>
                <a:gd name="T26" fmla="*/ 17 w 69"/>
                <a:gd name="T27" fmla="*/ 52 h 90"/>
                <a:gd name="T28" fmla="*/ 17 w 69"/>
                <a:gd name="T29" fmla="*/ 58 h 90"/>
                <a:gd name="T30" fmla="*/ 18 w 69"/>
                <a:gd name="T31" fmla="*/ 63 h 90"/>
                <a:gd name="T32" fmla="*/ 20 w 69"/>
                <a:gd name="T33" fmla="*/ 67 h 90"/>
                <a:gd name="T34" fmla="*/ 23 w 69"/>
                <a:gd name="T35" fmla="*/ 71 h 90"/>
                <a:gd name="T36" fmla="*/ 26 w 69"/>
                <a:gd name="T37" fmla="*/ 73 h 90"/>
                <a:gd name="T38" fmla="*/ 30 w 69"/>
                <a:gd name="T39" fmla="*/ 76 h 90"/>
                <a:gd name="T40" fmla="*/ 35 w 69"/>
                <a:gd name="T41" fmla="*/ 77 h 90"/>
                <a:gd name="T42" fmla="*/ 40 w 69"/>
                <a:gd name="T43" fmla="*/ 77 h 90"/>
                <a:gd name="T44" fmla="*/ 40 w 69"/>
                <a:gd name="T45" fmla="*/ 77 h 90"/>
                <a:gd name="T46" fmla="*/ 49 w 69"/>
                <a:gd name="T47" fmla="*/ 77 h 90"/>
                <a:gd name="T48" fmla="*/ 57 w 69"/>
                <a:gd name="T49" fmla="*/ 73 h 90"/>
                <a:gd name="T50" fmla="*/ 55 w 69"/>
                <a:gd name="T51" fmla="*/ 88 h 90"/>
                <a:gd name="T52" fmla="*/ 55 w 69"/>
                <a:gd name="T53" fmla="*/ 88 h 90"/>
                <a:gd name="T54" fmla="*/ 46 w 69"/>
                <a:gd name="T55" fmla="*/ 90 h 90"/>
                <a:gd name="T56" fmla="*/ 38 w 69"/>
                <a:gd name="T57" fmla="*/ 90 h 90"/>
                <a:gd name="T58" fmla="*/ 38 w 69"/>
                <a:gd name="T59" fmla="*/ 90 h 90"/>
                <a:gd name="T60" fmla="*/ 30 w 69"/>
                <a:gd name="T61" fmla="*/ 90 h 90"/>
                <a:gd name="T62" fmla="*/ 23 w 69"/>
                <a:gd name="T63" fmla="*/ 88 h 90"/>
                <a:gd name="T64" fmla="*/ 15 w 69"/>
                <a:gd name="T65" fmla="*/ 85 h 90"/>
                <a:gd name="T66" fmla="*/ 11 w 69"/>
                <a:gd name="T67" fmla="*/ 82 h 90"/>
                <a:gd name="T68" fmla="*/ 6 w 69"/>
                <a:gd name="T69" fmla="*/ 76 h 90"/>
                <a:gd name="T70" fmla="*/ 2 w 69"/>
                <a:gd name="T71" fmla="*/ 70 h 90"/>
                <a:gd name="T72" fmla="*/ 1 w 69"/>
                <a:gd name="T73" fmla="*/ 63 h 90"/>
                <a:gd name="T74" fmla="*/ 0 w 69"/>
                <a:gd name="T75" fmla="*/ 54 h 90"/>
                <a:gd name="T76" fmla="*/ 0 w 69"/>
                <a:gd name="T77" fmla="*/ 54 h 90"/>
                <a:gd name="T78" fmla="*/ 1 w 69"/>
                <a:gd name="T79" fmla="*/ 43 h 90"/>
                <a:gd name="T80" fmla="*/ 4 w 69"/>
                <a:gd name="T81" fmla="*/ 34 h 90"/>
                <a:gd name="T82" fmla="*/ 7 w 69"/>
                <a:gd name="T83" fmla="*/ 24 h 90"/>
                <a:gd name="T84" fmla="*/ 12 w 69"/>
                <a:gd name="T85" fmla="*/ 17 h 90"/>
                <a:gd name="T86" fmla="*/ 19 w 69"/>
                <a:gd name="T87" fmla="*/ 10 h 90"/>
                <a:gd name="T88" fmla="*/ 27 w 69"/>
                <a:gd name="T89" fmla="*/ 5 h 90"/>
                <a:gd name="T90" fmla="*/ 36 w 69"/>
                <a:gd name="T91" fmla="*/ 2 h 90"/>
                <a:gd name="T92" fmla="*/ 46 w 69"/>
                <a:gd name="T93" fmla="*/ 0 h 90"/>
                <a:gd name="T94" fmla="*/ 46 w 69"/>
                <a:gd name="T95" fmla="*/ 0 h 90"/>
                <a:gd name="T96" fmla="*/ 58 w 69"/>
                <a:gd name="T97" fmla="*/ 2 h 90"/>
                <a:gd name="T98" fmla="*/ 69 w 69"/>
                <a:gd name="T99" fmla="*/ 4 h 90"/>
                <a:gd name="T100" fmla="*/ 64 w 69"/>
                <a:gd name="T101" fmla="*/ 1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90">
                  <a:moveTo>
                    <a:pt x="64" y="17"/>
                  </a:moveTo>
                  <a:lnTo>
                    <a:pt x="64" y="17"/>
                  </a:lnTo>
                  <a:lnTo>
                    <a:pt x="57" y="15"/>
                  </a:lnTo>
                  <a:lnTo>
                    <a:pt x="50" y="14"/>
                  </a:lnTo>
                  <a:lnTo>
                    <a:pt x="50" y="14"/>
                  </a:lnTo>
                  <a:lnTo>
                    <a:pt x="43" y="14"/>
                  </a:lnTo>
                  <a:lnTo>
                    <a:pt x="36" y="16"/>
                  </a:lnTo>
                  <a:lnTo>
                    <a:pt x="30" y="20"/>
                  </a:lnTo>
                  <a:lnTo>
                    <a:pt x="25" y="24"/>
                  </a:lnTo>
                  <a:lnTo>
                    <a:pt x="21" y="30"/>
                  </a:lnTo>
                  <a:lnTo>
                    <a:pt x="19" y="37"/>
                  </a:lnTo>
                  <a:lnTo>
                    <a:pt x="18" y="45"/>
                  </a:lnTo>
                  <a:lnTo>
                    <a:pt x="17" y="52"/>
                  </a:lnTo>
                  <a:lnTo>
                    <a:pt x="17" y="52"/>
                  </a:lnTo>
                  <a:lnTo>
                    <a:pt x="17" y="58"/>
                  </a:lnTo>
                  <a:lnTo>
                    <a:pt x="18" y="63"/>
                  </a:lnTo>
                  <a:lnTo>
                    <a:pt x="20" y="67"/>
                  </a:lnTo>
                  <a:lnTo>
                    <a:pt x="23" y="71"/>
                  </a:lnTo>
                  <a:lnTo>
                    <a:pt x="26" y="73"/>
                  </a:lnTo>
                  <a:lnTo>
                    <a:pt x="30" y="76"/>
                  </a:lnTo>
                  <a:lnTo>
                    <a:pt x="35" y="77"/>
                  </a:lnTo>
                  <a:lnTo>
                    <a:pt x="40" y="77"/>
                  </a:lnTo>
                  <a:lnTo>
                    <a:pt x="40" y="77"/>
                  </a:lnTo>
                  <a:lnTo>
                    <a:pt x="49" y="77"/>
                  </a:lnTo>
                  <a:lnTo>
                    <a:pt x="57" y="73"/>
                  </a:lnTo>
                  <a:lnTo>
                    <a:pt x="55" y="88"/>
                  </a:lnTo>
                  <a:lnTo>
                    <a:pt x="55" y="88"/>
                  </a:lnTo>
                  <a:lnTo>
                    <a:pt x="46" y="90"/>
                  </a:lnTo>
                  <a:lnTo>
                    <a:pt x="38" y="90"/>
                  </a:lnTo>
                  <a:lnTo>
                    <a:pt x="38" y="90"/>
                  </a:lnTo>
                  <a:lnTo>
                    <a:pt x="30" y="90"/>
                  </a:lnTo>
                  <a:lnTo>
                    <a:pt x="23" y="88"/>
                  </a:lnTo>
                  <a:lnTo>
                    <a:pt x="15" y="85"/>
                  </a:lnTo>
                  <a:lnTo>
                    <a:pt x="11" y="82"/>
                  </a:lnTo>
                  <a:lnTo>
                    <a:pt x="6" y="76"/>
                  </a:lnTo>
                  <a:lnTo>
                    <a:pt x="2" y="70"/>
                  </a:lnTo>
                  <a:lnTo>
                    <a:pt x="1" y="63"/>
                  </a:lnTo>
                  <a:lnTo>
                    <a:pt x="0" y="54"/>
                  </a:lnTo>
                  <a:lnTo>
                    <a:pt x="0" y="54"/>
                  </a:lnTo>
                  <a:lnTo>
                    <a:pt x="1" y="43"/>
                  </a:lnTo>
                  <a:lnTo>
                    <a:pt x="4" y="34"/>
                  </a:lnTo>
                  <a:lnTo>
                    <a:pt x="7" y="24"/>
                  </a:lnTo>
                  <a:lnTo>
                    <a:pt x="12" y="17"/>
                  </a:lnTo>
                  <a:lnTo>
                    <a:pt x="19" y="10"/>
                  </a:lnTo>
                  <a:lnTo>
                    <a:pt x="27" y="5"/>
                  </a:lnTo>
                  <a:lnTo>
                    <a:pt x="36" y="2"/>
                  </a:lnTo>
                  <a:lnTo>
                    <a:pt x="46" y="0"/>
                  </a:lnTo>
                  <a:lnTo>
                    <a:pt x="46" y="0"/>
                  </a:lnTo>
                  <a:lnTo>
                    <a:pt x="58" y="2"/>
                  </a:lnTo>
                  <a:lnTo>
                    <a:pt x="69" y="4"/>
                  </a:lnTo>
                  <a:lnTo>
                    <a:pt x="64"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1" name="Freeform 33">
              <a:extLst>
                <a:ext uri="{FF2B5EF4-FFF2-40B4-BE49-F238E27FC236}">
                  <a16:creationId xmlns:a16="http://schemas.microsoft.com/office/drawing/2014/main" id="{1A30FB79-2D2F-4CD0-9293-425368C702D1}"/>
                </a:ext>
              </a:extLst>
            </p:cNvPr>
            <p:cNvSpPr>
              <a:spLocks noEditPoints="1"/>
            </p:cNvSpPr>
            <p:nvPr userDrawn="1"/>
          </p:nvSpPr>
          <p:spPr bwMode="auto">
            <a:xfrm>
              <a:off x="6628" y="4145"/>
              <a:ext cx="29" cy="30"/>
            </a:xfrm>
            <a:custGeom>
              <a:avLst/>
              <a:gdLst>
                <a:gd name="T0" fmla="*/ 49 w 87"/>
                <a:gd name="T1" fmla="*/ 0 h 90"/>
                <a:gd name="T2" fmla="*/ 65 w 87"/>
                <a:gd name="T3" fmla="*/ 3 h 90"/>
                <a:gd name="T4" fmla="*/ 77 w 87"/>
                <a:gd name="T5" fmla="*/ 10 h 90"/>
                <a:gd name="T6" fmla="*/ 84 w 87"/>
                <a:gd name="T7" fmla="*/ 22 h 90"/>
                <a:gd name="T8" fmla="*/ 87 w 87"/>
                <a:gd name="T9" fmla="*/ 37 h 90"/>
                <a:gd name="T10" fmla="*/ 87 w 87"/>
                <a:gd name="T11" fmla="*/ 48 h 90"/>
                <a:gd name="T12" fmla="*/ 80 w 87"/>
                <a:gd name="T13" fmla="*/ 67 h 90"/>
                <a:gd name="T14" fmla="*/ 68 w 87"/>
                <a:gd name="T15" fmla="*/ 82 h 90"/>
                <a:gd name="T16" fmla="*/ 50 w 87"/>
                <a:gd name="T17" fmla="*/ 89 h 90"/>
                <a:gd name="T18" fmla="*/ 39 w 87"/>
                <a:gd name="T19" fmla="*/ 90 h 90"/>
                <a:gd name="T20" fmla="*/ 24 w 87"/>
                <a:gd name="T21" fmla="*/ 88 h 90"/>
                <a:gd name="T22" fmla="*/ 11 w 87"/>
                <a:gd name="T23" fmla="*/ 81 h 90"/>
                <a:gd name="T24" fmla="*/ 3 w 87"/>
                <a:gd name="T25" fmla="*/ 69 h 90"/>
                <a:gd name="T26" fmla="*/ 0 w 87"/>
                <a:gd name="T27" fmla="*/ 52 h 90"/>
                <a:gd name="T28" fmla="*/ 1 w 87"/>
                <a:gd name="T29" fmla="*/ 42 h 90"/>
                <a:gd name="T30" fmla="*/ 7 w 87"/>
                <a:gd name="T31" fmla="*/ 23 h 90"/>
                <a:gd name="T32" fmla="*/ 20 w 87"/>
                <a:gd name="T33" fmla="*/ 9 h 90"/>
                <a:gd name="T34" fmla="*/ 38 w 87"/>
                <a:gd name="T35" fmla="*/ 2 h 90"/>
                <a:gd name="T36" fmla="*/ 49 w 87"/>
                <a:gd name="T37" fmla="*/ 0 h 90"/>
                <a:gd name="T38" fmla="*/ 39 w 87"/>
                <a:gd name="T39" fmla="*/ 77 h 90"/>
                <a:gd name="T40" fmla="*/ 51 w 87"/>
                <a:gd name="T41" fmla="*/ 75 h 90"/>
                <a:gd name="T42" fmla="*/ 62 w 87"/>
                <a:gd name="T43" fmla="*/ 65 h 90"/>
                <a:gd name="T44" fmla="*/ 68 w 87"/>
                <a:gd name="T45" fmla="*/ 52 h 90"/>
                <a:gd name="T46" fmla="*/ 70 w 87"/>
                <a:gd name="T47" fmla="*/ 37 h 90"/>
                <a:gd name="T48" fmla="*/ 70 w 87"/>
                <a:gd name="T49" fmla="*/ 33 h 90"/>
                <a:gd name="T50" fmla="*/ 68 w 87"/>
                <a:gd name="T51" fmla="*/ 24 h 90"/>
                <a:gd name="T52" fmla="*/ 62 w 87"/>
                <a:gd name="T53" fmla="*/ 17 h 90"/>
                <a:gd name="T54" fmla="*/ 53 w 87"/>
                <a:gd name="T55" fmla="*/ 14 h 90"/>
                <a:gd name="T56" fmla="*/ 49 w 87"/>
                <a:gd name="T57" fmla="*/ 14 h 90"/>
                <a:gd name="T58" fmla="*/ 34 w 87"/>
                <a:gd name="T59" fmla="*/ 17 h 90"/>
                <a:gd name="T60" fmla="*/ 25 w 87"/>
                <a:gd name="T61" fmla="*/ 27 h 90"/>
                <a:gd name="T62" fmla="*/ 19 w 87"/>
                <a:gd name="T63" fmla="*/ 40 h 90"/>
                <a:gd name="T64" fmla="*/ 18 w 87"/>
                <a:gd name="T65" fmla="*/ 53 h 90"/>
                <a:gd name="T66" fmla="*/ 18 w 87"/>
                <a:gd name="T67" fmla="*/ 58 h 90"/>
                <a:gd name="T68" fmla="*/ 20 w 87"/>
                <a:gd name="T69" fmla="*/ 67 h 90"/>
                <a:gd name="T70" fmla="*/ 26 w 87"/>
                <a:gd name="T71" fmla="*/ 73 h 90"/>
                <a:gd name="T72" fmla="*/ 34 w 87"/>
                <a:gd name="T73" fmla="*/ 77 h 90"/>
                <a:gd name="T74" fmla="*/ 39 w 87"/>
                <a:gd name="T75"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90">
                  <a:moveTo>
                    <a:pt x="49" y="0"/>
                  </a:moveTo>
                  <a:lnTo>
                    <a:pt x="49" y="0"/>
                  </a:lnTo>
                  <a:lnTo>
                    <a:pt x="57" y="2"/>
                  </a:lnTo>
                  <a:lnTo>
                    <a:pt x="65" y="3"/>
                  </a:lnTo>
                  <a:lnTo>
                    <a:pt x="71" y="6"/>
                  </a:lnTo>
                  <a:lnTo>
                    <a:pt x="77" y="10"/>
                  </a:lnTo>
                  <a:lnTo>
                    <a:pt x="81" y="16"/>
                  </a:lnTo>
                  <a:lnTo>
                    <a:pt x="84" y="22"/>
                  </a:lnTo>
                  <a:lnTo>
                    <a:pt x="87" y="29"/>
                  </a:lnTo>
                  <a:lnTo>
                    <a:pt x="87" y="37"/>
                  </a:lnTo>
                  <a:lnTo>
                    <a:pt x="87" y="37"/>
                  </a:lnTo>
                  <a:lnTo>
                    <a:pt x="87" y="48"/>
                  </a:lnTo>
                  <a:lnTo>
                    <a:pt x="84" y="59"/>
                  </a:lnTo>
                  <a:lnTo>
                    <a:pt x="80" y="67"/>
                  </a:lnTo>
                  <a:lnTo>
                    <a:pt x="75" y="75"/>
                  </a:lnTo>
                  <a:lnTo>
                    <a:pt x="68" y="82"/>
                  </a:lnTo>
                  <a:lnTo>
                    <a:pt x="59" y="87"/>
                  </a:lnTo>
                  <a:lnTo>
                    <a:pt x="50" y="89"/>
                  </a:lnTo>
                  <a:lnTo>
                    <a:pt x="39" y="90"/>
                  </a:lnTo>
                  <a:lnTo>
                    <a:pt x="39" y="90"/>
                  </a:lnTo>
                  <a:lnTo>
                    <a:pt x="31" y="90"/>
                  </a:lnTo>
                  <a:lnTo>
                    <a:pt x="24" y="88"/>
                  </a:lnTo>
                  <a:lnTo>
                    <a:pt x="17" y="85"/>
                  </a:lnTo>
                  <a:lnTo>
                    <a:pt x="11" y="81"/>
                  </a:lnTo>
                  <a:lnTo>
                    <a:pt x="7" y="76"/>
                  </a:lnTo>
                  <a:lnTo>
                    <a:pt x="3" y="69"/>
                  </a:lnTo>
                  <a:lnTo>
                    <a:pt x="1" y="61"/>
                  </a:lnTo>
                  <a:lnTo>
                    <a:pt x="0" y="52"/>
                  </a:lnTo>
                  <a:lnTo>
                    <a:pt x="0" y="52"/>
                  </a:lnTo>
                  <a:lnTo>
                    <a:pt x="1" y="42"/>
                  </a:lnTo>
                  <a:lnTo>
                    <a:pt x="3" y="31"/>
                  </a:lnTo>
                  <a:lnTo>
                    <a:pt x="7" y="23"/>
                  </a:lnTo>
                  <a:lnTo>
                    <a:pt x="13" y="16"/>
                  </a:lnTo>
                  <a:lnTo>
                    <a:pt x="20" y="9"/>
                  </a:lnTo>
                  <a:lnTo>
                    <a:pt x="28" y="4"/>
                  </a:lnTo>
                  <a:lnTo>
                    <a:pt x="38" y="2"/>
                  </a:lnTo>
                  <a:lnTo>
                    <a:pt x="49" y="0"/>
                  </a:lnTo>
                  <a:lnTo>
                    <a:pt x="49" y="0"/>
                  </a:lnTo>
                  <a:close/>
                  <a:moveTo>
                    <a:pt x="39" y="77"/>
                  </a:moveTo>
                  <a:lnTo>
                    <a:pt x="39" y="77"/>
                  </a:lnTo>
                  <a:lnTo>
                    <a:pt x="45" y="77"/>
                  </a:lnTo>
                  <a:lnTo>
                    <a:pt x="51" y="75"/>
                  </a:lnTo>
                  <a:lnTo>
                    <a:pt x="57" y="70"/>
                  </a:lnTo>
                  <a:lnTo>
                    <a:pt x="62" y="65"/>
                  </a:lnTo>
                  <a:lnTo>
                    <a:pt x="65" y="59"/>
                  </a:lnTo>
                  <a:lnTo>
                    <a:pt x="68" y="52"/>
                  </a:lnTo>
                  <a:lnTo>
                    <a:pt x="70" y="45"/>
                  </a:lnTo>
                  <a:lnTo>
                    <a:pt x="70" y="37"/>
                  </a:lnTo>
                  <a:lnTo>
                    <a:pt x="70" y="37"/>
                  </a:lnTo>
                  <a:lnTo>
                    <a:pt x="70" y="33"/>
                  </a:lnTo>
                  <a:lnTo>
                    <a:pt x="69" y="29"/>
                  </a:lnTo>
                  <a:lnTo>
                    <a:pt x="68" y="24"/>
                  </a:lnTo>
                  <a:lnTo>
                    <a:pt x="64" y="21"/>
                  </a:lnTo>
                  <a:lnTo>
                    <a:pt x="62" y="17"/>
                  </a:lnTo>
                  <a:lnTo>
                    <a:pt x="58" y="15"/>
                  </a:lnTo>
                  <a:lnTo>
                    <a:pt x="53" y="14"/>
                  </a:lnTo>
                  <a:lnTo>
                    <a:pt x="49" y="14"/>
                  </a:lnTo>
                  <a:lnTo>
                    <a:pt x="49" y="14"/>
                  </a:lnTo>
                  <a:lnTo>
                    <a:pt x="42" y="15"/>
                  </a:lnTo>
                  <a:lnTo>
                    <a:pt x="34" y="17"/>
                  </a:lnTo>
                  <a:lnTo>
                    <a:pt x="30" y="21"/>
                  </a:lnTo>
                  <a:lnTo>
                    <a:pt x="25" y="27"/>
                  </a:lnTo>
                  <a:lnTo>
                    <a:pt x="21" y="33"/>
                  </a:lnTo>
                  <a:lnTo>
                    <a:pt x="19" y="40"/>
                  </a:lnTo>
                  <a:lnTo>
                    <a:pt x="18" y="47"/>
                  </a:lnTo>
                  <a:lnTo>
                    <a:pt x="18" y="53"/>
                  </a:lnTo>
                  <a:lnTo>
                    <a:pt x="18" y="53"/>
                  </a:lnTo>
                  <a:lnTo>
                    <a:pt x="18" y="58"/>
                  </a:lnTo>
                  <a:lnTo>
                    <a:pt x="19" y="63"/>
                  </a:lnTo>
                  <a:lnTo>
                    <a:pt x="20" y="67"/>
                  </a:lnTo>
                  <a:lnTo>
                    <a:pt x="22" y="71"/>
                  </a:lnTo>
                  <a:lnTo>
                    <a:pt x="26" y="73"/>
                  </a:lnTo>
                  <a:lnTo>
                    <a:pt x="30" y="76"/>
                  </a:lnTo>
                  <a:lnTo>
                    <a:pt x="34" y="77"/>
                  </a:lnTo>
                  <a:lnTo>
                    <a:pt x="39" y="77"/>
                  </a:lnTo>
                  <a:lnTo>
                    <a:pt x="39"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2" name="Freeform 34">
              <a:extLst>
                <a:ext uri="{FF2B5EF4-FFF2-40B4-BE49-F238E27FC236}">
                  <a16:creationId xmlns:a16="http://schemas.microsoft.com/office/drawing/2014/main" id="{7E3F23BF-48D0-4B81-8BEF-00E147D61795}"/>
                </a:ext>
              </a:extLst>
            </p:cNvPr>
            <p:cNvSpPr>
              <a:spLocks/>
            </p:cNvSpPr>
            <p:nvPr userDrawn="1"/>
          </p:nvSpPr>
          <p:spPr bwMode="auto">
            <a:xfrm>
              <a:off x="6662" y="4145"/>
              <a:ext cx="45" cy="29"/>
            </a:xfrm>
            <a:custGeom>
              <a:avLst/>
              <a:gdLst>
                <a:gd name="T0" fmla="*/ 16 w 135"/>
                <a:gd name="T1" fmla="*/ 12 h 88"/>
                <a:gd name="T2" fmla="*/ 32 w 135"/>
                <a:gd name="T3" fmla="*/ 3 h 88"/>
                <a:gd name="T4" fmla="*/ 30 w 135"/>
                <a:gd name="T5" fmla="*/ 15 h 88"/>
                <a:gd name="T6" fmla="*/ 36 w 135"/>
                <a:gd name="T7" fmla="*/ 9 h 88"/>
                <a:gd name="T8" fmla="*/ 49 w 135"/>
                <a:gd name="T9" fmla="*/ 2 h 88"/>
                <a:gd name="T10" fmla="*/ 57 w 135"/>
                <a:gd name="T11" fmla="*/ 0 h 88"/>
                <a:gd name="T12" fmla="*/ 72 w 135"/>
                <a:gd name="T13" fmla="*/ 4 h 88"/>
                <a:gd name="T14" fmla="*/ 79 w 135"/>
                <a:gd name="T15" fmla="*/ 12 h 88"/>
                <a:gd name="T16" fmla="*/ 80 w 135"/>
                <a:gd name="T17" fmla="*/ 16 h 88"/>
                <a:gd name="T18" fmla="*/ 93 w 135"/>
                <a:gd name="T19" fmla="*/ 4 h 88"/>
                <a:gd name="T20" fmla="*/ 111 w 135"/>
                <a:gd name="T21" fmla="*/ 0 h 88"/>
                <a:gd name="T22" fmla="*/ 116 w 135"/>
                <a:gd name="T23" fmla="*/ 0 h 88"/>
                <a:gd name="T24" fmla="*/ 124 w 135"/>
                <a:gd name="T25" fmla="*/ 4 h 88"/>
                <a:gd name="T26" fmla="*/ 130 w 135"/>
                <a:gd name="T27" fmla="*/ 10 h 88"/>
                <a:gd name="T28" fmla="*/ 134 w 135"/>
                <a:gd name="T29" fmla="*/ 18 h 88"/>
                <a:gd name="T30" fmla="*/ 135 w 135"/>
                <a:gd name="T31" fmla="*/ 23 h 88"/>
                <a:gd name="T32" fmla="*/ 131 w 135"/>
                <a:gd name="T33" fmla="*/ 41 h 88"/>
                <a:gd name="T34" fmla="*/ 106 w 135"/>
                <a:gd name="T35" fmla="*/ 88 h 88"/>
                <a:gd name="T36" fmla="*/ 118 w 135"/>
                <a:gd name="T37" fmla="*/ 34 h 88"/>
                <a:gd name="T38" fmla="*/ 118 w 135"/>
                <a:gd name="T39" fmla="*/ 25 h 88"/>
                <a:gd name="T40" fmla="*/ 116 w 135"/>
                <a:gd name="T41" fmla="*/ 17 h 88"/>
                <a:gd name="T42" fmla="*/ 106 w 135"/>
                <a:gd name="T43" fmla="*/ 14 h 88"/>
                <a:gd name="T44" fmla="*/ 100 w 135"/>
                <a:gd name="T45" fmla="*/ 14 h 88"/>
                <a:gd name="T46" fmla="*/ 91 w 135"/>
                <a:gd name="T47" fmla="*/ 20 h 88"/>
                <a:gd name="T48" fmla="*/ 84 w 135"/>
                <a:gd name="T49" fmla="*/ 29 h 88"/>
                <a:gd name="T50" fmla="*/ 79 w 135"/>
                <a:gd name="T51" fmla="*/ 45 h 88"/>
                <a:gd name="T52" fmla="*/ 53 w 135"/>
                <a:gd name="T53" fmla="*/ 88 h 88"/>
                <a:gd name="T54" fmla="*/ 64 w 135"/>
                <a:gd name="T55" fmla="*/ 34 h 88"/>
                <a:gd name="T56" fmla="*/ 66 w 135"/>
                <a:gd name="T57" fmla="*/ 25 h 88"/>
                <a:gd name="T58" fmla="*/ 62 w 135"/>
                <a:gd name="T59" fmla="*/ 17 h 88"/>
                <a:gd name="T60" fmla="*/ 53 w 135"/>
                <a:gd name="T61" fmla="*/ 14 h 88"/>
                <a:gd name="T62" fmla="*/ 47 w 135"/>
                <a:gd name="T63" fmla="*/ 14 h 88"/>
                <a:gd name="T64" fmla="*/ 38 w 135"/>
                <a:gd name="T65" fmla="*/ 20 h 88"/>
                <a:gd name="T66" fmla="*/ 31 w 135"/>
                <a:gd name="T67" fmla="*/ 29 h 88"/>
                <a:gd name="T68" fmla="*/ 25 w 135"/>
                <a:gd name="T69" fmla="*/ 45 h 88"/>
                <a:gd name="T70" fmla="*/ 0 w 135"/>
                <a:gd name="T7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5" h="88">
                  <a:moveTo>
                    <a:pt x="16" y="12"/>
                  </a:moveTo>
                  <a:lnTo>
                    <a:pt x="16" y="12"/>
                  </a:lnTo>
                  <a:lnTo>
                    <a:pt x="17" y="3"/>
                  </a:lnTo>
                  <a:lnTo>
                    <a:pt x="32" y="3"/>
                  </a:lnTo>
                  <a:lnTo>
                    <a:pt x="30" y="15"/>
                  </a:lnTo>
                  <a:lnTo>
                    <a:pt x="30" y="15"/>
                  </a:lnTo>
                  <a:lnTo>
                    <a:pt x="30" y="15"/>
                  </a:lnTo>
                  <a:lnTo>
                    <a:pt x="36" y="9"/>
                  </a:lnTo>
                  <a:lnTo>
                    <a:pt x="42" y="4"/>
                  </a:lnTo>
                  <a:lnTo>
                    <a:pt x="49" y="2"/>
                  </a:lnTo>
                  <a:lnTo>
                    <a:pt x="57" y="0"/>
                  </a:lnTo>
                  <a:lnTo>
                    <a:pt x="57" y="0"/>
                  </a:lnTo>
                  <a:lnTo>
                    <a:pt x="64" y="2"/>
                  </a:lnTo>
                  <a:lnTo>
                    <a:pt x="72" y="4"/>
                  </a:lnTo>
                  <a:lnTo>
                    <a:pt x="76" y="9"/>
                  </a:lnTo>
                  <a:lnTo>
                    <a:pt x="79" y="12"/>
                  </a:lnTo>
                  <a:lnTo>
                    <a:pt x="80" y="16"/>
                  </a:lnTo>
                  <a:lnTo>
                    <a:pt x="80" y="16"/>
                  </a:lnTo>
                  <a:lnTo>
                    <a:pt x="87" y="9"/>
                  </a:lnTo>
                  <a:lnTo>
                    <a:pt x="93" y="4"/>
                  </a:lnTo>
                  <a:lnTo>
                    <a:pt x="101" y="2"/>
                  </a:lnTo>
                  <a:lnTo>
                    <a:pt x="111" y="0"/>
                  </a:lnTo>
                  <a:lnTo>
                    <a:pt x="111" y="0"/>
                  </a:lnTo>
                  <a:lnTo>
                    <a:pt x="116" y="0"/>
                  </a:lnTo>
                  <a:lnTo>
                    <a:pt x="120" y="2"/>
                  </a:lnTo>
                  <a:lnTo>
                    <a:pt x="124" y="4"/>
                  </a:lnTo>
                  <a:lnTo>
                    <a:pt x="128" y="6"/>
                  </a:lnTo>
                  <a:lnTo>
                    <a:pt x="130" y="10"/>
                  </a:lnTo>
                  <a:lnTo>
                    <a:pt x="132" y="14"/>
                  </a:lnTo>
                  <a:lnTo>
                    <a:pt x="134" y="18"/>
                  </a:lnTo>
                  <a:lnTo>
                    <a:pt x="135" y="23"/>
                  </a:lnTo>
                  <a:lnTo>
                    <a:pt x="135" y="23"/>
                  </a:lnTo>
                  <a:lnTo>
                    <a:pt x="134" y="31"/>
                  </a:lnTo>
                  <a:lnTo>
                    <a:pt x="131" y="41"/>
                  </a:lnTo>
                  <a:lnTo>
                    <a:pt x="122" y="88"/>
                  </a:lnTo>
                  <a:lnTo>
                    <a:pt x="106" y="88"/>
                  </a:lnTo>
                  <a:lnTo>
                    <a:pt x="118" y="34"/>
                  </a:lnTo>
                  <a:lnTo>
                    <a:pt x="118" y="34"/>
                  </a:lnTo>
                  <a:lnTo>
                    <a:pt x="118" y="25"/>
                  </a:lnTo>
                  <a:lnTo>
                    <a:pt x="118" y="25"/>
                  </a:lnTo>
                  <a:lnTo>
                    <a:pt x="118" y="21"/>
                  </a:lnTo>
                  <a:lnTo>
                    <a:pt x="116" y="17"/>
                  </a:lnTo>
                  <a:lnTo>
                    <a:pt x="111" y="15"/>
                  </a:lnTo>
                  <a:lnTo>
                    <a:pt x="106" y="14"/>
                  </a:lnTo>
                  <a:lnTo>
                    <a:pt x="106" y="14"/>
                  </a:lnTo>
                  <a:lnTo>
                    <a:pt x="100" y="14"/>
                  </a:lnTo>
                  <a:lnTo>
                    <a:pt x="95" y="16"/>
                  </a:lnTo>
                  <a:lnTo>
                    <a:pt x="91" y="20"/>
                  </a:lnTo>
                  <a:lnTo>
                    <a:pt x="87" y="24"/>
                  </a:lnTo>
                  <a:lnTo>
                    <a:pt x="84" y="29"/>
                  </a:lnTo>
                  <a:lnTo>
                    <a:pt x="81" y="35"/>
                  </a:lnTo>
                  <a:lnTo>
                    <a:pt x="79" y="45"/>
                  </a:lnTo>
                  <a:lnTo>
                    <a:pt x="69" y="88"/>
                  </a:lnTo>
                  <a:lnTo>
                    <a:pt x="53" y="88"/>
                  </a:lnTo>
                  <a:lnTo>
                    <a:pt x="64" y="34"/>
                  </a:lnTo>
                  <a:lnTo>
                    <a:pt x="64" y="34"/>
                  </a:lnTo>
                  <a:lnTo>
                    <a:pt x="66" y="25"/>
                  </a:lnTo>
                  <a:lnTo>
                    <a:pt x="66" y="25"/>
                  </a:lnTo>
                  <a:lnTo>
                    <a:pt x="64" y="21"/>
                  </a:lnTo>
                  <a:lnTo>
                    <a:pt x="62" y="17"/>
                  </a:lnTo>
                  <a:lnTo>
                    <a:pt x="59" y="15"/>
                  </a:lnTo>
                  <a:lnTo>
                    <a:pt x="53" y="14"/>
                  </a:lnTo>
                  <a:lnTo>
                    <a:pt x="53" y="14"/>
                  </a:lnTo>
                  <a:lnTo>
                    <a:pt x="47" y="14"/>
                  </a:lnTo>
                  <a:lnTo>
                    <a:pt x="42" y="16"/>
                  </a:lnTo>
                  <a:lnTo>
                    <a:pt x="38" y="20"/>
                  </a:lnTo>
                  <a:lnTo>
                    <a:pt x="33" y="24"/>
                  </a:lnTo>
                  <a:lnTo>
                    <a:pt x="31" y="29"/>
                  </a:lnTo>
                  <a:lnTo>
                    <a:pt x="29" y="35"/>
                  </a:lnTo>
                  <a:lnTo>
                    <a:pt x="25" y="45"/>
                  </a:lnTo>
                  <a:lnTo>
                    <a:pt x="16" y="88"/>
                  </a:lnTo>
                  <a:lnTo>
                    <a:pt x="0" y="88"/>
                  </a:lnTo>
                  <a:lnTo>
                    <a:pt x="1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3" name="Freeform 35">
              <a:extLst>
                <a:ext uri="{FF2B5EF4-FFF2-40B4-BE49-F238E27FC236}">
                  <a16:creationId xmlns:a16="http://schemas.microsoft.com/office/drawing/2014/main" id="{03673C6E-6C9B-4340-B3C9-18DD64DB05B9}"/>
                </a:ext>
              </a:extLst>
            </p:cNvPr>
            <p:cNvSpPr>
              <a:spLocks/>
            </p:cNvSpPr>
            <p:nvPr userDrawn="1"/>
          </p:nvSpPr>
          <p:spPr bwMode="auto">
            <a:xfrm>
              <a:off x="6711" y="4145"/>
              <a:ext cx="45" cy="29"/>
            </a:xfrm>
            <a:custGeom>
              <a:avLst/>
              <a:gdLst>
                <a:gd name="T0" fmla="*/ 16 w 135"/>
                <a:gd name="T1" fmla="*/ 12 h 88"/>
                <a:gd name="T2" fmla="*/ 32 w 135"/>
                <a:gd name="T3" fmla="*/ 3 h 88"/>
                <a:gd name="T4" fmla="*/ 30 w 135"/>
                <a:gd name="T5" fmla="*/ 15 h 88"/>
                <a:gd name="T6" fmla="*/ 36 w 135"/>
                <a:gd name="T7" fmla="*/ 9 h 88"/>
                <a:gd name="T8" fmla="*/ 49 w 135"/>
                <a:gd name="T9" fmla="*/ 2 h 88"/>
                <a:gd name="T10" fmla="*/ 57 w 135"/>
                <a:gd name="T11" fmla="*/ 0 h 88"/>
                <a:gd name="T12" fmla="*/ 72 w 135"/>
                <a:gd name="T13" fmla="*/ 4 h 88"/>
                <a:gd name="T14" fmla="*/ 79 w 135"/>
                <a:gd name="T15" fmla="*/ 12 h 88"/>
                <a:gd name="T16" fmla="*/ 80 w 135"/>
                <a:gd name="T17" fmla="*/ 16 h 88"/>
                <a:gd name="T18" fmla="*/ 93 w 135"/>
                <a:gd name="T19" fmla="*/ 4 h 88"/>
                <a:gd name="T20" fmla="*/ 111 w 135"/>
                <a:gd name="T21" fmla="*/ 0 h 88"/>
                <a:gd name="T22" fmla="*/ 116 w 135"/>
                <a:gd name="T23" fmla="*/ 0 h 88"/>
                <a:gd name="T24" fmla="*/ 124 w 135"/>
                <a:gd name="T25" fmla="*/ 4 h 88"/>
                <a:gd name="T26" fmla="*/ 130 w 135"/>
                <a:gd name="T27" fmla="*/ 10 h 88"/>
                <a:gd name="T28" fmla="*/ 134 w 135"/>
                <a:gd name="T29" fmla="*/ 18 h 88"/>
                <a:gd name="T30" fmla="*/ 135 w 135"/>
                <a:gd name="T31" fmla="*/ 23 h 88"/>
                <a:gd name="T32" fmla="*/ 132 w 135"/>
                <a:gd name="T33" fmla="*/ 41 h 88"/>
                <a:gd name="T34" fmla="*/ 106 w 135"/>
                <a:gd name="T35" fmla="*/ 88 h 88"/>
                <a:gd name="T36" fmla="*/ 118 w 135"/>
                <a:gd name="T37" fmla="*/ 34 h 88"/>
                <a:gd name="T38" fmla="*/ 118 w 135"/>
                <a:gd name="T39" fmla="*/ 25 h 88"/>
                <a:gd name="T40" fmla="*/ 116 w 135"/>
                <a:gd name="T41" fmla="*/ 17 h 88"/>
                <a:gd name="T42" fmla="*/ 106 w 135"/>
                <a:gd name="T43" fmla="*/ 14 h 88"/>
                <a:gd name="T44" fmla="*/ 100 w 135"/>
                <a:gd name="T45" fmla="*/ 14 h 88"/>
                <a:gd name="T46" fmla="*/ 91 w 135"/>
                <a:gd name="T47" fmla="*/ 20 h 88"/>
                <a:gd name="T48" fmla="*/ 85 w 135"/>
                <a:gd name="T49" fmla="*/ 29 h 88"/>
                <a:gd name="T50" fmla="*/ 79 w 135"/>
                <a:gd name="T51" fmla="*/ 45 h 88"/>
                <a:gd name="T52" fmla="*/ 53 w 135"/>
                <a:gd name="T53" fmla="*/ 88 h 88"/>
                <a:gd name="T54" fmla="*/ 64 w 135"/>
                <a:gd name="T55" fmla="*/ 34 h 88"/>
                <a:gd name="T56" fmla="*/ 66 w 135"/>
                <a:gd name="T57" fmla="*/ 25 h 88"/>
                <a:gd name="T58" fmla="*/ 62 w 135"/>
                <a:gd name="T59" fmla="*/ 17 h 88"/>
                <a:gd name="T60" fmla="*/ 53 w 135"/>
                <a:gd name="T61" fmla="*/ 14 h 88"/>
                <a:gd name="T62" fmla="*/ 48 w 135"/>
                <a:gd name="T63" fmla="*/ 14 h 88"/>
                <a:gd name="T64" fmla="*/ 38 w 135"/>
                <a:gd name="T65" fmla="*/ 20 h 88"/>
                <a:gd name="T66" fmla="*/ 31 w 135"/>
                <a:gd name="T67" fmla="*/ 29 h 88"/>
                <a:gd name="T68" fmla="*/ 25 w 135"/>
                <a:gd name="T69" fmla="*/ 45 h 88"/>
                <a:gd name="T70" fmla="*/ 0 w 135"/>
                <a:gd name="T7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5" h="88">
                  <a:moveTo>
                    <a:pt x="16" y="12"/>
                  </a:moveTo>
                  <a:lnTo>
                    <a:pt x="16" y="12"/>
                  </a:lnTo>
                  <a:lnTo>
                    <a:pt x="17" y="3"/>
                  </a:lnTo>
                  <a:lnTo>
                    <a:pt x="32" y="3"/>
                  </a:lnTo>
                  <a:lnTo>
                    <a:pt x="30" y="15"/>
                  </a:lnTo>
                  <a:lnTo>
                    <a:pt x="30" y="15"/>
                  </a:lnTo>
                  <a:lnTo>
                    <a:pt x="30" y="15"/>
                  </a:lnTo>
                  <a:lnTo>
                    <a:pt x="36" y="9"/>
                  </a:lnTo>
                  <a:lnTo>
                    <a:pt x="42" y="4"/>
                  </a:lnTo>
                  <a:lnTo>
                    <a:pt x="49" y="2"/>
                  </a:lnTo>
                  <a:lnTo>
                    <a:pt x="57" y="0"/>
                  </a:lnTo>
                  <a:lnTo>
                    <a:pt x="57" y="0"/>
                  </a:lnTo>
                  <a:lnTo>
                    <a:pt x="64" y="2"/>
                  </a:lnTo>
                  <a:lnTo>
                    <a:pt x="72" y="4"/>
                  </a:lnTo>
                  <a:lnTo>
                    <a:pt x="76" y="9"/>
                  </a:lnTo>
                  <a:lnTo>
                    <a:pt x="79" y="12"/>
                  </a:lnTo>
                  <a:lnTo>
                    <a:pt x="80" y="16"/>
                  </a:lnTo>
                  <a:lnTo>
                    <a:pt x="80" y="16"/>
                  </a:lnTo>
                  <a:lnTo>
                    <a:pt x="87" y="9"/>
                  </a:lnTo>
                  <a:lnTo>
                    <a:pt x="93" y="4"/>
                  </a:lnTo>
                  <a:lnTo>
                    <a:pt x="101" y="2"/>
                  </a:lnTo>
                  <a:lnTo>
                    <a:pt x="111" y="0"/>
                  </a:lnTo>
                  <a:lnTo>
                    <a:pt x="111" y="0"/>
                  </a:lnTo>
                  <a:lnTo>
                    <a:pt x="116" y="0"/>
                  </a:lnTo>
                  <a:lnTo>
                    <a:pt x="120" y="2"/>
                  </a:lnTo>
                  <a:lnTo>
                    <a:pt x="124" y="4"/>
                  </a:lnTo>
                  <a:lnTo>
                    <a:pt x="128" y="6"/>
                  </a:lnTo>
                  <a:lnTo>
                    <a:pt x="130" y="10"/>
                  </a:lnTo>
                  <a:lnTo>
                    <a:pt x="132" y="14"/>
                  </a:lnTo>
                  <a:lnTo>
                    <a:pt x="134" y="18"/>
                  </a:lnTo>
                  <a:lnTo>
                    <a:pt x="135" y="23"/>
                  </a:lnTo>
                  <a:lnTo>
                    <a:pt x="135" y="23"/>
                  </a:lnTo>
                  <a:lnTo>
                    <a:pt x="134" y="31"/>
                  </a:lnTo>
                  <a:lnTo>
                    <a:pt x="132" y="41"/>
                  </a:lnTo>
                  <a:lnTo>
                    <a:pt x="122" y="88"/>
                  </a:lnTo>
                  <a:lnTo>
                    <a:pt x="106" y="88"/>
                  </a:lnTo>
                  <a:lnTo>
                    <a:pt x="118" y="34"/>
                  </a:lnTo>
                  <a:lnTo>
                    <a:pt x="118" y="34"/>
                  </a:lnTo>
                  <a:lnTo>
                    <a:pt x="118" y="25"/>
                  </a:lnTo>
                  <a:lnTo>
                    <a:pt x="118" y="25"/>
                  </a:lnTo>
                  <a:lnTo>
                    <a:pt x="118" y="21"/>
                  </a:lnTo>
                  <a:lnTo>
                    <a:pt x="116" y="17"/>
                  </a:lnTo>
                  <a:lnTo>
                    <a:pt x="111" y="15"/>
                  </a:lnTo>
                  <a:lnTo>
                    <a:pt x="106" y="14"/>
                  </a:lnTo>
                  <a:lnTo>
                    <a:pt x="106" y="14"/>
                  </a:lnTo>
                  <a:lnTo>
                    <a:pt x="100" y="14"/>
                  </a:lnTo>
                  <a:lnTo>
                    <a:pt x="95" y="16"/>
                  </a:lnTo>
                  <a:lnTo>
                    <a:pt x="91" y="20"/>
                  </a:lnTo>
                  <a:lnTo>
                    <a:pt x="87" y="24"/>
                  </a:lnTo>
                  <a:lnTo>
                    <a:pt x="85" y="29"/>
                  </a:lnTo>
                  <a:lnTo>
                    <a:pt x="81" y="35"/>
                  </a:lnTo>
                  <a:lnTo>
                    <a:pt x="79" y="45"/>
                  </a:lnTo>
                  <a:lnTo>
                    <a:pt x="69" y="88"/>
                  </a:lnTo>
                  <a:lnTo>
                    <a:pt x="53" y="88"/>
                  </a:lnTo>
                  <a:lnTo>
                    <a:pt x="64" y="34"/>
                  </a:lnTo>
                  <a:lnTo>
                    <a:pt x="64" y="34"/>
                  </a:lnTo>
                  <a:lnTo>
                    <a:pt x="66" y="25"/>
                  </a:lnTo>
                  <a:lnTo>
                    <a:pt x="66" y="25"/>
                  </a:lnTo>
                  <a:lnTo>
                    <a:pt x="64" y="21"/>
                  </a:lnTo>
                  <a:lnTo>
                    <a:pt x="62" y="17"/>
                  </a:lnTo>
                  <a:lnTo>
                    <a:pt x="58" y="15"/>
                  </a:lnTo>
                  <a:lnTo>
                    <a:pt x="53" y="14"/>
                  </a:lnTo>
                  <a:lnTo>
                    <a:pt x="53" y="14"/>
                  </a:lnTo>
                  <a:lnTo>
                    <a:pt x="48" y="14"/>
                  </a:lnTo>
                  <a:lnTo>
                    <a:pt x="42" y="16"/>
                  </a:lnTo>
                  <a:lnTo>
                    <a:pt x="38" y="20"/>
                  </a:lnTo>
                  <a:lnTo>
                    <a:pt x="35" y="24"/>
                  </a:lnTo>
                  <a:lnTo>
                    <a:pt x="31" y="29"/>
                  </a:lnTo>
                  <a:lnTo>
                    <a:pt x="29" y="35"/>
                  </a:lnTo>
                  <a:lnTo>
                    <a:pt x="25" y="45"/>
                  </a:lnTo>
                  <a:lnTo>
                    <a:pt x="16" y="88"/>
                  </a:lnTo>
                  <a:lnTo>
                    <a:pt x="0" y="88"/>
                  </a:lnTo>
                  <a:lnTo>
                    <a:pt x="1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4" name="Freeform 36">
              <a:extLst>
                <a:ext uri="{FF2B5EF4-FFF2-40B4-BE49-F238E27FC236}">
                  <a16:creationId xmlns:a16="http://schemas.microsoft.com/office/drawing/2014/main" id="{9852225D-8CCC-4DD0-AAF5-4775B7C156EF}"/>
                </a:ext>
              </a:extLst>
            </p:cNvPr>
            <p:cNvSpPr>
              <a:spLocks/>
            </p:cNvSpPr>
            <p:nvPr userDrawn="1"/>
          </p:nvSpPr>
          <p:spPr bwMode="auto">
            <a:xfrm>
              <a:off x="6763" y="4146"/>
              <a:ext cx="29" cy="29"/>
            </a:xfrm>
            <a:custGeom>
              <a:avLst/>
              <a:gdLst>
                <a:gd name="T0" fmla="*/ 73 w 87"/>
                <a:gd name="T1" fmla="*/ 73 h 87"/>
                <a:gd name="T2" fmla="*/ 73 w 87"/>
                <a:gd name="T3" fmla="*/ 73 h 87"/>
                <a:gd name="T4" fmla="*/ 70 w 87"/>
                <a:gd name="T5" fmla="*/ 85 h 87"/>
                <a:gd name="T6" fmla="*/ 55 w 87"/>
                <a:gd name="T7" fmla="*/ 85 h 87"/>
                <a:gd name="T8" fmla="*/ 57 w 87"/>
                <a:gd name="T9" fmla="*/ 72 h 87"/>
                <a:gd name="T10" fmla="*/ 57 w 87"/>
                <a:gd name="T11" fmla="*/ 72 h 87"/>
                <a:gd name="T12" fmla="*/ 57 w 87"/>
                <a:gd name="T13" fmla="*/ 72 h 87"/>
                <a:gd name="T14" fmla="*/ 52 w 87"/>
                <a:gd name="T15" fmla="*/ 78 h 87"/>
                <a:gd name="T16" fmla="*/ 46 w 87"/>
                <a:gd name="T17" fmla="*/ 82 h 87"/>
                <a:gd name="T18" fmla="*/ 38 w 87"/>
                <a:gd name="T19" fmla="*/ 86 h 87"/>
                <a:gd name="T20" fmla="*/ 28 w 87"/>
                <a:gd name="T21" fmla="*/ 87 h 87"/>
                <a:gd name="T22" fmla="*/ 28 w 87"/>
                <a:gd name="T23" fmla="*/ 87 h 87"/>
                <a:gd name="T24" fmla="*/ 22 w 87"/>
                <a:gd name="T25" fmla="*/ 87 h 87"/>
                <a:gd name="T26" fmla="*/ 16 w 87"/>
                <a:gd name="T27" fmla="*/ 86 h 87"/>
                <a:gd name="T28" fmla="*/ 12 w 87"/>
                <a:gd name="T29" fmla="*/ 84 h 87"/>
                <a:gd name="T30" fmla="*/ 8 w 87"/>
                <a:gd name="T31" fmla="*/ 81 h 87"/>
                <a:gd name="T32" fmla="*/ 5 w 87"/>
                <a:gd name="T33" fmla="*/ 76 h 87"/>
                <a:gd name="T34" fmla="*/ 2 w 87"/>
                <a:gd name="T35" fmla="*/ 73 h 87"/>
                <a:gd name="T36" fmla="*/ 0 w 87"/>
                <a:gd name="T37" fmla="*/ 67 h 87"/>
                <a:gd name="T38" fmla="*/ 0 w 87"/>
                <a:gd name="T39" fmla="*/ 61 h 87"/>
                <a:gd name="T40" fmla="*/ 0 w 87"/>
                <a:gd name="T41" fmla="*/ 61 h 87"/>
                <a:gd name="T42" fmla="*/ 0 w 87"/>
                <a:gd name="T43" fmla="*/ 52 h 87"/>
                <a:gd name="T44" fmla="*/ 1 w 87"/>
                <a:gd name="T45" fmla="*/ 45 h 87"/>
                <a:gd name="T46" fmla="*/ 11 w 87"/>
                <a:gd name="T47" fmla="*/ 0 h 87"/>
                <a:gd name="T48" fmla="*/ 27 w 87"/>
                <a:gd name="T49" fmla="*/ 0 h 87"/>
                <a:gd name="T50" fmla="*/ 16 w 87"/>
                <a:gd name="T51" fmla="*/ 51 h 87"/>
                <a:gd name="T52" fmla="*/ 16 w 87"/>
                <a:gd name="T53" fmla="*/ 51 h 87"/>
                <a:gd name="T54" fmla="*/ 15 w 87"/>
                <a:gd name="T55" fmla="*/ 58 h 87"/>
                <a:gd name="T56" fmla="*/ 15 w 87"/>
                <a:gd name="T57" fmla="*/ 58 h 87"/>
                <a:gd name="T58" fmla="*/ 16 w 87"/>
                <a:gd name="T59" fmla="*/ 66 h 87"/>
                <a:gd name="T60" fmla="*/ 20 w 87"/>
                <a:gd name="T61" fmla="*/ 70 h 87"/>
                <a:gd name="T62" fmla="*/ 25 w 87"/>
                <a:gd name="T63" fmla="*/ 73 h 87"/>
                <a:gd name="T64" fmla="*/ 31 w 87"/>
                <a:gd name="T65" fmla="*/ 74 h 87"/>
                <a:gd name="T66" fmla="*/ 31 w 87"/>
                <a:gd name="T67" fmla="*/ 74 h 87"/>
                <a:gd name="T68" fmla="*/ 38 w 87"/>
                <a:gd name="T69" fmla="*/ 74 h 87"/>
                <a:gd name="T70" fmla="*/ 44 w 87"/>
                <a:gd name="T71" fmla="*/ 72 h 87"/>
                <a:gd name="T72" fmla="*/ 49 w 87"/>
                <a:gd name="T73" fmla="*/ 67 h 87"/>
                <a:gd name="T74" fmla="*/ 53 w 87"/>
                <a:gd name="T75" fmla="*/ 63 h 87"/>
                <a:gd name="T76" fmla="*/ 57 w 87"/>
                <a:gd name="T77" fmla="*/ 57 h 87"/>
                <a:gd name="T78" fmla="*/ 59 w 87"/>
                <a:gd name="T79" fmla="*/ 52 h 87"/>
                <a:gd name="T80" fmla="*/ 62 w 87"/>
                <a:gd name="T81" fmla="*/ 43 h 87"/>
                <a:gd name="T82" fmla="*/ 71 w 87"/>
                <a:gd name="T83" fmla="*/ 0 h 87"/>
                <a:gd name="T84" fmla="*/ 87 w 87"/>
                <a:gd name="T85" fmla="*/ 0 h 87"/>
                <a:gd name="T86" fmla="*/ 73 w 87"/>
                <a:gd name="T87"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 h="87">
                  <a:moveTo>
                    <a:pt x="73" y="73"/>
                  </a:moveTo>
                  <a:lnTo>
                    <a:pt x="73" y="73"/>
                  </a:lnTo>
                  <a:lnTo>
                    <a:pt x="70" y="85"/>
                  </a:lnTo>
                  <a:lnTo>
                    <a:pt x="55" y="85"/>
                  </a:lnTo>
                  <a:lnTo>
                    <a:pt x="57" y="72"/>
                  </a:lnTo>
                  <a:lnTo>
                    <a:pt x="57" y="72"/>
                  </a:lnTo>
                  <a:lnTo>
                    <a:pt x="57" y="72"/>
                  </a:lnTo>
                  <a:lnTo>
                    <a:pt x="52" y="78"/>
                  </a:lnTo>
                  <a:lnTo>
                    <a:pt x="46" y="82"/>
                  </a:lnTo>
                  <a:lnTo>
                    <a:pt x="38" y="86"/>
                  </a:lnTo>
                  <a:lnTo>
                    <a:pt x="28" y="87"/>
                  </a:lnTo>
                  <a:lnTo>
                    <a:pt x="28" y="87"/>
                  </a:lnTo>
                  <a:lnTo>
                    <a:pt x="22" y="87"/>
                  </a:lnTo>
                  <a:lnTo>
                    <a:pt x="16" y="86"/>
                  </a:lnTo>
                  <a:lnTo>
                    <a:pt x="12" y="84"/>
                  </a:lnTo>
                  <a:lnTo>
                    <a:pt x="8" y="81"/>
                  </a:lnTo>
                  <a:lnTo>
                    <a:pt x="5" y="76"/>
                  </a:lnTo>
                  <a:lnTo>
                    <a:pt x="2" y="73"/>
                  </a:lnTo>
                  <a:lnTo>
                    <a:pt x="0" y="67"/>
                  </a:lnTo>
                  <a:lnTo>
                    <a:pt x="0" y="61"/>
                  </a:lnTo>
                  <a:lnTo>
                    <a:pt x="0" y="61"/>
                  </a:lnTo>
                  <a:lnTo>
                    <a:pt x="0" y="52"/>
                  </a:lnTo>
                  <a:lnTo>
                    <a:pt x="1" y="45"/>
                  </a:lnTo>
                  <a:lnTo>
                    <a:pt x="11" y="0"/>
                  </a:lnTo>
                  <a:lnTo>
                    <a:pt x="27" y="0"/>
                  </a:lnTo>
                  <a:lnTo>
                    <a:pt x="16" y="51"/>
                  </a:lnTo>
                  <a:lnTo>
                    <a:pt x="16" y="51"/>
                  </a:lnTo>
                  <a:lnTo>
                    <a:pt x="15" y="58"/>
                  </a:lnTo>
                  <a:lnTo>
                    <a:pt x="15" y="58"/>
                  </a:lnTo>
                  <a:lnTo>
                    <a:pt x="16" y="66"/>
                  </a:lnTo>
                  <a:lnTo>
                    <a:pt x="20" y="70"/>
                  </a:lnTo>
                  <a:lnTo>
                    <a:pt x="25" y="73"/>
                  </a:lnTo>
                  <a:lnTo>
                    <a:pt x="31" y="74"/>
                  </a:lnTo>
                  <a:lnTo>
                    <a:pt x="31" y="74"/>
                  </a:lnTo>
                  <a:lnTo>
                    <a:pt x="38" y="74"/>
                  </a:lnTo>
                  <a:lnTo>
                    <a:pt x="44" y="72"/>
                  </a:lnTo>
                  <a:lnTo>
                    <a:pt x="49" y="67"/>
                  </a:lnTo>
                  <a:lnTo>
                    <a:pt x="53" y="63"/>
                  </a:lnTo>
                  <a:lnTo>
                    <a:pt x="57" y="57"/>
                  </a:lnTo>
                  <a:lnTo>
                    <a:pt x="59" y="52"/>
                  </a:lnTo>
                  <a:lnTo>
                    <a:pt x="62" y="43"/>
                  </a:lnTo>
                  <a:lnTo>
                    <a:pt x="71" y="0"/>
                  </a:lnTo>
                  <a:lnTo>
                    <a:pt x="87" y="0"/>
                  </a:lnTo>
                  <a:lnTo>
                    <a:pt x="73"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5" name="Freeform 37">
              <a:extLst>
                <a:ext uri="{FF2B5EF4-FFF2-40B4-BE49-F238E27FC236}">
                  <a16:creationId xmlns:a16="http://schemas.microsoft.com/office/drawing/2014/main" id="{09A45E93-BAA8-4758-AAE2-DC35A13F02E4}"/>
                </a:ext>
              </a:extLst>
            </p:cNvPr>
            <p:cNvSpPr>
              <a:spLocks/>
            </p:cNvSpPr>
            <p:nvPr userDrawn="1"/>
          </p:nvSpPr>
          <p:spPr bwMode="auto">
            <a:xfrm>
              <a:off x="6795" y="4145"/>
              <a:ext cx="29" cy="29"/>
            </a:xfrm>
            <a:custGeom>
              <a:avLst/>
              <a:gdLst>
                <a:gd name="T0" fmla="*/ 14 w 87"/>
                <a:gd name="T1" fmla="*/ 16 h 88"/>
                <a:gd name="T2" fmla="*/ 14 w 87"/>
                <a:gd name="T3" fmla="*/ 16 h 88"/>
                <a:gd name="T4" fmla="*/ 16 w 87"/>
                <a:gd name="T5" fmla="*/ 3 h 88"/>
                <a:gd name="T6" fmla="*/ 32 w 87"/>
                <a:gd name="T7" fmla="*/ 3 h 88"/>
                <a:gd name="T8" fmla="*/ 28 w 87"/>
                <a:gd name="T9" fmla="*/ 16 h 88"/>
                <a:gd name="T10" fmla="*/ 29 w 87"/>
                <a:gd name="T11" fmla="*/ 16 h 88"/>
                <a:gd name="T12" fmla="*/ 29 w 87"/>
                <a:gd name="T13" fmla="*/ 16 h 88"/>
                <a:gd name="T14" fmla="*/ 34 w 87"/>
                <a:gd name="T15" fmla="*/ 10 h 88"/>
                <a:gd name="T16" fmla="*/ 40 w 87"/>
                <a:gd name="T17" fmla="*/ 5 h 88"/>
                <a:gd name="T18" fmla="*/ 48 w 87"/>
                <a:gd name="T19" fmla="*/ 2 h 88"/>
                <a:gd name="T20" fmla="*/ 58 w 87"/>
                <a:gd name="T21" fmla="*/ 0 h 88"/>
                <a:gd name="T22" fmla="*/ 58 w 87"/>
                <a:gd name="T23" fmla="*/ 0 h 88"/>
                <a:gd name="T24" fmla="*/ 64 w 87"/>
                <a:gd name="T25" fmla="*/ 0 h 88"/>
                <a:gd name="T26" fmla="*/ 70 w 87"/>
                <a:gd name="T27" fmla="*/ 2 h 88"/>
                <a:gd name="T28" fmla="*/ 75 w 87"/>
                <a:gd name="T29" fmla="*/ 4 h 88"/>
                <a:gd name="T30" fmla="*/ 78 w 87"/>
                <a:gd name="T31" fmla="*/ 8 h 88"/>
                <a:gd name="T32" fmla="*/ 82 w 87"/>
                <a:gd name="T33" fmla="*/ 11 h 88"/>
                <a:gd name="T34" fmla="*/ 84 w 87"/>
                <a:gd name="T35" fmla="*/ 16 h 88"/>
                <a:gd name="T36" fmla="*/ 87 w 87"/>
                <a:gd name="T37" fmla="*/ 21 h 88"/>
                <a:gd name="T38" fmla="*/ 87 w 87"/>
                <a:gd name="T39" fmla="*/ 28 h 88"/>
                <a:gd name="T40" fmla="*/ 87 w 87"/>
                <a:gd name="T41" fmla="*/ 28 h 88"/>
                <a:gd name="T42" fmla="*/ 87 w 87"/>
                <a:gd name="T43" fmla="*/ 35 h 88"/>
                <a:gd name="T44" fmla="*/ 84 w 87"/>
                <a:gd name="T45" fmla="*/ 43 h 88"/>
                <a:gd name="T46" fmla="*/ 76 w 87"/>
                <a:gd name="T47" fmla="*/ 88 h 88"/>
                <a:gd name="T48" fmla="*/ 59 w 87"/>
                <a:gd name="T49" fmla="*/ 88 h 88"/>
                <a:gd name="T50" fmla="*/ 70 w 87"/>
                <a:gd name="T51" fmla="*/ 37 h 88"/>
                <a:gd name="T52" fmla="*/ 70 w 87"/>
                <a:gd name="T53" fmla="*/ 37 h 88"/>
                <a:gd name="T54" fmla="*/ 71 w 87"/>
                <a:gd name="T55" fmla="*/ 29 h 88"/>
                <a:gd name="T56" fmla="*/ 71 w 87"/>
                <a:gd name="T57" fmla="*/ 29 h 88"/>
                <a:gd name="T58" fmla="*/ 70 w 87"/>
                <a:gd name="T59" fmla="*/ 23 h 88"/>
                <a:gd name="T60" fmla="*/ 66 w 87"/>
                <a:gd name="T61" fmla="*/ 17 h 88"/>
                <a:gd name="T62" fmla="*/ 62 w 87"/>
                <a:gd name="T63" fmla="*/ 15 h 88"/>
                <a:gd name="T64" fmla="*/ 56 w 87"/>
                <a:gd name="T65" fmla="*/ 14 h 88"/>
                <a:gd name="T66" fmla="*/ 56 w 87"/>
                <a:gd name="T67" fmla="*/ 14 h 88"/>
                <a:gd name="T68" fmla="*/ 48 w 87"/>
                <a:gd name="T69" fmla="*/ 15 h 88"/>
                <a:gd name="T70" fmla="*/ 42 w 87"/>
                <a:gd name="T71" fmla="*/ 17 h 88"/>
                <a:gd name="T72" fmla="*/ 38 w 87"/>
                <a:gd name="T73" fmla="*/ 21 h 88"/>
                <a:gd name="T74" fmla="*/ 33 w 87"/>
                <a:gd name="T75" fmla="*/ 25 h 88"/>
                <a:gd name="T76" fmla="*/ 29 w 87"/>
                <a:gd name="T77" fmla="*/ 30 h 88"/>
                <a:gd name="T78" fmla="*/ 27 w 87"/>
                <a:gd name="T79" fmla="*/ 35 h 88"/>
                <a:gd name="T80" fmla="*/ 25 w 87"/>
                <a:gd name="T81" fmla="*/ 45 h 88"/>
                <a:gd name="T82" fmla="*/ 15 w 87"/>
                <a:gd name="T83" fmla="*/ 88 h 88"/>
                <a:gd name="T84" fmla="*/ 0 w 87"/>
                <a:gd name="T85" fmla="*/ 88 h 88"/>
                <a:gd name="T86" fmla="*/ 14 w 87"/>
                <a:gd name="T87"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 h="88">
                  <a:moveTo>
                    <a:pt x="14" y="16"/>
                  </a:moveTo>
                  <a:lnTo>
                    <a:pt x="14" y="16"/>
                  </a:lnTo>
                  <a:lnTo>
                    <a:pt x="16" y="3"/>
                  </a:lnTo>
                  <a:lnTo>
                    <a:pt x="32" y="3"/>
                  </a:lnTo>
                  <a:lnTo>
                    <a:pt x="28" y="16"/>
                  </a:lnTo>
                  <a:lnTo>
                    <a:pt x="29" y="16"/>
                  </a:lnTo>
                  <a:lnTo>
                    <a:pt x="29" y="16"/>
                  </a:lnTo>
                  <a:lnTo>
                    <a:pt x="34" y="10"/>
                  </a:lnTo>
                  <a:lnTo>
                    <a:pt x="40" y="5"/>
                  </a:lnTo>
                  <a:lnTo>
                    <a:pt x="48" y="2"/>
                  </a:lnTo>
                  <a:lnTo>
                    <a:pt x="58" y="0"/>
                  </a:lnTo>
                  <a:lnTo>
                    <a:pt x="58" y="0"/>
                  </a:lnTo>
                  <a:lnTo>
                    <a:pt x="64" y="0"/>
                  </a:lnTo>
                  <a:lnTo>
                    <a:pt x="70" y="2"/>
                  </a:lnTo>
                  <a:lnTo>
                    <a:pt x="75" y="4"/>
                  </a:lnTo>
                  <a:lnTo>
                    <a:pt x="78" y="8"/>
                  </a:lnTo>
                  <a:lnTo>
                    <a:pt x="82" y="11"/>
                  </a:lnTo>
                  <a:lnTo>
                    <a:pt x="84" y="16"/>
                  </a:lnTo>
                  <a:lnTo>
                    <a:pt x="87" y="21"/>
                  </a:lnTo>
                  <a:lnTo>
                    <a:pt x="87" y="28"/>
                  </a:lnTo>
                  <a:lnTo>
                    <a:pt x="87" y="28"/>
                  </a:lnTo>
                  <a:lnTo>
                    <a:pt x="87" y="35"/>
                  </a:lnTo>
                  <a:lnTo>
                    <a:pt x="84" y="43"/>
                  </a:lnTo>
                  <a:lnTo>
                    <a:pt x="76" y="88"/>
                  </a:lnTo>
                  <a:lnTo>
                    <a:pt x="59" y="88"/>
                  </a:lnTo>
                  <a:lnTo>
                    <a:pt x="70" y="37"/>
                  </a:lnTo>
                  <a:lnTo>
                    <a:pt x="70" y="37"/>
                  </a:lnTo>
                  <a:lnTo>
                    <a:pt x="71" y="29"/>
                  </a:lnTo>
                  <a:lnTo>
                    <a:pt x="71" y="29"/>
                  </a:lnTo>
                  <a:lnTo>
                    <a:pt x="70" y="23"/>
                  </a:lnTo>
                  <a:lnTo>
                    <a:pt x="66" y="17"/>
                  </a:lnTo>
                  <a:lnTo>
                    <a:pt x="62" y="15"/>
                  </a:lnTo>
                  <a:lnTo>
                    <a:pt x="56" y="14"/>
                  </a:lnTo>
                  <a:lnTo>
                    <a:pt x="56" y="14"/>
                  </a:lnTo>
                  <a:lnTo>
                    <a:pt x="48" y="15"/>
                  </a:lnTo>
                  <a:lnTo>
                    <a:pt x="42" y="17"/>
                  </a:lnTo>
                  <a:lnTo>
                    <a:pt x="38" y="21"/>
                  </a:lnTo>
                  <a:lnTo>
                    <a:pt x="33" y="25"/>
                  </a:lnTo>
                  <a:lnTo>
                    <a:pt x="29" y="30"/>
                  </a:lnTo>
                  <a:lnTo>
                    <a:pt x="27" y="35"/>
                  </a:lnTo>
                  <a:lnTo>
                    <a:pt x="25" y="45"/>
                  </a:lnTo>
                  <a:lnTo>
                    <a:pt x="15" y="88"/>
                  </a:lnTo>
                  <a:lnTo>
                    <a:pt x="0" y="88"/>
                  </a:lnTo>
                  <a:lnTo>
                    <a:pt x="1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6" name="Freeform 38">
              <a:extLst>
                <a:ext uri="{FF2B5EF4-FFF2-40B4-BE49-F238E27FC236}">
                  <a16:creationId xmlns:a16="http://schemas.microsoft.com/office/drawing/2014/main" id="{BF7D8EE9-728B-4648-BEB7-FDD48E036AB1}"/>
                </a:ext>
              </a:extLst>
            </p:cNvPr>
            <p:cNvSpPr>
              <a:spLocks noEditPoints="1"/>
            </p:cNvSpPr>
            <p:nvPr userDrawn="1"/>
          </p:nvSpPr>
          <p:spPr bwMode="auto">
            <a:xfrm>
              <a:off x="6830" y="4134"/>
              <a:ext cx="14" cy="40"/>
            </a:xfrm>
            <a:custGeom>
              <a:avLst/>
              <a:gdLst>
                <a:gd name="T0" fmla="*/ 18 w 42"/>
                <a:gd name="T1" fmla="*/ 37 h 122"/>
                <a:gd name="T2" fmla="*/ 34 w 42"/>
                <a:gd name="T3" fmla="*/ 37 h 122"/>
                <a:gd name="T4" fmla="*/ 16 w 42"/>
                <a:gd name="T5" fmla="*/ 122 h 122"/>
                <a:gd name="T6" fmla="*/ 0 w 42"/>
                <a:gd name="T7" fmla="*/ 122 h 122"/>
                <a:gd name="T8" fmla="*/ 18 w 42"/>
                <a:gd name="T9" fmla="*/ 37 h 122"/>
                <a:gd name="T10" fmla="*/ 38 w 42"/>
                <a:gd name="T11" fmla="*/ 18 h 122"/>
                <a:gd name="T12" fmla="*/ 20 w 42"/>
                <a:gd name="T13" fmla="*/ 18 h 122"/>
                <a:gd name="T14" fmla="*/ 25 w 42"/>
                <a:gd name="T15" fmla="*/ 0 h 122"/>
                <a:gd name="T16" fmla="*/ 42 w 42"/>
                <a:gd name="T17" fmla="*/ 0 h 122"/>
                <a:gd name="T18" fmla="*/ 38 w 42"/>
                <a:gd name="T19" fmla="*/ 1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22">
                  <a:moveTo>
                    <a:pt x="18" y="37"/>
                  </a:moveTo>
                  <a:lnTo>
                    <a:pt x="34" y="37"/>
                  </a:lnTo>
                  <a:lnTo>
                    <a:pt x="16" y="122"/>
                  </a:lnTo>
                  <a:lnTo>
                    <a:pt x="0" y="122"/>
                  </a:lnTo>
                  <a:lnTo>
                    <a:pt x="18" y="37"/>
                  </a:lnTo>
                  <a:close/>
                  <a:moveTo>
                    <a:pt x="38" y="18"/>
                  </a:moveTo>
                  <a:lnTo>
                    <a:pt x="20" y="18"/>
                  </a:lnTo>
                  <a:lnTo>
                    <a:pt x="25" y="0"/>
                  </a:lnTo>
                  <a:lnTo>
                    <a:pt x="42" y="0"/>
                  </a:lnTo>
                  <a:lnTo>
                    <a:pt x="38"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7" name="Freeform 39">
              <a:extLst>
                <a:ext uri="{FF2B5EF4-FFF2-40B4-BE49-F238E27FC236}">
                  <a16:creationId xmlns:a16="http://schemas.microsoft.com/office/drawing/2014/main" id="{77A11FCE-A0A4-43E5-93FA-E706F64CE6FF}"/>
                </a:ext>
              </a:extLst>
            </p:cNvPr>
            <p:cNvSpPr>
              <a:spLocks/>
            </p:cNvSpPr>
            <p:nvPr userDrawn="1"/>
          </p:nvSpPr>
          <p:spPr bwMode="auto">
            <a:xfrm>
              <a:off x="6846" y="4137"/>
              <a:ext cx="20" cy="38"/>
            </a:xfrm>
            <a:custGeom>
              <a:avLst/>
              <a:gdLst>
                <a:gd name="T0" fmla="*/ 2 w 61"/>
                <a:gd name="T1" fmla="*/ 27 h 114"/>
                <a:gd name="T2" fmla="*/ 22 w 61"/>
                <a:gd name="T3" fmla="*/ 27 h 114"/>
                <a:gd name="T4" fmla="*/ 26 w 61"/>
                <a:gd name="T5" fmla="*/ 6 h 114"/>
                <a:gd name="T6" fmla="*/ 43 w 61"/>
                <a:gd name="T7" fmla="*/ 0 h 114"/>
                <a:gd name="T8" fmla="*/ 38 w 61"/>
                <a:gd name="T9" fmla="*/ 27 h 114"/>
                <a:gd name="T10" fmla="*/ 61 w 61"/>
                <a:gd name="T11" fmla="*/ 27 h 114"/>
                <a:gd name="T12" fmla="*/ 58 w 61"/>
                <a:gd name="T13" fmla="*/ 39 h 114"/>
                <a:gd name="T14" fmla="*/ 35 w 61"/>
                <a:gd name="T15" fmla="*/ 39 h 114"/>
                <a:gd name="T16" fmla="*/ 27 w 61"/>
                <a:gd name="T17" fmla="*/ 76 h 114"/>
                <a:gd name="T18" fmla="*/ 27 w 61"/>
                <a:gd name="T19" fmla="*/ 76 h 114"/>
                <a:gd name="T20" fmla="*/ 25 w 61"/>
                <a:gd name="T21" fmla="*/ 93 h 114"/>
                <a:gd name="T22" fmla="*/ 25 w 61"/>
                <a:gd name="T23" fmla="*/ 93 h 114"/>
                <a:gd name="T24" fmla="*/ 25 w 61"/>
                <a:gd name="T25" fmla="*/ 96 h 114"/>
                <a:gd name="T26" fmla="*/ 27 w 61"/>
                <a:gd name="T27" fmla="*/ 100 h 114"/>
                <a:gd name="T28" fmla="*/ 31 w 61"/>
                <a:gd name="T29" fmla="*/ 101 h 114"/>
                <a:gd name="T30" fmla="*/ 36 w 61"/>
                <a:gd name="T31" fmla="*/ 101 h 114"/>
                <a:gd name="T32" fmla="*/ 36 w 61"/>
                <a:gd name="T33" fmla="*/ 101 h 114"/>
                <a:gd name="T34" fmla="*/ 42 w 61"/>
                <a:gd name="T35" fmla="*/ 101 h 114"/>
                <a:gd name="T36" fmla="*/ 48 w 61"/>
                <a:gd name="T37" fmla="*/ 100 h 114"/>
                <a:gd name="T38" fmla="*/ 45 w 61"/>
                <a:gd name="T39" fmla="*/ 113 h 114"/>
                <a:gd name="T40" fmla="*/ 45 w 61"/>
                <a:gd name="T41" fmla="*/ 113 h 114"/>
                <a:gd name="T42" fmla="*/ 37 w 61"/>
                <a:gd name="T43" fmla="*/ 114 h 114"/>
                <a:gd name="T44" fmla="*/ 30 w 61"/>
                <a:gd name="T45" fmla="*/ 114 h 114"/>
                <a:gd name="T46" fmla="*/ 30 w 61"/>
                <a:gd name="T47" fmla="*/ 114 h 114"/>
                <a:gd name="T48" fmla="*/ 24 w 61"/>
                <a:gd name="T49" fmla="*/ 114 h 114"/>
                <a:gd name="T50" fmla="*/ 20 w 61"/>
                <a:gd name="T51" fmla="*/ 113 h 114"/>
                <a:gd name="T52" fmla="*/ 17 w 61"/>
                <a:gd name="T53" fmla="*/ 111 h 114"/>
                <a:gd name="T54" fmla="*/ 13 w 61"/>
                <a:gd name="T55" fmla="*/ 108 h 114"/>
                <a:gd name="T56" fmla="*/ 12 w 61"/>
                <a:gd name="T57" fmla="*/ 106 h 114"/>
                <a:gd name="T58" fmla="*/ 10 w 61"/>
                <a:gd name="T59" fmla="*/ 102 h 114"/>
                <a:gd name="T60" fmla="*/ 8 w 61"/>
                <a:gd name="T61" fmla="*/ 95 h 114"/>
                <a:gd name="T62" fmla="*/ 8 w 61"/>
                <a:gd name="T63" fmla="*/ 95 h 114"/>
                <a:gd name="T64" fmla="*/ 10 w 61"/>
                <a:gd name="T65" fmla="*/ 85 h 114"/>
                <a:gd name="T66" fmla="*/ 12 w 61"/>
                <a:gd name="T67" fmla="*/ 75 h 114"/>
                <a:gd name="T68" fmla="*/ 19 w 61"/>
                <a:gd name="T69" fmla="*/ 39 h 114"/>
                <a:gd name="T70" fmla="*/ 0 w 61"/>
                <a:gd name="T71" fmla="*/ 39 h 114"/>
                <a:gd name="T72" fmla="*/ 2 w 61"/>
                <a:gd name="T73" fmla="*/ 2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 h="114">
                  <a:moveTo>
                    <a:pt x="2" y="27"/>
                  </a:moveTo>
                  <a:lnTo>
                    <a:pt x="22" y="27"/>
                  </a:lnTo>
                  <a:lnTo>
                    <a:pt x="26" y="6"/>
                  </a:lnTo>
                  <a:lnTo>
                    <a:pt x="43" y="0"/>
                  </a:lnTo>
                  <a:lnTo>
                    <a:pt x="38" y="27"/>
                  </a:lnTo>
                  <a:lnTo>
                    <a:pt x="61" y="27"/>
                  </a:lnTo>
                  <a:lnTo>
                    <a:pt x="58" y="39"/>
                  </a:lnTo>
                  <a:lnTo>
                    <a:pt x="35" y="39"/>
                  </a:lnTo>
                  <a:lnTo>
                    <a:pt x="27" y="76"/>
                  </a:lnTo>
                  <a:lnTo>
                    <a:pt x="27" y="76"/>
                  </a:lnTo>
                  <a:lnTo>
                    <a:pt x="25" y="93"/>
                  </a:lnTo>
                  <a:lnTo>
                    <a:pt x="25" y="93"/>
                  </a:lnTo>
                  <a:lnTo>
                    <a:pt x="25" y="96"/>
                  </a:lnTo>
                  <a:lnTo>
                    <a:pt x="27" y="100"/>
                  </a:lnTo>
                  <a:lnTo>
                    <a:pt x="31" y="101"/>
                  </a:lnTo>
                  <a:lnTo>
                    <a:pt x="36" y="101"/>
                  </a:lnTo>
                  <a:lnTo>
                    <a:pt x="36" y="101"/>
                  </a:lnTo>
                  <a:lnTo>
                    <a:pt x="42" y="101"/>
                  </a:lnTo>
                  <a:lnTo>
                    <a:pt x="48" y="100"/>
                  </a:lnTo>
                  <a:lnTo>
                    <a:pt x="45" y="113"/>
                  </a:lnTo>
                  <a:lnTo>
                    <a:pt x="45" y="113"/>
                  </a:lnTo>
                  <a:lnTo>
                    <a:pt x="37" y="114"/>
                  </a:lnTo>
                  <a:lnTo>
                    <a:pt x="30" y="114"/>
                  </a:lnTo>
                  <a:lnTo>
                    <a:pt x="30" y="114"/>
                  </a:lnTo>
                  <a:lnTo>
                    <a:pt x="24" y="114"/>
                  </a:lnTo>
                  <a:lnTo>
                    <a:pt x="20" y="113"/>
                  </a:lnTo>
                  <a:lnTo>
                    <a:pt x="17" y="111"/>
                  </a:lnTo>
                  <a:lnTo>
                    <a:pt x="13" y="108"/>
                  </a:lnTo>
                  <a:lnTo>
                    <a:pt x="12" y="106"/>
                  </a:lnTo>
                  <a:lnTo>
                    <a:pt x="10" y="102"/>
                  </a:lnTo>
                  <a:lnTo>
                    <a:pt x="8" y="95"/>
                  </a:lnTo>
                  <a:lnTo>
                    <a:pt x="8" y="95"/>
                  </a:lnTo>
                  <a:lnTo>
                    <a:pt x="10" y="85"/>
                  </a:lnTo>
                  <a:lnTo>
                    <a:pt x="12" y="75"/>
                  </a:lnTo>
                  <a:lnTo>
                    <a:pt x="19" y="39"/>
                  </a:lnTo>
                  <a:lnTo>
                    <a:pt x="0" y="39"/>
                  </a:lnTo>
                  <a:lnTo>
                    <a:pt x="2"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8" name="Freeform 40">
              <a:extLst>
                <a:ext uri="{FF2B5EF4-FFF2-40B4-BE49-F238E27FC236}">
                  <a16:creationId xmlns:a16="http://schemas.microsoft.com/office/drawing/2014/main" id="{D07F64C4-916F-4175-A6BE-F61E4711D0A0}"/>
                </a:ext>
              </a:extLst>
            </p:cNvPr>
            <p:cNvSpPr>
              <a:spLocks/>
            </p:cNvSpPr>
            <p:nvPr userDrawn="1"/>
          </p:nvSpPr>
          <p:spPr bwMode="auto">
            <a:xfrm>
              <a:off x="6862" y="4146"/>
              <a:ext cx="34" cy="41"/>
            </a:xfrm>
            <a:custGeom>
              <a:avLst/>
              <a:gdLst>
                <a:gd name="T0" fmla="*/ 4 w 100"/>
                <a:gd name="T1" fmla="*/ 109 h 123"/>
                <a:gd name="T2" fmla="*/ 4 w 100"/>
                <a:gd name="T3" fmla="*/ 109 h 123"/>
                <a:gd name="T4" fmla="*/ 6 w 100"/>
                <a:gd name="T5" fmla="*/ 110 h 123"/>
                <a:gd name="T6" fmla="*/ 9 w 100"/>
                <a:gd name="T7" fmla="*/ 110 h 123"/>
                <a:gd name="T8" fmla="*/ 9 w 100"/>
                <a:gd name="T9" fmla="*/ 110 h 123"/>
                <a:gd name="T10" fmla="*/ 17 w 100"/>
                <a:gd name="T11" fmla="*/ 109 h 123"/>
                <a:gd name="T12" fmla="*/ 23 w 100"/>
                <a:gd name="T13" fmla="*/ 105 h 123"/>
                <a:gd name="T14" fmla="*/ 27 w 100"/>
                <a:gd name="T15" fmla="*/ 99 h 123"/>
                <a:gd name="T16" fmla="*/ 32 w 100"/>
                <a:gd name="T17" fmla="*/ 89 h 123"/>
                <a:gd name="T18" fmla="*/ 19 w 100"/>
                <a:gd name="T19" fmla="*/ 0 h 123"/>
                <a:gd name="T20" fmla="*/ 36 w 100"/>
                <a:gd name="T21" fmla="*/ 0 h 123"/>
                <a:gd name="T22" fmla="*/ 45 w 100"/>
                <a:gd name="T23" fmla="*/ 68 h 123"/>
                <a:gd name="T24" fmla="*/ 45 w 100"/>
                <a:gd name="T25" fmla="*/ 68 h 123"/>
                <a:gd name="T26" fmla="*/ 82 w 100"/>
                <a:gd name="T27" fmla="*/ 0 h 123"/>
                <a:gd name="T28" fmla="*/ 100 w 100"/>
                <a:gd name="T29" fmla="*/ 0 h 123"/>
                <a:gd name="T30" fmla="*/ 42 w 100"/>
                <a:gd name="T31" fmla="*/ 101 h 123"/>
                <a:gd name="T32" fmla="*/ 42 w 100"/>
                <a:gd name="T33" fmla="*/ 101 h 123"/>
                <a:gd name="T34" fmla="*/ 36 w 100"/>
                <a:gd name="T35" fmla="*/ 110 h 123"/>
                <a:gd name="T36" fmla="*/ 30 w 100"/>
                <a:gd name="T37" fmla="*/ 117 h 123"/>
                <a:gd name="T38" fmla="*/ 26 w 100"/>
                <a:gd name="T39" fmla="*/ 119 h 123"/>
                <a:gd name="T40" fmla="*/ 23 w 100"/>
                <a:gd name="T41" fmla="*/ 122 h 123"/>
                <a:gd name="T42" fmla="*/ 18 w 100"/>
                <a:gd name="T43" fmla="*/ 122 h 123"/>
                <a:gd name="T44" fmla="*/ 12 w 100"/>
                <a:gd name="T45" fmla="*/ 123 h 123"/>
                <a:gd name="T46" fmla="*/ 12 w 100"/>
                <a:gd name="T47" fmla="*/ 123 h 123"/>
                <a:gd name="T48" fmla="*/ 0 w 100"/>
                <a:gd name="T49" fmla="*/ 122 h 123"/>
                <a:gd name="T50" fmla="*/ 4 w 100"/>
                <a:gd name="T51" fmla="*/ 10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123">
                  <a:moveTo>
                    <a:pt x="4" y="109"/>
                  </a:moveTo>
                  <a:lnTo>
                    <a:pt x="4" y="109"/>
                  </a:lnTo>
                  <a:lnTo>
                    <a:pt x="6" y="110"/>
                  </a:lnTo>
                  <a:lnTo>
                    <a:pt x="9" y="110"/>
                  </a:lnTo>
                  <a:lnTo>
                    <a:pt x="9" y="110"/>
                  </a:lnTo>
                  <a:lnTo>
                    <a:pt x="17" y="109"/>
                  </a:lnTo>
                  <a:lnTo>
                    <a:pt x="23" y="105"/>
                  </a:lnTo>
                  <a:lnTo>
                    <a:pt x="27" y="99"/>
                  </a:lnTo>
                  <a:lnTo>
                    <a:pt x="32" y="89"/>
                  </a:lnTo>
                  <a:lnTo>
                    <a:pt x="19" y="0"/>
                  </a:lnTo>
                  <a:lnTo>
                    <a:pt x="36" y="0"/>
                  </a:lnTo>
                  <a:lnTo>
                    <a:pt x="45" y="68"/>
                  </a:lnTo>
                  <a:lnTo>
                    <a:pt x="45" y="68"/>
                  </a:lnTo>
                  <a:lnTo>
                    <a:pt x="82" y="0"/>
                  </a:lnTo>
                  <a:lnTo>
                    <a:pt x="100" y="0"/>
                  </a:lnTo>
                  <a:lnTo>
                    <a:pt x="42" y="101"/>
                  </a:lnTo>
                  <a:lnTo>
                    <a:pt x="42" y="101"/>
                  </a:lnTo>
                  <a:lnTo>
                    <a:pt x="36" y="110"/>
                  </a:lnTo>
                  <a:lnTo>
                    <a:pt x="30" y="117"/>
                  </a:lnTo>
                  <a:lnTo>
                    <a:pt x="26" y="119"/>
                  </a:lnTo>
                  <a:lnTo>
                    <a:pt x="23" y="122"/>
                  </a:lnTo>
                  <a:lnTo>
                    <a:pt x="18" y="122"/>
                  </a:lnTo>
                  <a:lnTo>
                    <a:pt x="12" y="123"/>
                  </a:lnTo>
                  <a:lnTo>
                    <a:pt x="12" y="123"/>
                  </a:lnTo>
                  <a:lnTo>
                    <a:pt x="0" y="122"/>
                  </a:lnTo>
                  <a:lnTo>
                    <a:pt x="4" y="1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749942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5C521-82AA-4E8E-BBA3-CF0F41D9D2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3057D0-53A0-4DCE-B588-394084FBB89A}"/>
              </a:ext>
            </a:extLst>
          </p:cNvPr>
          <p:cNvSpPr>
            <a:spLocks noGrp="1"/>
          </p:cNvSpPr>
          <p:nvPr>
            <p:ph idx="1"/>
          </p:nvPr>
        </p:nvSpPr>
        <p:spPr>
          <a:xfrm>
            <a:off x="1772357" y="1405216"/>
            <a:ext cx="8578147" cy="428075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ED959E16-C549-4853-95E3-36827712DD9A}"/>
              </a:ext>
            </a:extLst>
          </p:cNvPr>
          <p:cNvSpPr>
            <a:spLocks noGrp="1"/>
          </p:cNvSpPr>
          <p:nvPr>
            <p:ph type="sldNum" sz="quarter" idx="12"/>
          </p:nvPr>
        </p:nvSpPr>
        <p:spPr>
          <a:xfrm>
            <a:off x="11640269" y="6424283"/>
            <a:ext cx="221760" cy="135503"/>
          </a:xfrm>
          <a:prstGeom prst="rect">
            <a:avLst/>
          </a:prstGeom>
        </p:spPr>
        <p:txBody>
          <a:bodyPr/>
          <a:lstStyle/>
          <a:p>
            <a:fld id="{01898949-DBEE-42AF-93B8-E24DF2BBF04D}" type="slidenum">
              <a:rPr lang="en-GB" smtClean="0"/>
              <a:t>‹#›</a:t>
            </a:fld>
            <a:endParaRPr lang="en-GB" dirty="0"/>
          </a:p>
        </p:txBody>
      </p:sp>
    </p:spTree>
    <p:extLst>
      <p:ext uri="{BB962C8B-B14F-4D97-AF65-F5344CB8AC3E}">
        <p14:creationId xmlns:p14="http://schemas.microsoft.com/office/powerpoint/2010/main" val="1289800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4DA4F-AAE2-413D-A5A3-6D93D50E6240}"/>
              </a:ext>
            </a:extLst>
          </p:cNvPr>
          <p:cNvSpPr>
            <a:spLocks noGrp="1"/>
          </p:cNvSpPr>
          <p:nvPr>
            <p:ph type="title"/>
          </p:nvPr>
        </p:nvSpPr>
        <p:spPr>
          <a:xfrm>
            <a:off x="2374235" y="2087210"/>
            <a:ext cx="5823284" cy="784333"/>
          </a:xfrm>
        </p:spPr>
        <p:txBody>
          <a:bodyPr anchor="t" anchorCtr="0"/>
          <a:lstStyle>
            <a:lvl1pPr>
              <a:defRPr>
                <a:solidFill>
                  <a:schemeClr val="bg1"/>
                </a:solidFill>
              </a:defRPr>
            </a:lvl1pPr>
          </a:lstStyle>
          <a:p>
            <a:r>
              <a:rPr lang="en-US"/>
              <a:t>Click to edit Master title style</a:t>
            </a:r>
            <a:endParaRPr lang="en-GB" dirty="0"/>
          </a:p>
        </p:txBody>
      </p:sp>
      <p:sp>
        <p:nvSpPr>
          <p:cNvPr id="4" name="Slide Number Placeholder 3">
            <a:extLst>
              <a:ext uri="{FF2B5EF4-FFF2-40B4-BE49-F238E27FC236}">
                <a16:creationId xmlns:a16="http://schemas.microsoft.com/office/drawing/2014/main" id="{BA0E6E0F-2B00-4067-AFD6-7C394DD62993}"/>
              </a:ext>
            </a:extLst>
          </p:cNvPr>
          <p:cNvSpPr>
            <a:spLocks noGrp="1"/>
          </p:cNvSpPr>
          <p:nvPr>
            <p:ph type="sldNum" sz="quarter" idx="11"/>
          </p:nvPr>
        </p:nvSpPr>
        <p:spPr>
          <a:xfrm>
            <a:off x="11649341" y="6429272"/>
            <a:ext cx="221760" cy="135503"/>
          </a:xfrm>
          <a:prstGeom prst="rect">
            <a:avLst/>
          </a:prstGeom>
        </p:spPr>
        <p:txBody>
          <a:bodyPr/>
          <a:lstStyle>
            <a:lvl1pPr>
              <a:defRPr>
                <a:solidFill>
                  <a:schemeClr val="bg1"/>
                </a:solidFill>
              </a:defRPr>
            </a:lvl1pPr>
          </a:lstStyle>
          <a:p>
            <a:fld id="{01898949-DBEE-42AF-93B8-E24DF2BBF04D}" type="slidenum">
              <a:rPr lang="en-GB" smtClean="0"/>
              <a:pPr/>
              <a:t>‹#›</a:t>
            </a:fld>
            <a:endParaRPr lang="en-GB" dirty="0"/>
          </a:p>
        </p:txBody>
      </p:sp>
      <p:pic>
        <p:nvPicPr>
          <p:cNvPr id="5" name="Picture 4">
            <a:extLst>
              <a:ext uri="{FF2B5EF4-FFF2-40B4-BE49-F238E27FC236}">
                <a16:creationId xmlns:a16="http://schemas.microsoft.com/office/drawing/2014/main" id="{3DD36933-D6AB-4452-95E8-866E09412E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2093989" cy="6874669"/>
          </a:xfrm>
          <a:prstGeom prst="rect">
            <a:avLst/>
          </a:prstGeom>
        </p:spPr>
      </p:pic>
      <p:pic>
        <p:nvPicPr>
          <p:cNvPr id="6" name="Picture 5">
            <a:extLst>
              <a:ext uri="{FF2B5EF4-FFF2-40B4-BE49-F238E27FC236}">
                <a16:creationId xmlns:a16="http://schemas.microsoft.com/office/drawing/2014/main" id="{8900767F-DE7F-48A6-869C-2EC0A316B8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03191" y="332153"/>
            <a:ext cx="860688" cy="824783"/>
          </a:xfrm>
          <a:prstGeom prst="rect">
            <a:avLst/>
          </a:prstGeom>
        </p:spPr>
      </p:pic>
      <p:cxnSp>
        <p:nvCxnSpPr>
          <p:cNvPr id="7" name="Straight Connector 6">
            <a:extLst>
              <a:ext uri="{FF2B5EF4-FFF2-40B4-BE49-F238E27FC236}">
                <a16:creationId xmlns:a16="http://schemas.microsoft.com/office/drawing/2014/main" id="{7CEF393C-173E-4CC1-AAE1-B789F8D52858}"/>
              </a:ext>
            </a:extLst>
          </p:cNvPr>
          <p:cNvCxnSpPr>
            <a:cxnSpLocks/>
          </p:cNvCxnSpPr>
          <p:nvPr userDrawn="1"/>
        </p:nvCxnSpPr>
        <p:spPr>
          <a:xfrm>
            <a:off x="11559157" y="6429382"/>
            <a:ext cx="0" cy="12087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32ECAEE-6F4C-4297-AB58-6DA8220E954B}"/>
              </a:ext>
            </a:extLst>
          </p:cNvPr>
          <p:cNvSpPr>
            <a:spLocks noGrp="1"/>
          </p:cNvSpPr>
          <p:nvPr>
            <p:ph type="body" sz="quarter" idx="12" hasCustomPrompt="1"/>
          </p:nvPr>
        </p:nvSpPr>
        <p:spPr>
          <a:xfrm>
            <a:off x="2374904" y="2996432"/>
            <a:ext cx="5822617" cy="657225"/>
          </a:xfrm>
          <a:prstGeom prst="rect">
            <a:avLst/>
          </a:prstGeom>
        </p:spPr>
        <p:txBody>
          <a:bodyPr/>
          <a:lstStyle>
            <a:lvl1pPr>
              <a:defRPr>
                <a:solidFill>
                  <a:schemeClr val="bg1"/>
                </a:solidFill>
              </a:defRPr>
            </a:lvl1pPr>
          </a:lstStyle>
          <a:p>
            <a:pPr lvl="0"/>
            <a:r>
              <a:rPr lang="en-US" dirty="0"/>
              <a:t>Click to add sub title</a:t>
            </a:r>
            <a:endParaRPr lang="en-GB" dirty="0"/>
          </a:p>
        </p:txBody>
      </p:sp>
      <p:grpSp>
        <p:nvGrpSpPr>
          <p:cNvPr id="161" name="Group 4">
            <a:extLst>
              <a:ext uri="{FF2B5EF4-FFF2-40B4-BE49-F238E27FC236}">
                <a16:creationId xmlns:a16="http://schemas.microsoft.com/office/drawing/2014/main" id="{DF10DEA1-37A4-4E9D-A751-305B9C865ADF}"/>
              </a:ext>
            </a:extLst>
          </p:cNvPr>
          <p:cNvGrpSpPr>
            <a:grpSpLocks noChangeAspect="1"/>
          </p:cNvGrpSpPr>
          <p:nvPr userDrawn="1"/>
        </p:nvGrpSpPr>
        <p:grpSpPr bwMode="auto">
          <a:xfrm>
            <a:off x="9133055" y="6188236"/>
            <a:ext cx="2296965" cy="453121"/>
            <a:chOff x="932" y="2529"/>
            <a:chExt cx="4248" cy="838"/>
          </a:xfrm>
        </p:grpSpPr>
        <p:sp>
          <p:nvSpPr>
            <p:cNvPr id="162" name="Freeform 5">
              <a:extLst>
                <a:ext uri="{FF2B5EF4-FFF2-40B4-BE49-F238E27FC236}">
                  <a16:creationId xmlns:a16="http://schemas.microsoft.com/office/drawing/2014/main" id="{05B57ED7-11C1-43E6-BF8A-88D195294984}"/>
                </a:ext>
              </a:extLst>
            </p:cNvPr>
            <p:cNvSpPr>
              <a:spLocks/>
            </p:cNvSpPr>
            <p:nvPr userDrawn="1"/>
          </p:nvSpPr>
          <p:spPr bwMode="auto">
            <a:xfrm>
              <a:off x="4329" y="2886"/>
              <a:ext cx="259" cy="462"/>
            </a:xfrm>
            <a:custGeom>
              <a:avLst/>
              <a:gdLst>
                <a:gd name="T0" fmla="*/ 98 w 259"/>
                <a:gd name="T1" fmla="*/ 0 h 462"/>
                <a:gd name="T2" fmla="*/ 98 w 259"/>
                <a:gd name="T3" fmla="*/ 0 h 462"/>
                <a:gd name="T4" fmla="*/ 105 w 259"/>
                <a:gd name="T5" fmla="*/ 14 h 462"/>
                <a:gd name="T6" fmla="*/ 112 w 259"/>
                <a:gd name="T7" fmla="*/ 28 h 462"/>
                <a:gd name="T8" fmla="*/ 120 w 259"/>
                <a:gd name="T9" fmla="*/ 47 h 462"/>
                <a:gd name="T10" fmla="*/ 129 w 259"/>
                <a:gd name="T11" fmla="*/ 71 h 462"/>
                <a:gd name="T12" fmla="*/ 137 w 259"/>
                <a:gd name="T13" fmla="*/ 99 h 462"/>
                <a:gd name="T14" fmla="*/ 144 w 259"/>
                <a:gd name="T15" fmla="*/ 130 h 462"/>
                <a:gd name="T16" fmla="*/ 149 w 259"/>
                <a:gd name="T17" fmla="*/ 163 h 462"/>
                <a:gd name="T18" fmla="*/ 149 w 259"/>
                <a:gd name="T19" fmla="*/ 181 h 462"/>
                <a:gd name="T20" fmla="*/ 151 w 259"/>
                <a:gd name="T21" fmla="*/ 200 h 462"/>
                <a:gd name="T22" fmla="*/ 149 w 259"/>
                <a:gd name="T23" fmla="*/ 218 h 462"/>
                <a:gd name="T24" fmla="*/ 148 w 259"/>
                <a:gd name="T25" fmla="*/ 237 h 462"/>
                <a:gd name="T26" fmla="*/ 145 w 259"/>
                <a:gd name="T27" fmla="*/ 256 h 462"/>
                <a:gd name="T28" fmla="*/ 140 w 259"/>
                <a:gd name="T29" fmla="*/ 274 h 462"/>
                <a:gd name="T30" fmla="*/ 134 w 259"/>
                <a:gd name="T31" fmla="*/ 295 h 462"/>
                <a:gd name="T32" fmla="*/ 128 w 259"/>
                <a:gd name="T33" fmla="*/ 313 h 462"/>
                <a:gd name="T34" fmla="*/ 118 w 259"/>
                <a:gd name="T35" fmla="*/ 333 h 462"/>
                <a:gd name="T36" fmla="*/ 108 w 259"/>
                <a:gd name="T37" fmla="*/ 352 h 462"/>
                <a:gd name="T38" fmla="*/ 95 w 259"/>
                <a:gd name="T39" fmla="*/ 372 h 462"/>
                <a:gd name="T40" fmla="*/ 81 w 259"/>
                <a:gd name="T41" fmla="*/ 391 h 462"/>
                <a:gd name="T42" fmla="*/ 63 w 259"/>
                <a:gd name="T43" fmla="*/ 410 h 462"/>
                <a:gd name="T44" fmla="*/ 45 w 259"/>
                <a:gd name="T45" fmla="*/ 427 h 462"/>
                <a:gd name="T46" fmla="*/ 23 w 259"/>
                <a:gd name="T47" fmla="*/ 446 h 462"/>
                <a:gd name="T48" fmla="*/ 0 w 259"/>
                <a:gd name="T49" fmla="*/ 462 h 462"/>
                <a:gd name="T50" fmla="*/ 0 w 259"/>
                <a:gd name="T51" fmla="*/ 462 h 462"/>
                <a:gd name="T52" fmla="*/ 16 w 259"/>
                <a:gd name="T53" fmla="*/ 462 h 462"/>
                <a:gd name="T54" fmla="*/ 40 w 259"/>
                <a:gd name="T55" fmla="*/ 458 h 462"/>
                <a:gd name="T56" fmla="*/ 69 w 259"/>
                <a:gd name="T57" fmla="*/ 452 h 462"/>
                <a:gd name="T58" fmla="*/ 100 w 259"/>
                <a:gd name="T59" fmla="*/ 444 h 462"/>
                <a:gd name="T60" fmla="*/ 132 w 259"/>
                <a:gd name="T61" fmla="*/ 432 h 462"/>
                <a:gd name="T62" fmla="*/ 148 w 259"/>
                <a:gd name="T63" fmla="*/ 426 h 462"/>
                <a:gd name="T64" fmla="*/ 163 w 259"/>
                <a:gd name="T65" fmla="*/ 418 h 462"/>
                <a:gd name="T66" fmla="*/ 179 w 259"/>
                <a:gd name="T67" fmla="*/ 410 h 462"/>
                <a:gd name="T68" fmla="*/ 192 w 259"/>
                <a:gd name="T69" fmla="*/ 399 h 462"/>
                <a:gd name="T70" fmla="*/ 207 w 259"/>
                <a:gd name="T71" fmla="*/ 388 h 462"/>
                <a:gd name="T72" fmla="*/ 219 w 259"/>
                <a:gd name="T73" fmla="*/ 376 h 462"/>
                <a:gd name="T74" fmla="*/ 230 w 259"/>
                <a:gd name="T75" fmla="*/ 363 h 462"/>
                <a:gd name="T76" fmla="*/ 240 w 259"/>
                <a:gd name="T77" fmla="*/ 349 h 462"/>
                <a:gd name="T78" fmla="*/ 247 w 259"/>
                <a:gd name="T79" fmla="*/ 333 h 462"/>
                <a:gd name="T80" fmla="*/ 254 w 259"/>
                <a:gd name="T81" fmla="*/ 317 h 462"/>
                <a:gd name="T82" fmla="*/ 258 w 259"/>
                <a:gd name="T83" fmla="*/ 299 h 462"/>
                <a:gd name="T84" fmla="*/ 259 w 259"/>
                <a:gd name="T85" fmla="*/ 280 h 462"/>
                <a:gd name="T86" fmla="*/ 258 w 259"/>
                <a:gd name="T87" fmla="*/ 258 h 462"/>
                <a:gd name="T88" fmla="*/ 254 w 259"/>
                <a:gd name="T89" fmla="*/ 236 h 462"/>
                <a:gd name="T90" fmla="*/ 247 w 259"/>
                <a:gd name="T91" fmla="*/ 213 h 462"/>
                <a:gd name="T92" fmla="*/ 236 w 259"/>
                <a:gd name="T93" fmla="*/ 188 h 462"/>
                <a:gd name="T94" fmla="*/ 223 w 259"/>
                <a:gd name="T95" fmla="*/ 161 h 462"/>
                <a:gd name="T96" fmla="*/ 207 w 259"/>
                <a:gd name="T97" fmla="*/ 131 h 462"/>
                <a:gd name="T98" fmla="*/ 185 w 259"/>
                <a:gd name="T99" fmla="*/ 102 h 462"/>
                <a:gd name="T100" fmla="*/ 161 w 259"/>
                <a:gd name="T101" fmla="*/ 70 h 462"/>
                <a:gd name="T102" fmla="*/ 132 w 259"/>
                <a:gd name="T103" fmla="*/ 36 h 462"/>
                <a:gd name="T104" fmla="*/ 98 w 259"/>
                <a:gd name="T105" fmla="*/ 0 h 462"/>
                <a:gd name="T106" fmla="*/ 98 w 259"/>
                <a:gd name="T107"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9" h="462">
                  <a:moveTo>
                    <a:pt x="98" y="0"/>
                  </a:moveTo>
                  <a:lnTo>
                    <a:pt x="98" y="0"/>
                  </a:lnTo>
                  <a:lnTo>
                    <a:pt x="105" y="14"/>
                  </a:lnTo>
                  <a:lnTo>
                    <a:pt x="112" y="28"/>
                  </a:lnTo>
                  <a:lnTo>
                    <a:pt x="120" y="47"/>
                  </a:lnTo>
                  <a:lnTo>
                    <a:pt x="129" y="71"/>
                  </a:lnTo>
                  <a:lnTo>
                    <a:pt x="137" y="99"/>
                  </a:lnTo>
                  <a:lnTo>
                    <a:pt x="144" y="130"/>
                  </a:lnTo>
                  <a:lnTo>
                    <a:pt x="149" y="163"/>
                  </a:lnTo>
                  <a:lnTo>
                    <a:pt x="149" y="181"/>
                  </a:lnTo>
                  <a:lnTo>
                    <a:pt x="151" y="200"/>
                  </a:lnTo>
                  <a:lnTo>
                    <a:pt x="149" y="218"/>
                  </a:lnTo>
                  <a:lnTo>
                    <a:pt x="148" y="237"/>
                  </a:lnTo>
                  <a:lnTo>
                    <a:pt x="145" y="256"/>
                  </a:lnTo>
                  <a:lnTo>
                    <a:pt x="140" y="274"/>
                  </a:lnTo>
                  <a:lnTo>
                    <a:pt x="134" y="295"/>
                  </a:lnTo>
                  <a:lnTo>
                    <a:pt x="128" y="313"/>
                  </a:lnTo>
                  <a:lnTo>
                    <a:pt x="118" y="333"/>
                  </a:lnTo>
                  <a:lnTo>
                    <a:pt x="108" y="352"/>
                  </a:lnTo>
                  <a:lnTo>
                    <a:pt x="95" y="372"/>
                  </a:lnTo>
                  <a:lnTo>
                    <a:pt x="81" y="391"/>
                  </a:lnTo>
                  <a:lnTo>
                    <a:pt x="63" y="410"/>
                  </a:lnTo>
                  <a:lnTo>
                    <a:pt x="45" y="427"/>
                  </a:lnTo>
                  <a:lnTo>
                    <a:pt x="23" y="446"/>
                  </a:lnTo>
                  <a:lnTo>
                    <a:pt x="0" y="462"/>
                  </a:lnTo>
                  <a:lnTo>
                    <a:pt x="0" y="462"/>
                  </a:lnTo>
                  <a:lnTo>
                    <a:pt x="16" y="462"/>
                  </a:lnTo>
                  <a:lnTo>
                    <a:pt x="40" y="458"/>
                  </a:lnTo>
                  <a:lnTo>
                    <a:pt x="69" y="452"/>
                  </a:lnTo>
                  <a:lnTo>
                    <a:pt x="100" y="444"/>
                  </a:lnTo>
                  <a:lnTo>
                    <a:pt x="132" y="432"/>
                  </a:lnTo>
                  <a:lnTo>
                    <a:pt x="148" y="426"/>
                  </a:lnTo>
                  <a:lnTo>
                    <a:pt x="163" y="418"/>
                  </a:lnTo>
                  <a:lnTo>
                    <a:pt x="179" y="410"/>
                  </a:lnTo>
                  <a:lnTo>
                    <a:pt x="192" y="399"/>
                  </a:lnTo>
                  <a:lnTo>
                    <a:pt x="207" y="388"/>
                  </a:lnTo>
                  <a:lnTo>
                    <a:pt x="219" y="376"/>
                  </a:lnTo>
                  <a:lnTo>
                    <a:pt x="230" y="363"/>
                  </a:lnTo>
                  <a:lnTo>
                    <a:pt x="240" y="349"/>
                  </a:lnTo>
                  <a:lnTo>
                    <a:pt x="247" y="333"/>
                  </a:lnTo>
                  <a:lnTo>
                    <a:pt x="254" y="317"/>
                  </a:lnTo>
                  <a:lnTo>
                    <a:pt x="258" y="299"/>
                  </a:lnTo>
                  <a:lnTo>
                    <a:pt x="259" y="280"/>
                  </a:lnTo>
                  <a:lnTo>
                    <a:pt x="258" y="258"/>
                  </a:lnTo>
                  <a:lnTo>
                    <a:pt x="254" y="236"/>
                  </a:lnTo>
                  <a:lnTo>
                    <a:pt x="247" y="213"/>
                  </a:lnTo>
                  <a:lnTo>
                    <a:pt x="236" y="188"/>
                  </a:lnTo>
                  <a:lnTo>
                    <a:pt x="223" y="161"/>
                  </a:lnTo>
                  <a:lnTo>
                    <a:pt x="207" y="131"/>
                  </a:lnTo>
                  <a:lnTo>
                    <a:pt x="185" y="102"/>
                  </a:lnTo>
                  <a:lnTo>
                    <a:pt x="161" y="70"/>
                  </a:lnTo>
                  <a:lnTo>
                    <a:pt x="132" y="36"/>
                  </a:lnTo>
                  <a:lnTo>
                    <a:pt x="98" y="0"/>
                  </a:lnTo>
                  <a:lnTo>
                    <a:pt x="9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3" name="Freeform 6">
              <a:extLst>
                <a:ext uri="{FF2B5EF4-FFF2-40B4-BE49-F238E27FC236}">
                  <a16:creationId xmlns:a16="http://schemas.microsoft.com/office/drawing/2014/main" id="{94D64E42-37A2-4DE3-8B55-513EE828CA8A}"/>
                </a:ext>
              </a:extLst>
            </p:cNvPr>
            <p:cNvSpPr>
              <a:spLocks/>
            </p:cNvSpPr>
            <p:nvPr userDrawn="1"/>
          </p:nvSpPr>
          <p:spPr bwMode="auto">
            <a:xfrm>
              <a:off x="4572" y="2714"/>
              <a:ext cx="297" cy="582"/>
            </a:xfrm>
            <a:custGeom>
              <a:avLst/>
              <a:gdLst>
                <a:gd name="T0" fmla="*/ 54 w 297"/>
                <a:gd name="T1" fmla="*/ 0 h 582"/>
                <a:gd name="T2" fmla="*/ 54 w 297"/>
                <a:gd name="T3" fmla="*/ 0 h 582"/>
                <a:gd name="T4" fmla="*/ 63 w 297"/>
                <a:gd name="T5" fmla="*/ 14 h 582"/>
                <a:gd name="T6" fmla="*/ 74 w 297"/>
                <a:gd name="T7" fmla="*/ 32 h 582"/>
                <a:gd name="T8" fmla="*/ 87 w 297"/>
                <a:gd name="T9" fmla="*/ 54 h 582"/>
                <a:gd name="T10" fmla="*/ 102 w 297"/>
                <a:gd name="T11" fmla="*/ 83 h 582"/>
                <a:gd name="T12" fmla="*/ 117 w 297"/>
                <a:gd name="T13" fmla="*/ 115 h 582"/>
                <a:gd name="T14" fmla="*/ 130 w 297"/>
                <a:gd name="T15" fmla="*/ 152 h 582"/>
                <a:gd name="T16" fmla="*/ 136 w 297"/>
                <a:gd name="T17" fmla="*/ 171 h 582"/>
                <a:gd name="T18" fmla="*/ 141 w 297"/>
                <a:gd name="T19" fmla="*/ 192 h 582"/>
                <a:gd name="T20" fmla="*/ 145 w 297"/>
                <a:gd name="T21" fmla="*/ 214 h 582"/>
                <a:gd name="T22" fmla="*/ 148 w 297"/>
                <a:gd name="T23" fmla="*/ 236 h 582"/>
                <a:gd name="T24" fmla="*/ 149 w 297"/>
                <a:gd name="T25" fmla="*/ 259 h 582"/>
                <a:gd name="T26" fmla="*/ 150 w 297"/>
                <a:gd name="T27" fmla="*/ 282 h 582"/>
                <a:gd name="T28" fmla="*/ 149 w 297"/>
                <a:gd name="T29" fmla="*/ 306 h 582"/>
                <a:gd name="T30" fmla="*/ 146 w 297"/>
                <a:gd name="T31" fmla="*/ 330 h 582"/>
                <a:gd name="T32" fmla="*/ 142 w 297"/>
                <a:gd name="T33" fmla="*/ 356 h 582"/>
                <a:gd name="T34" fmla="*/ 137 w 297"/>
                <a:gd name="T35" fmla="*/ 380 h 582"/>
                <a:gd name="T36" fmla="*/ 129 w 297"/>
                <a:gd name="T37" fmla="*/ 405 h 582"/>
                <a:gd name="T38" fmla="*/ 118 w 297"/>
                <a:gd name="T39" fmla="*/ 430 h 582"/>
                <a:gd name="T40" fmla="*/ 105 w 297"/>
                <a:gd name="T41" fmla="*/ 456 h 582"/>
                <a:gd name="T42" fmla="*/ 90 w 297"/>
                <a:gd name="T43" fmla="*/ 481 h 582"/>
                <a:gd name="T44" fmla="*/ 71 w 297"/>
                <a:gd name="T45" fmla="*/ 507 h 582"/>
                <a:gd name="T46" fmla="*/ 51 w 297"/>
                <a:gd name="T47" fmla="*/ 532 h 582"/>
                <a:gd name="T48" fmla="*/ 27 w 297"/>
                <a:gd name="T49" fmla="*/ 558 h 582"/>
                <a:gd name="T50" fmla="*/ 0 w 297"/>
                <a:gd name="T51" fmla="*/ 582 h 582"/>
                <a:gd name="T52" fmla="*/ 0 w 297"/>
                <a:gd name="T53" fmla="*/ 582 h 582"/>
                <a:gd name="T54" fmla="*/ 22 w 297"/>
                <a:gd name="T55" fmla="*/ 578 h 582"/>
                <a:gd name="T56" fmla="*/ 50 w 297"/>
                <a:gd name="T57" fmla="*/ 571 h 582"/>
                <a:gd name="T58" fmla="*/ 83 w 297"/>
                <a:gd name="T59" fmla="*/ 560 h 582"/>
                <a:gd name="T60" fmla="*/ 121 w 297"/>
                <a:gd name="T61" fmla="*/ 544 h 582"/>
                <a:gd name="T62" fmla="*/ 140 w 297"/>
                <a:gd name="T63" fmla="*/ 536 h 582"/>
                <a:gd name="T64" fmla="*/ 160 w 297"/>
                <a:gd name="T65" fmla="*/ 525 h 582"/>
                <a:gd name="T66" fmla="*/ 179 w 297"/>
                <a:gd name="T67" fmla="*/ 515 h 582"/>
                <a:gd name="T68" fmla="*/ 196 w 297"/>
                <a:gd name="T69" fmla="*/ 503 h 582"/>
                <a:gd name="T70" fmla="*/ 215 w 297"/>
                <a:gd name="T71" fmla="*/ 489 h 582"/>
                <a:gd name="T72" fmla="*/ 231 w 297"/>
                <a:gd name="T73" fmla="*/ 475 h 582"/>
                <a:gd name="T74" fmla="*/ 246 w 297"/>
                <a:gd name="T75" fmla="*/ 460 h 582"/>
                <a:gd name="T76" fmla="*/ 260 w 297"/>
                <a:gd name="T77" fmla="*/ 444 h 582"/>
                <a:gd name="T78" fmla="*/ 271 w 297"/>
                <a:gd name="T79" fmla="*/ 425 h 582"/>
                <a:gd name="T80" fmla="*/ 282 w 297"/>
                <a:gd name="T81" fmla="*/ 406 h 582"/>
                <a:gd name="T82" fmla="*/ 289 w 297"/>
                <a:gd name="T83" fmla="*/ 386 h 582"/>
                <a:gd name="T84" fmla="*/ 294 w 297"/>
                <a:gd name="T85" fmla="*/ 365 h 582"/>
                <a:gd name="T86" fmla="*/ 297 w 297"/>
                <a:gd name="T87" fmla="*/ 342 h 582"/>
                <a:gd name="T88" fmla="*/ 295 w 297"/>
                <a:gd name="T89" fmla="*/ 330 h 582"/>
                <a:gd name="T90" fmla="*/ 295 w 297"/>
                <a:gd name="T91" fmla="*/ 318 h 582"/>
                <a:gd name="T92" fmla="*/ 293 w 297"/>
                <a:gd name="T93" fmla="*/ 305 h 582"/>
                <a:gd name="T94" fmla="*/ 290 w 297"/>
                <a:gd name="T95" fmla="*/ 293 h 582"/>
                <a:gd name="T96" fmla="*/ 287 w 297"/>
                <a:gd name="T97" fmla="*/ 279 h 582"/>
                <a:gd name="T98" fmla="*/ 282 w 297"/>
                <a:gd name="T99" fmla="*/ 266 h 582"/>
                <a:gd name="T100" fmla="*/ 276 w 297"/>
                <a:gd name="T101" fmla="*/ 251 h 582"/>
                <a:gd name="T102" fmla="*/ 270 w 297"/>
                <a:gd name="T103" fmla="*/ 238 h 582"/>
                <a:gd name="T104" fmla="*/ 254 w 297"/>
                <a:gd name="T105" fmla="*/ 208 h 582"/>
                <a:gd name="T106" fmla="*/ 234 w 297"/>
                <a:gd name="T107" fmla="*/ 178 h 582"/>
                <a:gd name="T108" fmla="*/ 208 w 297"/>
                <a:gd name="T109" fmla="*/ 144 h 582"/>
                <a:gd name="T110" fmla="*/ 177 w 297"/>
                <a:gd name="T111" fmla="*/ 111 h 582"/>
                <a:gd name="T112" fmla="*/ 141 w 297"/>
                <a:gd name="T113" fmla="*/ 76 h 582"/>
                <a:gd name="T114" fmla="*/ 101 w 297"/>
                <a:gd name="T115" fmla="*/ 38 h 582"/>
                <a:gd name="T116" fmla="*/ 54 w 297"/>
                <a:gd name="T117" fmla="*/ 0 h 582"/>
                <a:gd name="T118" fmla="*/ 54 w 297"/>
                <a:gd name="T119"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7" h="582">
                  <a:moveTo>
                    <a:pt x="54" y="0"/>
                  </a:moveTo>
                  <a:lnTo>
                    <a:pt x="54" y="0"/>
                  </a:lnTo>
                  <a:lnTo>
                    <a:pt x="63" y="14"/>
                  </a:lnTo>
                  <a:lnTo>
                    <a:pt x="74" y="32"/>
                  </a:lnTo>
                  <a:lnTo>
                    <a:pt x="87" y="54"/>
                  </a:lnTo>
                  <a:lnTo>
                    <a:pt x="102" y="83"/>
                  </a:lnTo>
                  <a:lnTo>
                    <a:pt x="117" y="115"/>
                  </a:lnTo>
                  <a:lnTo>
                    <a:pt x="130" y="152"/>
                  </a:lnTo>
                  <a:lnTo>
                    <a:pt x="136" y="171"/>
                  </a:lnTo>
                  <a:lnTo>
                    <a:pt x="141" y="192"/>
                  </a:lnTo>
                  <a:lnTo>
                    <a:pt x="145" y="214"/>
                  </a:lnTo>
                  <a:lnTo>
                    <a:pt x="148" y="236"/>
                  </a:lnTo>
                  <a:lnTo>
                    <a:pt x="149" y="259"/>
                  </a:lnTo>
                  <a:lnTo>
                    <a:pt x="150" y="282"/>
                  </a:lnTo>
                  <a:lnTo>
                    <a:pt x="149" y="306"/>
                  </a:lnTo>
                  <a:lnTo>
                    <a:pt x="146" y="330"/>
                  </a:lnTo>
                  <a:lnTo>
                    <a:pt x="142" y="356"/>
                  </a:lnTo>
                  <a:lnTo>
                    <a:pt x="137" y="380"/>
                  </a:lnTo>
                  <a:lnTo>
                    <a:pt x="129" y="405"/>
                  </a:lnTo>
                  <a:lnTo>
                    <a:pt x="118" y="430"/>
                  </a:lnTo>
                  <a:lnTo>
                    <a:pt x="105" y="456"/>
                  </a:lnTo>
                  <a:lnTo>
                    <a:pt x="90" y="481"/>
                  </a:lnTo>
                  <a:lnTo>
                    <a:pt x="71" y="507"/>
                  </a:lnTo>
                  <a:lnTo>
                    <a:pt x="51" y="532"/>
                  </a:lnTo>
                  <a:lnTo>
                    <a:pt x="27" y="558"/>
                  </a:lnTo>
                  <a:lnTo>
                    <a:pt x="0" y="582"/>
                  </a:lnTo>
                  <a:lnTo>
                    <a:pt x="0" y="582"/>
                  </a:lnTo>
                  <a:lnTo>
                    <a:pt x="22" y="578"/>
                  </a:lnTo>
                  <a:lnTo>
                    <a:pt x="50" y="571"/>
                  </a:lnTo>
                  <a:lnTo>
                    <a:pt x="83" y="560"/>
                  </a:lnTo>
                  <a:lnTo>
                    <a:pt x="121" y="544"/>
                  </a:lnTo>
                  <a:lnTo>
                    <a:pt x="140" y="536"/>
                  </a:lnTo>
                  <a:lnTo>
                    <a:pt x="160" y="525"/>
                  </a:lnTo>
                  <a:lnTo>
                    <a:pt x="179" y="515"/>
                  </a:lnTo>
                  <a:lnTo>
                    <a:pt x="196" y="503"/>
                  </a:lnTo>
                  <a:lnTo>
                    <a:pt x="215" y="489"/>
                  </a:lnTo>
                  <a:lnTo>
                    <a:pt x="231" y="475"/>
                  </a:lnTo>
                  <a:lnTo>
                    <a:pt x="246" y="460"/>
                  </a:lnTo>
                  <a:lnTo>
                    <a:pt x="260" y="444"/>
                  </a:lnTo>
                  <a:lnTo>
                    <a:pt x="271" y="425"/>
                  </a:lnTo>
                  <a:lnTo>
                    <a:pt x="282" y="406"/>
                  </a:lnTo>
                  <a:lnTo>
                    <a:pt x="289" y="386"/>
                  </a:lnTo>
                  <a:lnTo>
                    <a:pt x="294" y="365"/>
                  </a:lnTo>
                  <a:lnTo>
                    <a:pt x="297" y="342"/>
                  </a:lnTo>
                  <a:lnTo>
                    <a:pt x="295" y="330"/>
                  </a:lnTo>
                  <a:lnTo>
                    <a:pt x="295" y="318"/>
                  </a:lnTo>
                  <a:lnTo>
                    <a:pt x="293" y="305"/>
                  </a:lnTo>
                  <a:lnTo>
                    <a:pt x="290" y="293"/>
                  </a:lnTo>
                  <a:lnTo>
                    <a:pt x="287" y="279"/>
                  </a:lnTo>
                  <a:lnTo>
                    <a:pt x="282" y="266"/>
                  </a:lnTo>
                  <a:lnTo>
                    <a:pt x="276" y="251"/>
                  </a:lnTo>
                  <a:lnTo>
                    <a:pt x="270" y="238"/>
                  </a:lnTo>
                  <a:lnTo>
                    <a:pt x="254" y="208"/>
                  </a:lnTo>
                  <a:lnTo>
                    <a:pt x="234" y="178"/>
                  </a:lnTo>
                  <a:lnTo>
                    <a:pt x="208" y="144"/>
                  </a:lnTo>
                  <a:lnTo>
                    <a:pt x="177" y="111"/>
                  </a:lnTo>
                  <a:lnTo>
                    <a:pt x="141" y="76"/>
                  </a:lnTo>
                  <a:lnTo>
                    <a:pt x="101" y="38"/>
                  </a:lnTo>
                  <a:lnTo>
                    <a:pt x="54" y="0"/>
                  </a:lnTo>
                  <a:lnTo>
                    <a:pt x="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4" name="Freeform 7">
              <a:extLst>
                <a:ext uri="{FF2B5EF4-FFF2-40B4-BE49-F238E27FC236}">
                  <a16:creationId xmlns:a16="http://schemas.microsoft.com/office/drawing/2014/main" id="{D4C427E9-DA47-422A-A5D5-2D5B2AFA99F6}"/>
                </a:ext>
              </a:extLst>
            </p:cNvPr>
            <p:cNvSpPr>
              <a:spLocks/>
            </p:cNvSpPr>
            <p:nvPr userDrawn="1"/>
          </p:nvSpPr>
          <p:spPr bwMode="auto">
            <a:xfrm>
              <a:off x="4791" y="2529"/>
              <a:ext cx="389" cy="768"/>
            </a:xfrm>
            <a:custGeom>
              <a:avLst/>
              <a:gdLst>
                <a:gd name="T0" fmla="*/ 70 w 389"/>
                <a:gd name="T1" fmla="*/ 0 h 768"/>
                <a:gd name="T2" fmla="*/ 96 w 389"/>
                <a:gd name="T3" fmla="*/ 40 h 768"/>
                <a:gd name="T4" fmla="*/ 134 w 389"/>
                <a:gd name="T5" fmla="*/ 108 h 768"/>
                <a:gd name="T6" fmla="*/ 153 w 389"/>
                <a:gd name="T7" fmla="*/ 151 h 768"/>
                <a:gd name="T8" fmla="*/ 170 w 389"/>
                <a:gd name="T9" fmla="*/ 199 h 768"/>
                <a:gd name="T10" fmla="*/ 184 w 389"/>
                <a:gd name="T11" fmla="*/ 253 h 768"/>
                <a:gd name="T12" fmla="*/ 194 w 389"/>
                <a:gd name="T13" fmla="*/ 312 h 768"/>
                <a:gd name="T14" fmla="*/ 197 w 389"/>
                <a:gd name="T15" fmla="*/ 372 h 768"/>
                <a:gd name="T16" fmla="*/ 193 w 389"/>
                <a:gd name="T17" fmla="*/ 436 h 768"/>
                <a:gd name="T18" fmla="*/ 180 w 389"/>
                <a:gd name="T19" fmla="*/ 502 h 768"/>
                <a:gd name="T20" fmla="*/ 154 w 389"/>
                <a:gd name="T21" fmla="*/ 569 h 768"/>
                <a:gd name="T22" fmla="*/ 118 w 389"/>
                <a:gd name="T23" fmla="*/ 635 h 768"/>
                <a:gd name="T24" fmla="*/ 67 w 389"/>
                <a:gd name="T25" fmla="*/ 702 h 768"/>
                <a:gd name="T26" fmla="*/ 0 w 389"/>
                <a:gd name="T27" fmla="*/ 768 h 768"/>
                <a:gd name="T28" fmla="*/ 28 w 389"/>
                <a:gd name="T29" fmla="*/ 763 h 768"/>
                <a:gd name="T30" fmla="*/ 110 w 389"/>
                <a:gd name="T31" fmla="*/ 739 h 768"/>
                <a:gd name="T32" fmla="*/ 158 w 389"/>
                <a:gd name="T33" fmla="*/ 718 h 768"/>
                <a:gd name="T34" fmla="*/ 209 w 389"/>
                <a:gd name="T35" fmla="*/ 694 h 768"/>
                <a:gd name="T36" fmla="*/ 259 w 389"/>
                <a:gd name="T37" fmla="*/ 664 h 768"/>
                <a:gd name="T38" fmla="*/ 303 w 389"/>
                <a:gd name="T39" fmla="*/ 627 h 768"/>
                <a:gd name="T40" fmla="*/ 342 w 389"/>
                <a:gd name="T41" fmla="*/ 585 h 768"/>
                <a:gd name="T42" fmla="*/ 365 w 389"/>
                <a:gd name="T43" fmla="*/ 549 h 768"/>
                <a:gd name="T44" fmla="*/ 375 w 389"/>
                <a:gd name="T45" fmla="*/ 523 h 768"/>
                <a:gd name="T46" fmla="*/ 384 w 389"/>
                <a:gd name="T47" fmla="*/ 495 h 768"/>
                <a:gd name="T48" fmla="*/ 389 w 389"/>
                <a:gd name="T49" fmla="*/ 466 h 768"/>
                <a:gd name="T50" fmla="*/ 389 w 389"/>
                <a:gd name="T51" fmla="*/ 435 h 768"/>
                <a:gd name="T52" fmla="*/ 386 w 389"/>
                <a:gd name="T53" fmla="*/ 403 h 768"/>
                <a:gd name="T54" fmla="*/ 377 w 389"/>
                <a:gd name="T55" fmla="*/ 368 h 768"/>
                <a:gd name="T56" fmla="*/ 363 w 389"/>
                <a:gd name="T57" fmla="*/ 332 h 768"/>
                <a:gd name="T58" fmla="*/ 346 w 389"/>
                <a:gd name="T59" fmla="*/ 294 h 768"/>
                <a:gd name="T60" fmla="*/ 320 w 389"/>
                <a:gd name="T61" fmla="*/ 254 h 768"/>
                <a:gd name="T62" fmla="*/ 291 w 389"/>
                <a:gd name="T63" fmla="*/ 213 h 768"/>
                <a:gd name="T64" fmla="*/ 253 w 389"/>
                <a:gd name="T65" fmla="*/ 169 h 768"/>
                <a:gd name="T66" fmla="*/ 210 w 389"/>
                <a:gd name="T67" fmla="*/ 123 h 768"/>
                <a:gd name="T68" fmla="*/ 159 w 389"/>
                <a:gd name="T69" fmla="*/ 75 h 768"/>
                <a:gd name="T70" fmla="*/ 102 w 389"/>
                <a:gd name="T71" fmla="*/ 25 h 768"/>
                <a:gd name="T72" fmla="*/ 70 w 389"/>
                <a:gd name="T73" fmla="*/ 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9" h="768">
                  <a:moveTo>
                    <a:pt x="70" y="0"/>
                  </a:moveTo>
                  <a:lnTo>
                    <a:pt x="70" y="0"/>
                  </a:lnTo>
                  <a:lnTo>
                    <a:pt x="83" y="19"/>
                  </a:lnTo>
                  <a:lnTo>
                    <a:pt x="96" y="40"/>
                  </a:lnTo>
                  <a:lnTo>
                    <a:pt x="114" y="71"/>
                  </a:lnTo>
                  <a:lnTo>
                    <a:pt x="134" y="108"/>
                  </a:lnTo>
                  <a:lnTo>
                    <a:pt x="143" y="128"/>
                  </a:lnTo>
                  <a:lnTo>
                    <a:pt x="153" y="151"/>
                  </a:lnTo>
                  <a:lnTo>
                    <a:pt x="161" y="175"/>
                  </a:lnTo>
                  <a:lnTo>
                    <a:pt x="170" y="199"/>
                  </a:lnTo>
                  <a:lnTo>
                    <a:pt x="177" y="226"/>
                  </a:lnTo>
                  <a:lnTo>
                    <a:pt x="184" y="253"/>
                  </a:lnTo>
                  <a:lnTo>
                    <a:pt x="189" y="282"/>
                  </a:lnTo>
                  <a:lnTo>
                    <a:pt x="194" y="312"/>
                  </a:lnTo>
                  <a:lnTo>
                    <a:pt x="196" y="341"/>
                  </a:lnTo>
                  <a:lnTo>
                    <a:pt x="197" y="372"/>
                  </a:lnTo>
                  <a:lnTo>
                    <a:pt x="196" y="404"/>
                  </a:lnTo>
                  <a:lnTo>
                    <a:pt x="193" y="436"/>
                  </a:lnTo>
                  <a:lnTo>
                    <a:pt x="188" y="468"/>
                  </a:lnTo>
                  <a:lnTo>
                    <a:pt x="180" y="502"/>
                  </a:lnTo>
                  <a:lnTo>
                    <a:pt x="167" y="535"/>
                  </a:lnTo>
                  <a:lnTo>
                    <a:pt x="154" y="569"/>
                  </a:lnTo>
                  <a:lnTo>
                    <a:pt x="138" y="602"/>
                  </a:lnTo>
                  <a:lnTo>
                    <a:pt x="118" y="635"/>
                  </a:lnTo>
                  <a:lnTo>
                    <a:pt x="94" y="669"/>
                  </a:lnTo>
                  <a:lnTo>
                    <a:pt x="67" y="702"/>
                  </a:lnTo>
                  <a:lnTo>
                    <a:pt x="35" y="736"/>
                  </a:lnTo>
                  <a:lnTo>
                    <a:pt x="0" y="768"/>
                  </a:lnTo>
                  <a:lnTo>
                    <a:pt x="0" y="768"/>
                  </a:lnTo>
                  <a:lnTo>
                    <a:pt x="28" y="763"/>
                  </a:lnTo>
                  <a:lnTo>
                    <a:pt x="64" y="753"/>
                  </a:lnTo>
                  <a:lnTo>
                    <a:pt x="110" y="739"/>
                  </a:lnTo>
                  <a:lnTo>
                    <a:pt x="134" y="729"/>
                  </a:lnTo>
                  <a:lnTo>
                    <a:pt x="158" y="718"/>
                  </a:lnTo>
                  <a:lnTo>
                    <a:pt x="184" y="706"/>
                  </a:lnTo>
                  <a:lnTo>
                    <a:pt x="209" y="694"/>
                  </a:lnTo>
                  <a:lnTo>
                    <a:pt x="233" y="680"/>
                  </a:lnTo>
                  <a:lnTo>
                    <a:pt x="259" y="664"/>
                  </a:lnTo>
                  <a:lnTo>
                    <a:pt x="282" y="646"/>
                  </a:lnTo>
                  <a:lnTo>
                    <a:pt x="303" y="627"/>
                  </a:lnTo>
                  <a:lnTo>
                    <a:pt x="323" y="606"/>
                  </a:lnTo>
                  <a:lnTo>
                    <a:pt x="342" y="585"/>
                  </a:lnTo>
                  <a:lnTo>
                    <a:pt x="358" y="562"/>
                  </a:lnTo>
                  <a:lnTo>
                    <a:pt x="365" y="549"/>
                  </a:lnTo>
                  <a:lnTo>
                    <a:pt x="370" y="536"/>
                  </a:lnTo>
                  <a:lnTo>
                    <a:pt x="375" y="523"/>
                  </a:lnTo>
                  <a:lnTo>
                    <a:pt x="381" y="510"/>
                  </a:lnTo>
                  <a:lnTo>
                    <a:pt x="384" y="495"/>
                  </a:lnTo>
                  <a:lnTo>
                    <a:pt x="386" y="482"/>
                  </a:lnTo>
                  <a:lnTo>
                    <a:pt x="389" y="466"/>
                  </a:lnTo>
                  <a:lnTo>
                    <a:pt x="389" y="451"/>
                  </a:lnTo>
                  <a:lnTo>
                    <a:pt x="389" y="435"/>
                  </a:lnTo>
                  <a:lnTo>
                    <a:pt x="388" y="419"/>
                  </a:lnTo>
                  <a:lnTo>
                    <a:pt x="386" y="403"/>
                  </a:lnTo>
                  <a:lnTo>
                    <a:pt x="382" y="385"/>
                  </a:lnTo>
                  <a:lnTo>
                    <a:pt x="377" y="368"/>
                  </a:lnTo>
                  <a:lnTo>
                    <a:pt x="371" y="351"/>
                  </a:lnTo>
                  <a:lnTo>
                    <a:pt x="363" y="332"/>
                  </a:lnTo>
                  <a:lnTo>
                    <a:pt x="355" y="313"/>
                  </a:lnTo>
                  <a:lnTo>
                    <a:pt x="346" y="294"/>
                  </a:lnTo>
                  <a:lnTo>
                    <a:pt x="334" y="274"/>
                  </a:lnTo>
                  <a:lnTo>
                    <a:pt x="320" y="254"/>
                  </a:lnTo>
                  <a:lnTo>
                    <a:pt x="307" y="233"/>
                  </a:lnTo>
                  <a:lnTo>
                    <a:pt x="291" y="213"/>
                  </a:lnTo>
                  <a:lnTo>
                    <a:pt x="273" y="190"/>
                  </a:lnTo>
                  <a:lnTo>
                    <a:pt x="253" y="169"/>
                  </a:lnTo>
                  <a:lnTo>
                    <a:pt x="233" y="146"/>
                  </a:lnTo>
                  <a:lnTo>
                    <a:pt x="210" y="123"/>
                  </a:lnTo>
                  <a:lnTo>
                    <a:pt x="185" y="99"/>
                  </a:lnTo>
                  <a:lnTo>
                    <a:pt x="159" y="75"/>
                  </a:lnTo>
                  <a:lnTo>
                    <a:pt x="131" y="51"/>
                  </a:lnTo>
                  <a:lnTo>
                    <a:pt x="102" y="25"/>
                  </a:lnTo>
                  <a:lnTo>
                    <a:pt x="70" y="0"/>
                  </a:lnTo>
                  <a:lnTo>
                    <a:pt x="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5" name="Freeform 8">
              <a:extLst>
                <a:ext uri="{FF2B5EF4-FFF2-40B4-BE49-F238E27FC236}">
                  <a16:creationId xmlns:a16="http://schemas.microsoft.com/office/drawing/2014/main" id="{E15D1ED0-68E1-4E8F-A5CB-FFE4315F4584}"/>
                </a:ext>
              </a:extLst>
            </p:cNvPr>
            <p:cNvSpPr>
              <a:spLocks/>
            </p:cNvSpPr>
            <p:nvPr userDrawn="1"/>
          </p:nvSpPr>
          <p:spPr bwMode="auto">
            <a:xfrm>
              <a:off x="932" y="3207"/>
              <a:ext cx="109" cy="123"/>
            </a:xfrm>
            <a:custGeom>
              <a:avLst/>
              <a:gdLst>
                <a:gd name="T0" fmla="*/ 103 w 109"/>
                <a:gd name="T1" fmla="*/ 22 h 123"/>
                <a:gd name="T2" fmla="*/ 103 w 109"/>
                <a:gd name="T3" fmla="*/ 22 h 123"/>
                <a:gd name="T4" fmla="*/ 98 w 109"/>
                <a:gd name="T5" fmla="*/ 19 h 123"/>
                <a:gd name="T6" fmla="*/ 90 w 109"/>
                <a:gd name="T7" fmla="*/ 16 h 123"/>
                <a:gd name="T8" fmla="*/ 82 w 109"/>
                <a:gd name="T9" fmla="*/ 15 h 123"/>
                <a:gd name="T10" fmla="*/ 72 w 109"/>
                <a:gd name="T11" fmla="*/ 15 h 123"/>
                <a:gd name="T12" fmla="*/ 72 w 109"/>
                <a:gd name="T13" fmla="*/ 15 h 123"/>
                <a:gd name="T14" fmla="*/ 59 w 109"/>
                <a:gd name="T15" fmla="*/ 16 h 123"/>
                <a:gd name="T16" fmla="*/ 48 w 109"/>
                <a:gd name="T17" fmla="*/ 19 h 123"/>
                <a:gd name="T18" fmla="*/ 39 w 109"/>
                <a:gd name="T19" fmla="*/ 24 h 123"/>
                <a:gd name="T20" fmla="*/ 32 w 109"/>
                <a:gd name="T21" fmla="*/ 32 h 123"/>
                <a:gd name="T22" fmla="*/ 25 w 109"/>
                <a:gd name="T23" fmla="*/ 40 h 123"/>
                <a:gd name="T24" fmla="*/ 21 w 109"/>
                <a:gd name="T25" fmla="*/ 50 h 123"/>
                <a:gd name="T26" fmla="*/ 19 w 109"/>
                <a:gd name="T27" fmla="*/ 59 h 123"/>
                <a:gd name="T28" fmla="*/ 19 w 109"/>
                <a:gd name="T29" fmla="*/ 70 h 123"/>
                <a:gd name="T30" fmla="*/ 19 w 109"/>
                <a:gd name="T31" fmla="*/ 70 h 123"/>
                <a:gd name="T32" fmla="*/ 19 w 109"/>
                <a:gd name="T33" fmla="*/ 79 h 123"/>
                <a:gd name="T34" fmla="*/ 21 w 109"/>
                <a:gd name="T35" fmla="*/ 87 h 123"/>
                <a:gd name="T36" fmla="*/ 25 w 109"/>
                <a:gd name="T37" fmla="*/ 94 h 123"/>
                <a:gd name="T38" fmla="*/ 30 w 109"/>
                <a:gd name="T39" fmla="*/ 99 h 123"/>
                <a:gd name="T40" fmla="*/ 36 w 109"/>
                <a:gd name="T41" fmla="*/ 103 h 123"/>
                <a:gd name="T42" fmla="*/ 43 w 109"/>
                <a:gd name="T43" fmla="*/ 106 h 123"/>
                <a:gd name="T44" fmla="*/ 51 w 109"/>
                <a:gd name="T45" fmla="*/ 109 h 123"/>
                <a:gd name="T46" fmla="*/ 59 w 109"/>
                <a:gd name="T47" fmla="*/ 109 h 123"/>
                <a:gd name="T48" fmla="*/ 59 w 109"/>
                <a:gd name="T49" fmla="*/ 109 h 123"/>
                <a:gd name="T50" fmla="*/ 66 w 109"/>
                <a:gd name="T51" fmla="*/ 109 h 123"/>
                <a:gd name="T52" fmla="*/ 74 w 109"/>
                <a:gd name="T53" fmla="*/ 107 h 123"/>
                <a:gd name="T54" fmla="*/ 82 w 109"/>
                <a:gd name="T55" fmla="*/ 70 h 123"/>
                <a:gd name="T56" fmla="*/ 56 w 109"/>
                <a:gd name="T57" fmla="*/ 70 h 123"/>
                <a:gd name="T58" fmla="*/ 59 w 109"/>
                <a:gd name="T59" fmla="*/ 56 h 123"/>
                <a:gd name="T60" fmla="*/ 102 w 109"/>
                <a:gd name="T61" fmla="*/ 56 h 123"/>
                <a:gd name="T62" fmla="*/ 87 w 109"/>
                <a:gd name="T63" fmla="*/ 121 h 123"/>
                <a:gd name="T64" fmla="*/ 87 w 109"/>
                <a:gd name="T65" fmla="*/ 121 h 123"/>
                <a:gd name="T66" fmla="*/ 74 w 109"/>
                <a:gd name="T67" fmla="*/ 123 h 123"/>
                <a:gd name="T68" fmla="*/ 56 w 109"/>
                <a:gd name="T69" fmla="*/ 123 h 123"/>
                <a:gd name="T70" fmla="*/ 56 w 109"/>
                <a:gd name="T71" fmla="*/ 123 h 123"/>
                <a:gd name="T72" fmla="*/ 44 w 109"/>
                <a:gd name="T73" fmla="*/ 123 h 123"/>
                <a:gd name="T74" fmla="*/ 34 w 109"/>
                <a:gd name="T75" fmla="*/ 121 h 123"/>
                <a:gd name="T76" fmla="*/ 24 w 109"/>
                <a:gd name="T77" fmla="*/ 117 h 123"/>
                <a:gd name="T78" fmla="*/ 16 w 109"/>
                <a:gd name="T79" fmla="*/ 111 h 123"/>
                <a:gd name="T80" fmla="*/ 9 w 109"/>
                <a:gd name="T81" fmla="*/ 103 h 123"/>
                <a:gd name="T82" fmla="*/ 4 w 109"/>
                <a:gd name="T83" fmla="*/ 94 h 123"/>
                <a:gd name="T84" fmla="*/ 1 w 109"/>
                <a:gd name="T85" fmla="*/ 82 h 123"/>
                <a:gd name="T86" fmla="*/ 0 w 109"/>
                <a:gd name="T87" fmla="*/ 69 h 123"/>
                <a:gd name="T88" fmla="*/ 0 w 109"/>
                <a:gd name="T89" fmla="*/ 69 h 123"/>
                <a:gd name="T90" fmla="*/ 1 w 109"/>
                <a:gd name="T91" fmla="*/ 58 h 123"/>
                <a:gd name="T92" fmla="*/ 4 w 109"/>
                <a:gd name="T93" fmla="*/ 46 h 123"/>
                <a:gd name="T94" fmla="*/ 9 w 109"/>
                <a:gd name="T95" fmla="*/ 34 h 123"/>
                <a:gd name="T96" fmla="*/ 16 w 109"/>
                <a:gd name="T97" fmla="*/ 23 h 123"/>
                <a:gd name="T98" fmla="*/ 27 w 109"/>
                <a:gd name="T99" fmla="*/ 14 h 123"/>
                <a:gd name="T100" fmla="*/ 32 w 109"/>
                <a:gd name="T101" fmla="*/ 10 h 123"/>
                <a:gd name="T102" fmla="*/ 39 w 109"/>
                <a:gd name="T103" fmla="*/ 7 h 123"/>
                <a:gd name="T104" fmla="*/ 46 w 109"/>
                <a:gd name="T105" fmla="*/ 4 h 123"/>
                <a:gd name="T106" fmla="*/ 54 w 109"/>
                <a:gd name="T107" fmla="*/ 2 h 123"/>
                <a:gd name="T108" fmla="*/ 63 w 109"/>
                <a:gd name="T109" fmla="*/ 0 h 123"/>
                <a:gd name="T110" fmla="*/ 72 w 109"/>
                <a:gd name="T111" fmla="*/ 0 h 123"/>
                <a:gd name="T112" fmla="*/ 72 w 109"/>
                <a:gd name="T113" fmla="*/ 0 h 123"/>
                <a:gd name="T114" fmla="*/ 85 w 109"/>
                <a:gd name="T115" fmla="*/ 0 h 123"/>
                <a:gd name="T116" fmla="*/ 94 w 109"/>
                <a:gd name="T117" fmla="*/ 2 h 123"/>
                <a:gd name="T118" fmla="*/ 102 w 109"/>
                <a:gd name="T119" fmla="*/ 4 h 123"/>
                <a:gd name="T120" fmla="*/ 109 w 109"/>
                <a:gd name="T121" fmla="*/ 7 h 123"/>
                <a:gd name="T122" fmla="*/ 103 w 109"/>
                <a:gd name="T123" fmla="*/ 2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 h="123">
                  <a:moveTo>
                    <a:pt x="103" y="22"/>
                  </a:moveTo>
                  <a:lnTo>
                    <a:pt x="103" y="22"/>
                  </a:lnTo>
                  <a:lnTo>
                    <a:pt x="98" y="19"/>
                  </a:lnTo>
                  <a:lnTo>
                    <a:pt x="90" y="16"/>
                  </a:lnTo>
                  <a:lnTo>
                    <a:pt x="82" y="15"/>
                  </a:lnTo>
                  <a:lnTo>
                    <a:pt x="72" y="15"/>
                  </a:lnTo>
                  <a:lnTo>
                    <a:pt x="72" y="15"/>
                  </a:lnTo>
                  <a:lnTo>
                    <a:pt x="59" y="16"/>
                  </a:lnTo>
                  <a:lnTo>
                    <a:pt x="48" y="19"/>
                  </a:lnTo>
                  <a:lnTo>
                    <a:pt x="39" y="24"/>
                  </a:lnTo>
                  <a:lnTo>
                    <a:pt x="32" y="32"/>
                  </a:lnTo>
                  <a:lnTo>
                    <a:pt x="25" y="40"/>
                  </a:lnTo>
                  <a:lnTo>
                    <a:pt x="21" y="50"/>
                  </a:lnTo>
                  <a:lnTo>
                    <a:pt x="19" y="59"/>
                  </a:lnTo>
                  <a:lnTo>
                    <a:pt x="19" y="70"/>
                  </a:lnTo>
                  <a:lnTo>
                    <a:pt x="19" y="70"/>
                  </a:lnTo>
                  <a:lnTo>
                    <a:pt x="19" y="79"/>
                  </a:lnTo>
                  <a:lnTo>
                    <a:pt x="21" y="87"/>
                  </a:lnTo>
                  <a:lnTo>
                    <a:pt x="25" y="94"/>
                  </a:lnTo>
                  <a:lnTo>
                    <a:pt x="30" y="99"/>
                  </a:lnTo>
                  <a:lnTo>
                    <a:pt x="36" y="103"/>
                  </a:lnTo>
                  <a:lnTo>
                    <a:pt x="43" y="106"/>
                  </a:lnTo>
                  <a:lnTo>
                    <a:pt x="51" y="109"/>
                  </a:lnTo>
                  <a:lnTo>
                    <a:pt x="59" y="109"/>
                  </a:lnTo>
                  <a:lnTo>
                    <a:pt x="59" y="109"/>
                  </a:lnTo>
                  <a:lnTo>
                    <a:pt x="66" y="109"/>
                  </a:lnTo>
                  <a:lnTo>
                    <a:pt x="74" y="107"/>
                  </a:lnTo>
                  <a:lnTo>
                    <a:pt x="82" y="70"/>
                  </a:lnTo>
                  <a:lnTo>
                    <a:pt x="56" y="70"/>
                  </a:lnTo>
                  <a:lnTo>
                    <a:pt x="59" y="56"/>
                  </a:lnTo>
                  <a:lnTo>
                    <a:pt x="102" y="56"/>
                  </a:lnTo>
                  <a:lnTo>
                    <a:pt x="87" y="121"/>
                  </a:lnTo>
                  <a:lnTo>
                    <a:pt x="87" y="121"/>
                  </a:lnTo>
                  <a:lnTo>
                    <a:pt x="74" y="123"/>
                  </a:lnTo>
                  <a:lnTo>
                    <a:pt x="56" y="123"/>
                  </a:lnTo>
                  <a:lnTo>
                    <a:pt x="56" y="123"/>
                  </a:lnTo>
                  <a:lnTo>
                    <a:pt x="44" y="123"/>
                  </a:lnTo>
                  <a:lnTo>
                    <a:pt x="34" y="121"/>
                  </a:lnTo>
                  <a:lnTo>
                    <a:pt x="24" y="117"/>
                  </a:lnTo>
                  <a:lnTo>
                    <a:pt x="16" y="111"/>
                  </a:lnTo>
                  <a:lnTo>
                    <a:pt x="9" y="103"/>
                  </a:lnTo>
                  <a:lnTo>
                    <a:pt x="4" y="94"/>
                  </a:lnTo>
                  <a:lnTo>
                    <a:pt x="1" y="82"/>
                  </a:lnTo>
                  <a:lnTo>
                    <a:pt x="0" y="69"/>
                  </a:lnTo>
                  <a:lnTo>
                    <a:pt x="0" y="69"/>
                  </a:lnTo>
                  <a:lnTo>
                    <a:pt x="1" y="58"/>
                  </a:lnTo>
                  <a:lnTo>
                    <a:pt x="4" y="46"/>
                  </a:lnTo>
                  <a:lnTo>
                    <a:pt x="9" y="34"/>
                  </a:lnTo>
                  <a:lnTo>
                    <a:pt x="16" y="23"/>
                  </a:lnTo>
                  <a:lnTo>
                    <a:pt x="27" y="14"/>
                  </a:lnTo>
                  <a:lnTo>
                    <a:pt x="32" y="10"/>
                  </a:lnTo>
                  <a:lnTo>
                    <a:pt x="39" y="7"/>
                  </a:lnTo>
                  <a:lnTo>
                    <a:pt x="46" y="4"/>
                  </a:lnTo>
                  <a:lnTo>
                    <a:pt x="54" y="2"/>
                  </a:lnTo>
                  <a:lnTo>
                    <a:pt x="63" y="0"/>
                  </a:lnTo>
                  <a:lnTo>
                    <a:pt x="72" y="0"/>
                  </a:lnTo>
                  <a:lnTo>
                    <a:pt x="72" y="0"/>
                  </a:lnTo>
                  <a:lnTo>
                    <a:pt x="85" y="0"/>
                  </a:lnTo>
                  <a:lnTo>
                    <a:pt x="94" y="2"/>
                  </a:lnTo>
                  <a:lnTo>
                    <a:pt x="102" y="4"/>
                  </a:lnTo>
                  <a:lnTo>
                    <a:pt x="109" y="7"/>
                  </a:lnTo>
                  <a:lnTo>
                    <a:pt x="103"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6" name="Freeform 9">
              <a:extLst>
                <a:ext uri="{FF2B5EF4-FFF2-40B4-BE49-F238E27FC236}">
                  <a16:creationId xmlns:a16="http://schemas.microsoft.com/office/drawing/2014/main" id="{8478C87A-DDFF-4361-9740-2F28DCE5A820}"/>
                </a:ext>
              </a:extLst>
            </p:cNvPr>
            <p:cNvSpPr>
              <a:spLocks/>
            </p:cNvSpPr>
            <p:nvPr userDrawn="1"/>
          </p:nvSpPr>
          <p:spPr bwMode="auto">
            <a:xfrm>
              <a:off x="1050" y="3239"/>
              <a:ext cx="67" cy="90"/>
            </a:xfrm>
            <a:custGeom>
              <a:avLst/>
              <a:gdLst>
                <a:gd name="T0" fmla="*/ 15 w 67"/>
                <a:gd name="T1" fmla="*/ 15 h 90"/>
                <a:gd name="T2" fmla="*/ 15 w 67"/>
                <a:gd name="T3" fmla="*/ 15 h 90"/>
                <a:gd name="T4" fmla="*/ 18 w 67"/>
                <a:gd name="T5" fmla="*/ 2 h 90"/>
                <a:gd name="T6" fmla="*/ 32 w 67"/>
                <a:gd name="T7" fmla="*/ 2 h 90"/>
                <a:gd name="T8" fmla="*/ 30 w 67"/>
                <a:gd name="T9" fmla="*/ 16 h 90"/>
                <a:gd name="T10" fmla="*/ 30 w 67"/>
                <a:gd name="T11" fmla="*/ 16 h 90"/>
                <a:gd name="T12" fmla="*/ 30 w 67"/>
                <a:gd name="T13" fmla="*/ 16 h 90"/>
                <a:gd name="T14" fmla="*/ 35 w 67"/>
                <a:gd name="T15" fmla="*/ 10 h 90"/>
                <a:gd name="T16" fmla="*/ 42 w 67"/>
                <a:gd name="T17" fmla="*/ 4 h 90"/>
                <a:gd name="T18" fmla="*/ 50 w 67"/>
                <a:gd name="T19" fmla="*/ 2 h 90"/>
                <a:gd name="T20" fmla="*/ 60 w 67"/>
                <a:gd name="T21" fmla="*/ 0 h 90"/>
                <a:gd name="T22" fmla="*/ 60 w 67"/>
                <a:gd name="T23" fmla="*/ 0 h 90"/>
                <a:gd name="T24" fmla="*/ 63 w 67"/>
                <a:gd name="T25" fmla="*/ 0 h 90"/>
                <a:gd name="T26" fmla="*/ 67 w 67"/>
                <a:gd name="T27" fmla="*/ 2 h 90"/>
                <a:gd name="T28" fmla="*/ 64 w 67"/>
                <a:gd name="T29" fmla="*/ 16 h 90"/>
                <a:gd name="T30" fmla="*/ 64 w 67"/>
                <a:gd name="T31" fmla="*/ 16 h 90"/>
                <a:gd name="T32" fmla="*/ 56 w 67"/>
                <a:gd name="T33" fmla="*/ 14 h 90"/>
                <a:gd name="T34" fmla="*/ 56 w 67"/>
                <a:gd name="T35" fmla="*/ 14 h 90"/>
                <a:gd name="T36" fmla="*/ 50 w 67"/>
                <a:gd name="T37" fmla="*/ 15 h 90"/>
                <a:gd name="T38" fmla="*/ 44 w 67"/>
                <a:gd name="T39" fmla="*/ 18 h 90"/>
                <a:gd name="T40" fmla="*/ 39 w 67"/>
                <a:gd name="T41" fmla="*/ 22 h 90"/>
                <a:gd name="T42" fmla="*/ 34 w 67"/>
                <a:gd name="T43" fmla="*/ 26 h 90"/>
                <a:gd name="T44" fmla="*/ 31 w 67"/>
                <a:gd name="T45" fmla="*/ 31 h 90"/>
                <a:gd name="T46" fmla="*/ 28 w 67"/>
                <a:gd name="T47" fmla="*/ 37 h 90"/>
                <a:gd name="T48" fmla="*/ 26 w 67"/>
                <a:gd name="T49" fmla="*/ 47 h 90"/>
                <a:gd name="T50" fmla="*/ 16 w 67"/>
                <a:gd name="T51" fmla="*/ 90 h 90"/>
                <a:gd name="T52" fmla="*/ 0 w 67"/>
                <a:gd name="T53" fmla="*/ 90 h 90"/>
                <a:gd name="T54" fmla="*/ 15 w 67"/>
                <a:gd name="T55" fmla="*/ 1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7" h="90">
                  <a:moveTo>
                    <a:pt x="15" y="15"/>
                  </a:moveTo>
                  <a:lnTo>
                    <a:pt x="15" y="15"/>
                  </a:lnTo>
                  <a:lnTo>
                    <a:pt x="18" y="2"/>
                  </a:lnTo>
                  <a:lnTo>
                    <a:pt x="32" y="2"/>
                  </a:lnTo>
                  <a:lnTo>
                    <a:pt x="30" y="16"/>
                  </a:lnTo>
                  <a:lnTo>
                    <a:pt x="30" y="16"/>
                  </a:lnTo>
                  <a:lnTo>
                    <a:pt x="30" y="16"/>
                  </a:lnTo>
                  <a:lnTo>
                    <a:pt x="35" y="10"/>
                  </a:lnTo>
                  <a:lnTo>
                    <a:pt x="42" y="4"/>
                  </a:lnTo>
                  <a:lnTo>
                    <a:pt x="50" y="2"/>
                  </a:lnTo>
                  <a:lnTo>
                    <a:pt x="60" y="0"/>
                  </a:lnTo>
                  <a:lnTo>
                    <a:pt x="60" y="0"/>
                  </a:lnTo>
                  <a:lnTo>
                    <a:pt x="63" y="0"/>
                  </a:lnTo>
                  <a:lnTo>
                    <a:pt x="67" y="2"/>
                  </a:lnTo>
                  <a:lnTo>
                    <a:pt x="64" y="16"/>
                  </a:lnTo>
                  <a:lnTo>
                    <a:pt x="64" y="16"/>
                  </a:lnTo>
                  <a:lnTo>
                    <a:pt x="56" y="14"/>
                  </a:lnTo>
                  <a:lnTo>
                    <a:pt x="56" y="14"/>
                  </a:lnTo>
                  <a:lnTo>
                    <a:pt x="50" y="15"/>
                  </a:lnTo>
                  <a:lnTo>
                    <a:pt x="44" y="18"/>
                  </a:lnTo>
                  <a:lnTo>
                    <a:pt x="39" y="22"/>
                  </a:lnTo>
                  <a:lnTo>
                    <a:pt x="34" y="26"/>
                  </a:lnTo>
                  <a:lnTo>
                    <a:pt x="31" y="31"/>
                  </a:lnTo>
                  <a:lnTo>
                    <a:pt x="28" y="37"/>
                  </a:lnTo>
                  <a:lnTo>
                    <a:pt x="26" y="47"/>
                  </a:lnTo>
                  <a:lnTo>
                    <a:pt x="16" y="90"/>
                  </a:lnTo>
                  <a:lnTo>
                    <a:pt x="0" y="90"/>
                  </a:lnTo>
                  <a:lnTo>
                    <a:pt x="1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7" name="Freeform 10">
              <a:extLst>
                <a:ext uri="{FF2B5EF4-FFF2-40B4-BE49-F238E27FC236}">
                  <a16:creationId xmlns:a16="http://schemas.microsoft.com/office/drawing/2014/main" id="{D4A1FD5A-0CA9-4809-B4F5-23A3DFE69C51}"/>
                </a:ext>
              </a:extLst>
            </p:cNvPr>
            <p:cNvSpPr>
              <a:spLocks noEditPoints="1"/>
            </p:cNvSpPr>
            <p:nvPr userDrawn="1"/>
          </p:nvSpPr>
          <p:spPr bwMode="auto">
            <a:xfrm>
              <a:off x="1118" y="3239"/>
              <a:ext cx="82" cy="91"/>
            </a:xfrm>
            <a:custGeom>
              <a:avLst/>
              <a:gdLst>
                <a:gd name="T0" fmla="*/ 68 w 82"/>
                <a:gd name="T1" fmla="*/ 89 h 91"/>
                <a:gd name="T2" fmla="*/ 41 w 82"/>
                <a:gd name="T3" fmla="*/ 91 h 91"/>
                <a:gd name="T4" fmla="*/ 33 w 82"/>
                <a:gd name="T5" fmla="*/ 91 h 91"/>
                <a:gd name="T6" fmla="*/ 19 w 82"/>
                <a:gd name="T7" fmla="*/ 87 h 91"/>
                <a:gd name="T8" fmla="*/ 7 w 82"/>
                <a:gd name="T9" fmla="*/ 78 h 91"/>
                <a:gd name="T10" fmla="*/ 2 w 82"/>
                <a:gd name="T11" fmla="*/ 63 h 91"/>
                <a:gd name="T12" fmla="*/ 0 w 82"/>
                <a:gd name="T13" fmla="*/ 53 h 91"/>
                <a:gd name="T14" fmla="*/ 3 w 82"/>
                <a:gd name="T15" fmla="*/ 34 h 91"/>
                <a:gd name="T16" fmla="*/ 13 w 82"/>
                <a:gd name="T17" fmla="*/ 18 h 91"/>
                <a:gd name="T18" fmla="*/ 29 w 82"/>
                <a:gd name="T19" fmla="*/ 4 h 91"/>
                <a:gd name="T20" fmla="*/ 49 w 82"/>
                <a:gd name="T21" fmla="*/ 0 h 91"/>
                <a:gd name="T22" fmla="*/ 57 w 82"/>
                <a:gd name="T23" fmla="*/ 0 h 91"/>
                <a:gd name="T24" fmla="*/ 69 w 82"/>
                <a:gd name="T25" fmla="*/ 6 h 91"/>
                <a:gd name="T26" fmla="*/ 77 w 82"/>
                <a:gd name="T27" fmla="*/ 14 h 91"/>
                <a:gd name="T28" fmla="*/ 81 w 82"/>
                <a:gd name="T29" fmla="*/ 26 h 91"/>
                <a:gd name="T30" fmla="*/ 82 w 82"/>
                <a:gd name="T31" fmla="*/ 34 h 91"/>
                <a:gd name="T32" fmla="*/ 80 w 82"/>
                <a:gd name="T33" fmla="*/ 50 h 91"/>
                <a:gd name="T34" fmla="*/ 18 w 82"/>
                <a:gd name="T35" fmla="*/ 50 h 91"/>
                <a:gd name="T36" fmla="*/ 18 w 82"/>
                <a:gd name="T37" fmla="*/ 55 h 91"/>
                <a:gd name="T38" fmla="*/ 19 w 82"/>
                <a:gd name="T39" fmla="*/ 67 h 91"/>
                <a:gd name="T40" fmla="*/ 26 w 82"/>
                <a:gd name="T41" fmla="*/ 74 h 91"/>
                <a:gd name="T42" fmla="*/ 34 w 82"/>
                <a:gd name="T43" fmla="*/ 78 h 91"/>
                <a:gd name="T44" fmla="*/ 45 w 82"/>
                <a:gd name="T45" fmla="*/ 79 h 91"/>
                <a:gd name="T46" fmla="*/ 70 w 82"/>
                <a:gd name="T47" fmla="*/ 74 h 91"/>
                <a:gd name="T48" fmla="*/ 65 w 82"/>
                <a:gd name="T49" fmla="*/ 38 h 91"/>
                <a:gd name="T50" fmla="*/ 66 w 82"/>
                <a:gd name="T51" fmla="*/ 31 h 91"/>
                <a:gd name="T52" fmla="*/ 65 w 82"/>
                <a:gd name="T53" fmla="*/ 24 h 91"/>
                <a:gd name="T54" fmla="*/ 56 w 82"/>
                <a:gd name="T55" fmla="*/ 15 h 91"/>
                <a:gd name="T56" fmla="*/ 47 w 82"/>
                <a:gd name="T57" fmla="*/ 14 h 91"/>
                <a:gd name="T58" fmla="*/ 38 w 82"/>
                <a:gd name="T59" fmla="*/ 15 h 91"/>
                <a:gd name="T60" fmla="*/ 30 w 82"/>
                <a:gd name="T61" fmla="*/ 20 h 91"/>
                <a:gd name="T62" fmla="*/ 21 w 82"/>
                <a:gd name="T63" fmla="*/ 3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91">
                  <a:moveTo>
                    <a:pt x="68" y="89"/>
                  </a:moveTo>
                  <a:lnTo>
                    <a:pt x="68" y="89"/>
                  </a:lnTo>
                  <a:lnTo>
                    <a:pt x="54" y="91"/>
                  </a:lnTo>
                  <a:lnTo>
                    <a:pt x="41" y="91"/>
                  </a:lnTo>
                  <a:lnTo>
                    <a:pt x="41" y="91"/>
                  </a:lnTo>
                  <a:lnTo>
                    <a:pt x="33" y="91"/>
                  </a:lnTo>
                  <a:lnTo>
                    <a:pt x="26" y="90"/>
                  </a:lnTo>
                  <a:lnTo>
                    <a:pt x="19" y="87"/>
                  </a:lnTo>
                  <a:lnTo>
                    <a:pt x="13" y="83"/>
                  </a:lnTo>
                  <a:lnTo>
                    <a:pt x="7" y="78"/>
                  </a:lnTo>
                  <a:lnTo>
                    <a:pt x="5" y="71"/>
                  </a:lnTo>
                  <a:lnTo>
                    <a:pt x="2" y="63"/>
                  </a:lnTo>
                  <a:lnTo>
                    <a:pt x="0" y="53"/>
                  </a:lnTo>
                  <a:lnTo>
                    <a:pt x="0" y="53"/>
                  </a:lnTo>
                  <a:lnTo>
                    <a:pt x="2" y="43"/>
                  </a:lnTo>
                  <a:lnTo>
                    <a:pt x="3" y="34"/>
                  </a:lnTo>
                  <a:lnTo>
                    <a:pt x="7" y="26"/>
                  </a:lnTo>
                  <a:lnTo>
                    <a:pt x="13" y="18"/>
                  </a:lnTo>
                  <a:lnTo>
                    <a:pt x="19" y="10"/>
                  </a:lnTo>
                  <a:lnTo>
                    <a:pt x="29" y="4"/>
                  </a:lnTo>
                  <a:lnTo>
                    <a:pt x="38" y="2"/>
                  </a:lnTo>
                  <a:lnTo>
                    <a:pt x="49" y="0"/>
                  </a:lnTo>
                  <a:lnTo>
                    <a:pt x="49" y="0"/>
                  </a:lnTo>
                  <a:lnTo>
                    <a:pt x="57" y="0"/>
                  </a:lnTo>
                  <a:lnTo>
                    <a:pt x="62" y="3"/>
                  </a:lnTo>
                  <a:lnTo>
                    <a:pt x="69" y="6"/>
                  </a:lnTo>
                  <a:lnTo>
                    <a:pt x="73" y="10"/>
                  </a:lnTo>
                  <a:lnTo>
                    <a:pt x="77" y="14"/>
                  </a:lnTo>
                  <a:lnTo>
                    <a:pt x="80" y="19"/>
                  </a:lnTo>
                  <a:lnTo>
                    <a:pt x="81" y="26"/>
                  </a:lnTo>
                  <a:lnTo>
                    <a:pt x="82" y="34"/>
                  </a:lnTo>
                  <a:lnTo>
                    <a:pt x="82" y="34"/>
                  </a:lnTo>
                  <a:lnTo>
                    <a:pt x="81" y="42"/>
                  </a:lnTo>
                  <a:lnTo>
                    <a:pt x="80" y="50"/>
                  </a:lnTo>
                  <a:lnTo>
                    <a:pt x="18" y="50"/>
                  </a:lnTo>
                  <a:lnTo>
                    <a:pt x="18" y="50"/>
                  </a:lnTo>
                  <a:lnTo>
                    <a:pt x="18" y="55"/>
                  </a:lnTo>
                  <a:lnTo>
                    <a:pt x="18" y="55"/>
                  </a:lnTo>
                  <a:lnTo>
                    <a:pt x="18" y="62"/>
                  </a:lnTo>
                  <a:lnTo>
                    <a:pt x="19" y="67"/>
                  </a:lnTo>
                  <a:lnTo>
                    <a:pt x="22" y="71"/>
                  </a:lnTo>
                  <a:lnTo>
                    <a:pt x="26" y="74"/>
                  </a:lnTo>
                  <a:lnTo>
                    <a:pt x="30" y="77"/>
                  </a:lnTo>
                  <a:lnTo>
                    <a:pt x="34" y="78"/>
                  </a:lnTo>
                  <a:lnTo>
                    <a:pt x="45" y="79"/>
                  </a:lnTo>
                  <a:lnTo>
                    <a:pt x="45" y="79"/>
                  </a:lnTo>
                  <a:lnTo>
                    <a:pt x="57" y="78"/>
                  </a:lnTo>
                  <a:lnTo>
                    <a:pt x="70" y="74"/>
                  </a:lnTo>
                  <a:lnTo>
                    <a:pt x="68" y="89"/>
                  </a:lnTo>
                  <a:close/>
                  <a:moveTo>
                    <a:pt x="65" y="38"/>
                  </a:moveTo>
                  <a:lnTo>
                    <a:pt x="65" y="38"/>
                  </a:lnTo>
                  <a:lnTo>
                    <a:pt x="66" y="31"/>
                  </a:lnTo>
                  <a:lnTo>
                    <a:pt x="66" y="31"/>
                  </a:lnTo>
                  <a:lnTo>
                    <a:pt x="65" y="24"/>
                  </a:lnTo>
                  <a:lnTo>
                    <a:pt x="61" y="18"/>
                  </a:lnTo>
                  <a:lnTo>
                    <a:pt x="56" y="15"/>
                  </a:lnTo>
                  <a:lnTo>
                    <a:pt x="47" y="14"/>
                  </a:lnTo>
                  <a:lnTo>
                    <a:pt x="47" y="14"/>
                  </a:lnTo>
                  <a:lnTo>
                    <a:pt x="42" y="14"/>
                  </a:lnTo>
                  <a:lnTo>
                    <a:pt x="38" y="15"/>
                  </a:lnTo>
                  <a:lnTo>
                    <a:pt x="34" y="18"/>
                  </a:lnTo>
                  <a:lnTo>
                    <a:pt x="30" y="20"/>
                  </a:lnTo>
                  <a:lnTo>
                    <a:pt x="23" y="29"/>
                  </a:lnTo>
                  <a:lnTo>
                    <a:pt x="21" y="38"/>
                  </a:lnTo>
                  <a:lnTo>
                    <a:pt x="65"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8" name="Freeform 11">
              <a:extLst>
                <a:ext uri="{FF2B5EF4-FFF2-40B4-BE49-F238E27FC236}">
                  <a16:creationId xmlns:a16="http://schemas.microsoft.com/office/drawing/2014/main" id="{6D88791A-11E4-4EE3-B428-7A836B1FFA9D}"/>
                </a:ext>
              </a:extLst>
            </p:cNvPr>
            <p:cNvSpPr>
              <a:spLocks noEditPoints="1"/>
            </p:cNvSpPr>
            <p:nvPr userDrawn="1"/>
          </p:nvSpPr>
          <p:spPr bwMode="auto">
            <a:xfrm>
              <a:off x="1211" y="3239"/>
              <a:ext cx="79" cy="91"/>
            </a:xfrm>
            <a:custGeom>
              <a:avLst/>
              <a:gdLst>
                <a:gd name="T0" fmla="*/ 20 w 79"/>
                <a:gd name="T1" fmla="*/ 4 h 91"/>
                <a:gd name="T2" fmla="*/ 44 w 79"/>
                <a:gd name="T3" fmla="*/ 0 h 91"/>
                <a:gd name="T4" fmla="*/ 58 w 79"/>
                <a:gd name="T5" fmla="*/ 2 h 91"/>
                <a:gd name="T6" fmla="*/ 69 w 79"/>
                <a:gd name="T7" fmla="*/ 6 h 91"/>
                <a:gd name="T8" fmla="*/ 77 w 79"/>
                <a:gd name="T9" fmla="*/ 15 h 91"/>
                <a:gd name="T10" fmla="*/ 79 w 79"/>
                <a:gd name="T11" fmla="*/ 29 h 91"/>
                <a:gd name="T12" fmla="*/ 78 w 79"/>
                <a:gd name="T13" fmla="*/ 42 h 91"/>
                <a:gd name="T14" fmla="*/ 73 w 79"/>
                <a:gd name="T15" fmla="*/ 66 h 91"/>
                <a:gd name="T16" fmla="*/ 54 w 79"/>
                <a:gd name="T17" fmla="*/ 90 h 91"/>
                <a:gd name="T18" fmla="*/ 56 w 79"/>
                <a:gd name="T19" fmla="*/ 75 h 91"/>
                <a:gd name="T20" fmla="*/ 56 w 79"/>
                <a:gd name="T21" fmla="*/ 75 h 91"/>
                <a:gd name="T22" fmla="*/ 44 w 79"/>
                <a:gd name="T23" fmla="*/ 87 h 91"/>
                <a:gd name="T24" fmla="*/ 28 w 79"/>
                <a:gd name="T25" fmla="*/ 91 h 91"/>
                <a:gd name="T26" fmla="*/ 18 w 79"/>
                <a:gd name="T27" fmla="*/ 90 h 91"/>
                <a:gd name="T28" fmla="*/ 8 w 79"/>
                <a:gd name="T29" fmla="*/ 86 h 91"/>
                <a:gd name="T30" fmla="*/ 3 w 79"/>
                <a:gd name="T31" fmla="*/ 78 h 91"/>
                <a:gd name="T32" fmla="*/ 0 w 79"/>
                <a:gd name="T33" fmla="*/ 67 h 91"/>
                <a:gd name="T34" fmla="*/ 1 w 79"/>
                <a:gd name="T35" fmla="*/ 59 h 91"/>
                <a:gd name="T36" fmla="*/ 8 w 79"/>
                <a:gd name="T37" fmla="*/ 47 h 91"/>
                <a:gd name="T38" fmla="*/ 23 w 79"/>
                <a:gd name="T39" fmla="*/ 39 h 91"/>
                <a:gd name="T40" fmla="*/ 42 w 79"/>
                <a:gd name="T41" fmla="*/ 37 h 91"/>
                <a:gd name="T42" fmla="*/ 52 w 79"/>
                <a:gd name="T43" fmla="*/ 35 h 91"/>
                <a:gd name="T44" fmla="*/ 63 w 79"/>
                <a:gd name="T45" fmla="*/ 37 h 91"/>
                <a:gd name="T46" fmla="*/ 64 w 79"/>
                <a:gd name="T47" fmla="*/ 31 h 91"/>
                <a:gd name="T48" fmla="*/ 63 w 79"/>
                <a:gd name="T49" fmla="*/ 23 h 91"/>
                <a:gd name="T50" fmla="*/ 59 w 79"/>
                <a:gd name="T51" fmla="*/ 18 h 91"/>
                <a:gd name="T52" fmla="*/ 44 w 79"/>
                <a:gd name="T53" fmla="*/ 14 h 91"/>
                <a:gd name="T54" fmla="*/ 38 w 79"/>
                <a:gd name="T55" fmla="*/ 14 h 91"/>
                <a:gd name="T56" fmla="*/ 23 w 79"/>
                <a:gd name="T57" fmla="*/ 18 h 91"/>
                <a:gd name="T58" fmla="*/ 20 w 79"/>
                <a:gd name="T59" fmla="*/ 4 h 91"/>
                <a:gd name="T60" fmla="*/ 48 w 79"/>
                <a:gd name="T61" fmla="*/ 47 h 91"/>
                <a:gd name="T62" fmla="*/ 38 w 79"/>
                <a:gd name="T63" fmla="*/ 49 h 91"/>
                <a:gd name="T64" fmla="*/ 23 w 79"/>
                <a:gd name="T65" fmla="*/ 54 h 91"/>
                <a:gd name="T66" fmla="*/ 18 w 79"/>
                <a:gd name="T67" fmla="*/ 62 h 91"/>
                <a:gd name="T68" fmla="*/ 18 w 79"/>
                <a:gd name="T69" fmla="*/ 67 h 91"/>
                <a:gd name="T70" fmla="*/ 22 w 79"/>
                <a:gd name="T71" fmla="*/ 75 h 91"/>
                <a:gd name="T72" fmla="*/ 31 w 79"/>
                <a:gd name="T73" fmla="*/ 79 h 91"/>
                <a:gd name="T74" fmla="*/ 38 w 79"/>
                <a:gd name="T75" fmla="*/ 78 h 91"/>
                <a:gd name="T76" fmla="*/ 47 w 79"/>
                <a:gd name="T77" fmla="*/ 73 h 91"/>
                <a:gd name="T78" fmla="*/ 55 w 79"/>
                <a:gd name="T79" fmla="*/ 65 h 91"/>
                <a:gd name="T80" fmla="*/ 60 w 79"/>
                <a:gd name="T81"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 h="91">
                  <a:moveTo>
                    <a:pt x="20" y="4"/>
                  </a:moveTo>
                  <a:lnTo>
                    <a:pt x="20" y="4"/>
                  </a:lnTo>
                  <a:lnTo>
                    <a:pt x="34" y="2"/>
                  </a:lnTo>
                  <a:lnTo>
                    <a:pt x="44" y="0"/>
                  </a:lnTo>
                  <a:lnTo>
                    <a:pt x="44" y="0"/>
                  </a:lnTo>
                  <a:lnTo>
                    <a:pt x="58" y="2"/>
                  </a:lnTo>
                  <a:lnTo>
                    <a:pt x="63" y="3"/>
                  </a:lnTo>
                  <a:lnTo>
                    <a:pt x="69" y="6"/>
                  </a:lnTo>
                  <a:lnTo>
                    <a:pt x="74" y="10"/>
                  </a:lnTo>
                  <a:lnTo>
                    <a:pt x="77" y="15"/>
                  </a:lnTo>
                  <a:lnTo>
                    <a:pt x="79" y="20"/>
                  </a:lnTo>
                  <a:lnTo>
                    <a:pt x="79" y="29"/>
                  </a:lnTo>
                  <a:lnTo>
                    <a:pt x="79" y="29"/>
                  </a:lnTo>
                  <a:lnTo>
                    <a:pt x="78" y="42"/>
                  </a:lnTo>
                  <a:lnTo>
                    <a:pt x="78" y="42"/>
                  </a:lnTo>
                  <a:lnTo>
                    <a:pt x="73" y="66"/>
                  </a:lnTo>
                  <a:lnTo>
                    <a:pt x="69" y="90"/>
                  </a:lnTo>
                  <a:lnTo>
                    <a:pt x="54" y="90"/>
                  </a:lnTo>
                  <a:lnTo>
                    <a:pt x="54" y="90"/>
                  </a:lnTo>
                  <a:lnTo>
                    <a:pt x="56" y="75"/>
                  </a:lnTo>
                  <a:lnTo>
                    <a:pt x="56" y="75"/>
                  </a:lnTo>
                  <a:lnTo>
                    <a:pt x="56" y="75"/>
                  </a:lnTo>
                  <a:lnTo>
                    <a:pt x="51" y="82"/>
                  </a:lnTo>
                  <a:lnTo>
                    <a:pt x="44" y="87"/>
                  </a:lnTo>
                  <a:lnTo>
                    <a:pt x="36" y="91"/>
                  </a:lnTo>
                  <a:lnTo>
                    <a:pt x="28" y="91"/>
                  </a:lnTo>
                  <a:lnTo>
                    <a:pt x="28" y="91"/>
                  </a:lnTo>
                  <a:lnTo>
                    <a:pt x="18" y="90"/>
                  </a:lnTo>
                  <a:lnTo>
                    <a:pt x="12" y="89"/>
                  </a:lnTo>
                  <a:lnTo>
                    <a:pt x="8" y="86"/>
                  </a:lnTo>
                  <a:lnTo>
                    <a:pt x="5" y="82"/>
                  </a:lnTo>
                  <a:lnTo>
                    <a:pt x="3" y="78"/>
                  </a:lnTo>
                  <a:lnTo>
                    <a:pt x="0" y="74"/>
                  </a:lnTo>
                  <a:lnTo>
                    <a:pt x="0" y="67"/>
                  </a:lnTo>
                  <a:lnTo>
                    <a:pt x="0" y="67"/>
                  </a:lnTo>
                  <a:lnTo>
                    <a:pt x="1" y="59"/>
                  </a:lnTo>
                  <a:lnTo>
                    <a:pt x="4" y="53"/>
                  </a:lnTo>
                  <a:lnTo>
                    <a:pt x="8" y="47"/>
                  </a:lnTo>
                  <a:lnTo>
                    <a:pt x="15" y="42"/>
                  </a:lnTo>
                  <a:lnTo>
                    <a:pt x="23" y="39"/>
                  </a:lnTo>
                  <a:lnTo>
                    <a:pt x="31" y="38"/>
                  </a:lnTo>
                  <a:lnTo>
                    <a:pt x="42" y="37"/>
                  </a:lnTo>
                  <a:lnTo>
                    <a:pt x="52" y="35"/>
                  </a:lnTo>
                  <a:lnTo>
                    <a:pt x="52" y="35"/>
                  </a:lnTo>
                  <a:lnTo>
                    <a:pt x="63" y="37"/>
                  </a:lnTo>
                  <a:lnTo>
                    <a:pt x="63" y="37"/>
                  </a:lnTo>
                  <a:lnTo>
                    <a:pt x="64" y="31"/>
                  </a:lnTo>
                  <a:lnTo>
                    <a:pt x="64" y="31"/>
                  </a:lnTo>
                  <a:lnTo>
                    <a:pt x="64" y="26"/>
                  </a:lnTo>
                  <a:lnTo>
                    <a:pt x="63" y="23"/>
                  </a:lnTo>
                  <a:lnTo>
                    <a:pt x="62" y="19"/>
                  </a:lnTo>
                  <a:lnTo>
                    <a:pt x="59" y="18"/>
                  </a:lnTo>
                  <a:lnTo>
                    <a:pt x="52" y="14"/>
                  </a:lnTo>
                  <a:lnTo>
                    <a:pt x="44" y="14"/>
                  </a:lnTo>
                  <a:lnTo>
                    <a:pt x="44" y="14"/>
                  </a:lnTo>
                  <a:lnTo>
                    <a:pt x="38" y="14"/>
                  </a:lnTo>
                  <a:lnTo>
                    <a:pt x="30" y="15"/>
                  </a:lnTo>
                  <a:lnTo>
                    <a:pt x="23" y="18"/>
                  </a:lnTo>
                  <a:lnTo>
                    <a:pt x="18" y="20"/>
                  </a:lnTo>
                  <a:lnTo>
                    <a:pt x="20" y="4"/>
                  </a:lnTo>
                  <a:close/>
                  <a:moveTo>
                    <a:pt x="60" y="47"/>
                  </a:moveTo>
                  <a:lnTo>
                    <a:pt x="48" y="47"/>
                  </a:lnTo>
                  <a:lnTo>
                    <a:pt x="48" y="47"/>
                  </a:lnTo>
                  <a:lnTo>
                    <a:pt x="38" y="49"/>
                  </a:lnTo>
                  <a:lnTo>
                    <a:pt x="28" y="51"/>
                  </a:lnTo>
                  <a:lnTo>
                    <a:pt x="23" y="54"/>
                  </a:lnTo>
                  <a:lnTo>
                    <a:pt x="20" y="58"/>
                  </a:lnTo>
                  <a:lnTo>
                    <a:pt x="18" y="62"/>
                  </a:lnTo>
                  <a:lnTo>
                    <a:pt x="18" y="67"/>
                  </a:lnTo>
                  <a:lnTo>
                    <a:pt x="18" y="67"/>
                  </a:lnTo>
                  <a:lnTo>
                    <a:pt x="19" y="73"/>
                  </a:lnTo>
                  <a:lnTo>
                    <a:pt x="22" y="75"/>
                  </a:lnTo>
                  <a:lnTo>
                    <a:pt x="26" y="78"/>
                  </a:lnTo>
                  <a:lnTo>
                    <a:pt x="31" y="79"/>
                  </a:lnTo>
                  <a:lnTo>
                    <a:pt x="31" y="79"/>
                  </a:lnTo>
                  <a:lnTo>
                    <a:pt x="38" y="78"/>
                  </a:lnTo>
                  <a:lnTo>
                    <a:pt x="43" y="77"/>
                  </a:lnTo>
                  <a:lnTo>
                    <a:pt x="47" y="73"/>
                  </a:lnTo>
                  <a:lnTo>
                    <a:pt x="51" y="69"/>
                  </a:lnTo>
                  <a:lnTo>
                    <a:pt x="55" y="65"/>
                  </a:lnTo>
                  <a:lnTo>
                    <a:pt x="58" y="59"/>
                  </a:lnTo>
                  <a:lnTo>
                    <a:pt x="60" y="47"/>
                  </a:lnTo>
                  <a:lnTo>
                    <a:pt x="60"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9" name="Freeform 12">
              <a:extLst>
                <a:ext uri="{FF2B5EF4-FFF2-40B4-BE49-F238E27FC236}">
                  <a16:creationId xmlns:a16="http://schemas.microsoft.com/office/drawing/2014/main" id="{6A4E7793-AF2B-44B6-84D1-9C8EA9DD177D}"/>
                </a:ext>
              </a:extLst>
            </p:cNvPr>
            <p:cNvSpPr>
              <a:spLocks/>
            </p:cNvSpPr>
            <p:nvPr userDrawn="1"/>
          </p:nvSpPr>
          <p:spPr bwMode="auto">
            <a:xfrm>
              <a:off x="1313" y="3215"/>
              <a:ext cx="62" cy="115"/>
            </a:xfrm>
            <a:custGeom>
              <a:avLst/>
              <a:gdLst>
                <a:gd name="T0" fmla="*/ 1 w 62"/>
                <a:gd name="T1" fmla="*/ 26 h 115"/>
                <a:gd name="T2" fmla="*/ 22 w 62"/>
                <a:gd name="T3" fmla="*/ 26 h 115"/>
                <a:gd name="T4" fmla="*/ 26 w 62"/>
                <a:gd name="T5" fmla="*/ 6 h 115"/>
                <a:gd name="T6" fmla="*/ 43 w 62"/>
                <a:gd name="T7" fmla="*/ 0 h 115"/>
                <a:gd name="T8" fmla="*/ 38 w 62"/>
                <a:gd name="T9" fmla="*/ 26 h 115"/>
                <a:gd name="T10" fmla="*/ 62 w 62"/>
                <a:gd name="T11" fmla="*/ 26 h 115"/>
                <a:gd name="T12" fmla="*/ 59 w 62"/>
                <a:gd name="T13" fmla="*/ 39 h 115"/>
                <a:gd name="T14" fmla="*/ 35 w 62"/>
                <a:gd name="T15" fmla="*/ 39 h 115"/>
                <a:gd name="T16" fmla="*/ 27 w 62"/>
                <a:gd name="T17" fmla="*/ 77 h 115"/>
                <a:gd name="T18" fmla="*/ 27 w 62"/>
                <a:gd name="T19" fmla="*/ 77 h 115"/>
                <a:gd name="T20" fmla="*/ 24 w 62"/>
                <a:gd name="T21" fmla="*/ 94 h 115"/>
                <a:gd name="T22" fmla="*/ 24 w 62"/>
                <a:gd name="T23" fmla="*/ 94 h 115"/>
                <a:gd name="T24" fmla="*/ 26 w 62"/>
                <a:gd name="T25" fmla="*/ 98 h 115"/>
                <a:gd name="T26" fmla="*/ 27 w 62"/>
                <a:gd name="T27" fmla="*/ 101 h 115"/>
                <a:gd name="T28" fmla="*/ 31 w 62"/>
                <a:gd name="T29" fmla="*/ 102 h 115"/>
                <a:gd name="T30" fmla="*/ 36 w 62"/>
                <a:gd name="T31" fmla="*/ 103 h 115"/>
                <a:gd name="T32" fmla="*/ 36 w 62"/>
                <a:gd name="T33" fmla="*/ 103 h 115"/>
                <a:gd name="T34" fmla="*/ 42 w 62"/>
                <a:gd name="T35" fmla="*/ 102 h 115"/>
                <a:gd name="T36" fmla="*/ 47 w 62"/>
                <a:gd name="T37" fmla="*/ 101 h 115"/>
                <a:gd name="T38" fmla="*/ 46 w 62"/>
                <a:gd name="T39" fmla="*/ 114 h 115"/>
                <a:gd name="T40" fmla="*/ 46 w 62"/>
                <a:gd name="T41" fmla="*/ 114 h 115"/>
                <a:gd name="T42" fmla="*/ 38 w 62"/>
                <a:gd name="T43" fmla="*/ 115 h 115"/>
                <a:gd name="T44" fmla="*/ 30 w 62"/>
                <a:gd name="T45" fmla="*/ 115 h 115"/>
                <a:gd name="T46" fmla="*/ 30 w 62"/>
                <a:gd name="T47" fmla="*/ 115 h 115"/>
                <a:gd name="T48" fmla="*/ 24 w 62"/>
                <a:gd name="T49" fmla="*/ 115 h 115"/>
                <a:gd name="T50" fmla="*/ 19 w 62"/>
                <a:gd name="T51" fmla="*/ 114 h 115"/>
                <a:gd name="T52" fmla="*/ 16 w 62"/>
                <a:gd name="T53" fmla="*/ 113 h 115"/>
                <a:gd name="T54" fmla="*/ 13 w 62"/>
                <a:gd name="T55" fmla="*/ 110 h 115"/>
                <a:gd name="T56" fmla="*/ 9 w 62"/>
                <a:gd name="T57" fmla="*/ 103 h 115"/>
                <a:gd name="T58" fmla="*/ 8 w 62"/>
                <a:gd name="T59" fmla="*/ 97 h 115"/>
                <a:gd name="T60" fmla="*/ 8 w 62"/>
                <a:gd name="T61" fmla="*/ 97 h 115"/>
                <a:gd name="T62" fmla="*/ 9 w 62"/>
                <a:gd name="T63" fmla="*/ 86 h 115"/>
                <a:gd name="T64" fmla="*/ 11 w 62"/>
                <a:gd name="T65" fmla="*/ 77 h 115"/>
                <a:gd name="T66" fmla="*/ 19 w 62"/>
                <a:gd name="T67" fmla="*/ 39 h 115"/>
                <a:gd name="T68" fmla="*/ 0 w 62"/>
                <a:gd name="T69" fmla="*/ 39 h 115"/>
                <a:gd name="T70" fmla="*/ 1 w 62"/>
                <a:gd name="T71" fmla="*/ 2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 h="115">
                  <a:moveTo>
                    <a:pt x="1" y="26"/>
                  </a:moveTo>
                  <a:lnTo>
                    <a:pt x="22" y="26"/>
                  </a:lnTo>
                  <a:lnTo>
                    <a:pt x="26" y="6"/>
                  </a:lnTo>
                  <a:lnTo>
                    <a:pt x="43" y="0"/>
                  </a:lnTo>
                  <a:lnTo>
                    <a:pt x="38" y="26"/>
                  </a:lnTo>
                  <a:lnTo>
                    <a:pt x="62" y="26"/>
                  </a:lnTo>
                  <a:lnTo>
                    <a:pt x="59" y="39"/>
                  </a:lnTo>
                  <a:lnTo>
                    <a:pt x="35" y="39"/>
                  </a:lnTo>
                  <a:lnTo>
                    <a:pt x="27" y="77"/>
                  </a:lnTo>
                  <a:lnTo>
                    <a:pt x="27" y="77"/>
                  </a:lnTo>
                  <a:lnTo>
                    <a:pt x="24" y="94"/>
                  </a:lnTo>
                  <a:lnTo>
                    <a:pt x="24" y="94"/>
                  </a:lnTo>
                  <a:lnTo>
                    <a:pt x="26" y="98"/>
                  </a:lnTo>
                  <a:lnTo>
                    <a:pt x="27" y="101"/>
                  </a:lnTo>
                  <a:lnTo>
                    <a:pt x="31" y="102"/>
                  </a:lnTo>
                  <a:lnTo>
                    <a:pt x="36" y="103"/>
                  </a:lnTo>
                  <a:lnTo>
                    <a:pt x="36" y="103"/>
                  </a:lnTo>
                  <a:lnTo>
                    <a:pt x="42" y="102"/>
                  </a:lnTo>
                  <a:lnTo>
                    <a:pt x="47" y="101"/>
                  </a:lnTo>
                  <a:lnTo>
                    <a:pt x="46" y="114"/>
                  </a:lnTo>
                  <a:lnTo>
                    <a:pt x="46" y="114"/>
                  </a:lnTo>
                  <a:lnTo>
                    <a:pt x="38" y="115"/>
                  </a:lnTo>
                  <a:lnTo>
                    <a:pt x="30" y="115"/>
                  </a:lnTo>
                  <a:lnTo>
                    <a:pt x="30" y="115"/>
                  </a:lnTo>
                  <a:lnTo>
                    <a:pt x="24" y="115"/>
                  </a:lnTo>
                  <a:lnTo>
                    <a:pt x="19" y="114"/>
                  </a:lnTo>
                  <a:lnTo>
                    <a:pt x="16" y="113"/>
                  </a:lnTo>
                  <a:lnTo>
                    <a:pt x="13" y="110"/>
                  </a:lnTo>
                  <a:lnTo>
                    <a:pt x="9" y="103"/>
                  </a:lnTo>
                  <a:lnTo>
                    <a:pt x="8" y="97"/>
                  </a:lnTo>
                  <a:lnTo>
                    <a:pt x="8" y="97"/>
                  </a:lnTo>
                  <a:lnTo>
                    <a:pt x="9" y="86"/>
                  </a:lnTo>
                  <a:lnTo>
                    <a:pt x="11" y="77"/>
                  </a:lnTo>
                  <a:lnTo>
                    <a:pt x="19" y="39"/>
                  </a:lnTo>
                  <a:lnTo>
                    <a:pt x="0" y="39"/>
                  </a:lnTo>
                  <a:lnTo>
                    <a:pt x="1"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0" name="Freeform 13">
              <a:extLst>
                <a:ext uri="{FF2B5EF4-FFF2-40B4-BE49-F238E27FC236}">
                  <a16:creationId xmlns:a16="http://schemas.microsoft.com/office/drawing/2014/main" id="{F3AA7BA2-C866-4907-934C-5E86246D7C9E}"/>
                </a:ext>
              </a:extLst>
            </p:cNvPr>
            <p:cNvSpPr>
              <a:spLocks/>
            </p:cNvSpPr>
            <p:nvPr userDrawn="1"/>
          </p:nvSpPr>
          <p:spPr bwMode="auto">
            <a:xfrm>
              <a:off x="1426" y="3239"/>
              <a:ext cx="70" cy="91"/>
            </a:xfrm>
            <a:custGeom>
              <a:avLst/>
              <a:gdLst>
                <a:gd name="T0" fmla="*/ 65 w 70"/>
                <a:gd name="T1" fmla="*/ 18 h 91"/>
                <a:gd name="T2" fmla="*/ 65 w 70"/>
                <a:gd name="T3" fmla="*/ 18 h 91"/>
                <a:gd name="T4" fmla="*/ 57 w 70"/>
                <a:gd name="T5" fmla="*/ 14 h 91"/>
                <a:gd name="T6" fmla="*/ 51 w 70"/>
                <a:gd name="T7" fmla="*/ 14 h 91"/>
                <a:gd name="T8" fmla="*/ 51 w 70"/>
                <a:gd name="T9" fmla="*/ 14 h 91"/>
                <a:gd name="T10" fmla="*/ 43 w 70"/>
                <a:gd name="T11" fmla="*/ 14 h 91"/>
                <a:gd name="T12" fmla="*/ 36 w 70"/>
                <a:gd name="T13" fmla="*/ 16 h 91"/>
                <a:gd name="T14" fmla="*/ 31 w 70"/>
                <a:gd name="T15" fmla="*/ 20 h 91"/>
                <a:gd name="T16" fmla="*/ 25 w 70"/>
                <a:gd name="T17" fmla="*/ 24 h 91"/>
                <a:gd name="T18" fmla="*/ 21 w 70"/>
                <a:gd name="T19" fmla="*/ 31 h 91"/>
                <a:gd name="T20" fmla="*/ 19 w 70"/>
                <a:gd name="T21" fmla="*/ 38 h 91"/>
                <a:gd name="T22" fmla="*/ 17 w 70"/>
                <a:gd name="T23" fmla="*/ 45 h 91"/>
                <a:gd name="T24" fmla="*/ 16 w 70"/>
                <a:gd name="T25" fmla="*/ 53 h 91"/>
                <a:gd name="T26" fmla="*/ 16 w 70"/>
                <a:gd name="T27" fmla="*/ 53 h 91"/>
                <a:gd name="T28" fmla="*/ 17 w 70"/>
                <a:gd name="T29" fmla="*/ 59 h 91"/>
                <a:gd name="T30" fmla="*/ 19 w 70"/>
                <a:gd name="T31" fmla="*/ 63 h 91"/>
                <a:gd name="T32" fmla="*/ 20 w 70"/>
                <a:gd name="T33" fmla="*/ 69 h 91"/>
                <a:gd name="T34" fmla="*/ 23 w 70"/>
                <a:gd name="T35" fmla="*/ 73 h 91"/>
                <a:gd name="T36" fmla="*/ 25 w 70"/>
                <a:gd name="T37" fmla="*/ 75 h 91"/>
                <a:gd name="T38" fmla="*/ 29 w 70"/>
                <a:gd name="T39" fmla="*/ 77 h 91"/>
                <a:gd name="T40" fmla="*/ 35 w 70"/>
                <a:gd name="T41" fmla="*/ 78 h 91"/>
                <a:gd name="T42" fmla="*/ 40 w 70"/>
                <a:gd name="T43" fmla="*/ 79 h 91"/>
                <a:gd name="T44" fmla="*/ 40 w 70"/>
                <a:gd name="T45" fmla="*/ 79 h 91"/>
                <a:gd name="T46" fmla="*/ 49 w 70"/>
                <a:gd name="T47" fmla="*/ 78 h 91"/>
                <a:gd name="T48" fmla="*/ 57 w 70"/>
                <a:gd name="T49" fmla="*/ 75 h 91"/>
                <a:gd name="T50" fmla="*/ 55 w 70"/>
                <a:gd name="T51" fmla="*/ 90 h 91"/>
                <a:gd name="T52" fmla="*/ 55 w 70"/>
                <a:gd name="T53" fmla="*/ 90 h 91"/>
                <a:gd name="T54" fmla="*/ 47 w 70"/>
                <a:gd name="T55" fmla="*/ 91 h 91"/>
                <a:gd name="T56" fmla="*/ 39 w 70"/>
                <a:gd name="T57" fmla="*/ 91 h 91"/>
                <a:gd name="T58" fmla="*/ 39 w 70"/>
                <a:gd name="T59" fmla="*/ 91 h 91"/>
                <a:gd name="T60" fmla="*/ 29 w 70"/>
                <a:gd name="T61" fmla="*/ 91 h 91"/>
                <a:gd name="T62" fmla="*/ 23 w 70"/>
                <a:gd name="T63" fmla="*/ 90 h 91"/>
                <a:gd name="T64" fmla="*/ 16 w 70"/>
                <a:gd name="T65" fmla="*/ 87 h 91"/>
                <a:gd name="T66" fmla="*/ 10 w 70"/>
                <a:gd name="T67" fmla="*/ 83 h 91"/>
                <a:gd name="T68" fmla="*/ 5 w 70"/>
                <a:gd name="T69" fmla="*/ 78 h 91"/>
                <a:gd name="T70" fmla="*/ 2 w 70"/>
                <a:gd name="T71" fmla="*/ 71 h 91"/>
                <a:gd name="T72" fmla="*/ 0 w 70"/>
                <a:gd name="T73" fmla="*/ 63 h 91"/>
                <a:gd name="T74" fmla="*/ 0 w 70"/>
                <a:gd name="T75" fmla="*/ 55 h 91"/>
                <a:gd name="T76" fmla="*/ 0 w 70"/>
                <a:gd name="T77" fmla="*/ 55 h 91"/>
                <a:gd name="T78" fmla="*/ 0 w 70"/>
                <a:gd name="T79" fmla="*/ 45 h 91"/>
                <a:gd name="T80" fmla="*/ 2 w 70"/>
                <a:gd name="T81" fmla="*/ 34 h 91"/>
                <a:gd name="T82" fmla="*/ 6 w 70"/>
                <a:gd name="T83" fmla="*/ 24 h 91"/>
                <a:gd name="T84" fmla="*/ 12 w 70"/>
                <a:gd name="T85" fmla="*/ 16 h 91"/>
                <a:gd name="T86" fmla="*/ 19 w 70"/>
                <a:gd name="T87" fmla="*/ 10 h 91"/>
                <a:gd name="T88" fmla="*/ 27 w 70"/>
                <a:gd name="T89" fmla="*/ 4 h 91"/>
                <a:gd name="T90" fmla="*/ 36 w 70"/>
                <a:gd name="T91" fmla="*/ 2 h 91"/>
                <a:gd name="T92" fmla="*/ 47 w 70"/>
                <a:gd name="T93" fmla="*/ 0 h 91"/>
                <a:gd name="T94" fmla="*/ 47 w 70"/>
                <a:gd name="T95" fmla="*/ 0 h 91"/>
                <a:gd name="T96" fmla="*/ 60 w 70"/>
                <a:gd name="T97" fmla="*/ 0 h 91"/>
                <a:gd name="T98" fmla="*/ 70 w 70"/>
                <a:gd name="T99" fmla="*/ 3 h 91"/>
                <a:gd name="T100" fmla="*/ 65 w 70"/>
                <a:gd name="T101" fmla="*/ 1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 h="91">
                  <a:moveTo>
                    <a:pt x="65" y="18"/>
                  </a:moveTo>
                  <a:lnTo>
                    <a:pt x="65" y="18"/>
                  </a:lnTo>
                  <a:lnTo>
                    <a:pt x="57" y="14"/>
                  </a:lnTo>
                  <a:lnTo>
                    <a:pt x="51" y="14"/>
                  </a:lnTo>
                  <a:lnTo>
                    <a:pt x="51" y="14"/>
                  </a:lnTo>
                  <a:lnTo>
                    <a:pt x="43" y="14"/>
                  </a:lnTo>
                  <a:lnTo>
                    <a:pt x="36" y="16"/>
                  </a:lnTo>
                  <a:lnTo>
                    <a:pt x="31" y="20"/>
                  </a:lnTo>
                  <a:lnTo>
                    <a:pt x="25" y="24"/>
                  </a:lnTo>
                  <a:lnTo>
                    <a:pt x="21" y="31"/>
                  </a:lnTo>
                  <a:lnTo>
                    <a:pt x="19" y="38"/>
                  </a:lnTo>
                  <a:lnTo>
                    <a:pt x="17" y="45"/>
                  </a:lnTo>
                  <a:lnTo>
                    <a:pt x="16" y="53"/>
                  </a:lnTo>
                  <a:lnTo>
                    <a:pt x="16" y="53"/>
                  </a:lnTo>
                  <a:lnTo>
                    <a:pt x="17" y="59"/>
                  </a:lnTo>
                  <a:lnTo>
                    <a:pt x="19" y="63"/>
                  </a:lnTo>
                  <a:lnTo>
                    <a:pt x="20" y="69"/>
                  </a:lnTo>
                  <a:lnTo>
                    <a:pt x="23" y="73"/>
                  </a:lnTo>
                  <a:lnTo>
                    <a:pt x="25" y="75"/>
                  </a:lnTo>
                  <a:lnTo>
                    <a:pt x="29" y="77"/>
                  </a:lnTo>
                  <a:lnTo>
                    <a:pt x="35" y="78"/>
                  </a:lnTo>
                  <a:lnTo>
                    <a:pt x="40" y="79"/>
                  </a:lnTo>
                  <a:lnTo>
                    <a:pt x="40" y="79"/>
                  </a:lnTo>
                  <a:lnTo>
                    <a:pt x="49" y="78"/>
                  </a:lnTo>
                  <a:lnTo>
                    <a:pt x="57" y="75"/>
                  </a:lnTo>
                  <a:lnTo>
                    <a:pt x="55" y="90"/>
                  </a:lnTo>
                  <a:lnTo>
                    <a:pt x="55" y="90"/>
                  </a:lnTo>
                  <a:lnTo>
                    <a:pt x="47" y="91"/>
                  </a:lnTo>
                  <a:lnTo>
                    <a:pt x="39" y="91"/>
                  </a:lnTo>
                  <a:lnTo>
                    <a:pt x="39" y="91"/>
                  </a:lnTo>
                  <a:lnTo>
                    <a:pt x="29" y="91"/>
                  </a:lnTo>
                  <a:lnTo>
                    <a:pt x="23" y="90"/>
                  </a:lnTo>
                  <a:lnTo>
                    <a:pt x="16" y="87"/>
                  </a:lnTo>
                  <a:lnTo>
                    <a:pt x="10" y="83"/>
                  </a:lnTo>
                  <a:lnTo>
                    <a:pt x="5" y="78"/>
                  </a:lnTo>
                  <a:lnTo>
                    <a:pt x="2" y="71"/>
                  </a:lnTo>
                  <a:lnTo>
                    <a:pt x="0" y="63"/>
                  </a:lnTo>
                  <a:lnTo>
                    <a:pt x="0" y="55"/>
                  </a:lnTo>
                  <a:lnTo>
                    <a:pt x="0" y="55"/>
                  </a:lnTo>
                  <a:lnTo>
                    <a:pt x="0" y="45"/>
                  </a:lnTo>
                  <a:lnTo>
                    <a:pt x="2" y="34"/>
                  </a:lnTo>
                  <a:lnTo>
                    <a:pt x="6" y="24"/>
                  </a:lnTo>
                  <a:lnTo>
                    <a:pt x="12" y="16"/>
                  </a:lnTo>
                  <a:lnTo>
                    <a:pt x="19" y="10"/>
                  </a:lnTo>
                  <a:lnTo>
                    <a:pt x="27" y="4"/>
                  </a:lnTo>
                  <a:lnTo>
                    <a:pt x="36" y="2"/>
                  </a:lnTo>
                  <a:lnTo>
                    <a:pt x="47" y="0"/>
                  </a:lnTo>
                  <a:lnTo>
                    <a:pt x="47" y="0"/>
                  </a:lnTo>
                  <a:lnTo>
                    <a:pt x="60" y="0"/>
                  </a:lnTo>
                  <a:lnTo>
                    <a:pt x="70" y="3"/>
                  </a:lnTo>
                  <a:lnTo>
                    <a:pt x="65"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1" name="Freeform 14">
              <a:extLst>
                <a:ext uri="{FF2B5EF4-FFF2-40B4-BE49-F238E27FC236}">
                  <a16:creationId xmlns:a16="http://schemas.microsoft.com/office/drawing/2014/main" id="{7DFA9C76-B690-4B53-8AF2-75E5515D84AC}"/>
                </a:ext>
              </a:extLst>
            </p:cNvPr>
            <p:cNvSpPr>
              <a:spLocks noEditPoints="1"/>
            </p:cNvSpPr>
            <p:nvPr userDrawn="1"/>
          </p:nvSpPr>
          <p:spPr bwMode="auto">
            <a:xfrm>
              <a:off x="1498" y="3239"/>
              <a:ext cx="79" cy="91"/>
            </a:xfrm>
            <a:custGeom>
              <a:avLst/>
              <a:gdLst>
                <a:gd name="T0" fmla="*/ 20 w 79"/>
                <a:gd name="T1" fmla="*/ 4 h 91"/>
                <a:gd name="T2" fmla="*/ 44 w 79"/>
                <a:gd name="T3" fmla="*/ 0 h 91"/>
                <a:gd name="T4" fmla="*/ 58 w 79"/>
                <a:gd name="T5" fmla="*/ 2 h 91"/>
                <a:gd name="T6" fmla="*/ 69 w 79"/>
                <a:gd name="T7" fmla="*/ 6 h 91"/>
                <a:gd name="T8" fmla="*/ 77 w 79"/>
                <a:gd name="T9" fmla="*/ 15 h 91"/>
                <a:gd name="T10" fmla="*/ 79 w 79"/>
                <a:gd name="T11" fmla="*/ 29 h 91"/>
                <a:gd name="T12" fmla="*/ 78 w 79"/>
                <a:gd name="T13" fmla="*/ 42 h 91"/>
                <a:gd name="T14" fmla="*/ 74 w 79"/>
                <a:gd name="T15" fmla="*/ 66 h 91"/>
                <a:gd name="T16" fmla="*/ 54 w 79"/>
                <a:gd name="T17" fmla="*/ 90 h 91"/>
                <a:gd name="T18" fmla="*/ 57 w 79"/>
                <a:gd name="T19" fmla="*/ 75 h 91"/>
                <a:gd name="T20" fmla="*/ 57 w 79"/>
                <a:gd name="T21" fmla="*/ 75 h 91"/>
                <a:gd name="T22" fmla="*/ 44 w 79"/>
                <a:gd name="T23" fmla="*/ 87 h 91"/>
                <a:gd name="T24" fmla="*/ 28 w 79"/>
                <a:gd name="T25" fmla="*/ 91 h 91"/>
                <a:gd name="T26" fmla="*/ 18 w 79"/>
                <a:gd name="T27" fmla="*/ 90 h 91"/>
                <a:gd name="T28" fmla="*/ 8 w 79"/>
                <a:gd name="T29" fmla="*/ 86 h 91"/>
                <a:gd name="T30" fmla="*/ 3 w 79"/>
                <a:gd name="T31" fmla="*/ 78 h 91"/>
                <a:gd name="T32" fmla="*/ 0 w 79"/>
                <a:gd name="T33" fmla="*/ 67 h 91"/>
                <a:gd name="T34" fmla="*/ 2 w 79"/>
                <a:gd name="T35" fmla="*/ 59 h 91"/>
                <a:gd name="T36" fmla="*/ 8 w 79"/>
                <a:gd name="T37" fmla="*/ 47 h 91"/>
                <a:gd name="T38" fmla="*/ 23 w 79"/>
                <a:gd name="T39" fmla="*/ 39 h 91"/>
                <a:gd name="T40" fmla="*/ 42 w 79"/>
                <a:gd name="T41" fmla="*/ 37 h 91"/>
                <a:gd name="T42" fmla="*/ 53 w 79"/>
                <a:gd name="T43" fmla="*/ 35 h 91"/>
                <a:gd name="T44" fmla="*/ 63 w 79"/>
                <a:gd name="T45" fmla="*/ 37 h 91"/>
                <a:gd name="T46" fmla="*/ 65 w 79"/>
                <a:gd name="T47" fmla="*/ 31 h 91"/>
                <a:gd name="T48" fmla="*/ 63 w 79"/>
                <a:gd name="T49" fmla="*/ 23 h 91"/>
                <a:gd name="T50" fmla="*/ 59 w 79"/>
                <a:gd name="T51" fmla="*/ 18 h 91"/>
                <a:gd name="T52" fmla="*/ 44 w 79"/>
                <a:gd name="T53" fmla="*/ 14 h 91"/>
                <a:gd name="T54" fmla="*/ 38 w 79"/>
                <a:gd name="T55" fmla="*/ 14 h 91"/>
                <a:gd name="T56" fmla="*/ 23 w 79"/>
                <a:gd name="T57" fmla="*/ 18 h 91"/>
                <a:gd name="T58" fmla="*/ 20 w 79"/>
                <a:gd name="T59" fmla="*/ 4 h 91"/>
                <a:gd name="T60" fmla="*/ 49 w 79"/>
                <a:gd name="T61" fmla="*/ 47 h 91"/>
                <a:gd name="T62" fmla="*/ 38 w 79"/>
                <a:gd name="T63" fmla="*/ 49 h 91"/>
                <a:gd name="T64" fmla="*/ 24 w 79"/>
                <a:gd name="T65" fmla="*/ 54 h 91"/>
                <a:gd name="T66" fmla="*/ 18 w 79"/>
                <a:gd name="T67" fmla="*/ 62 h 91"/>
                <a:gd name="T68" fmla="*/ 18 w 79"/>
                <a:gd name="T69" fmla="*/ 67 h 91"/>
                <a:gd name="T70" fmla="*/ 22 w 79"/>
                <a:gd name="T71" fmla="*/ 75 h 91"/>
                <a:gd name="T72" fmla="*/ 32 w 79"/>
                <a:gd name="T73" fmla="*/ 79 h 91"/>
                <a:gd name="T74" fmla="*/ 38 w 79"/>
                <a:gd name="T75" fmla="*/ 78 h 91"/>
                <a:gd name="T76" fmla="*/ 47 w 79"/>
                <a:gd name="T77" fmla="*/ 73 h 91"/>
                <a:gd name="T78" fmla="*/ 55 w 79"/>
                <a:gd name="T79" fmla="*/ 65 h 91"/>
                <a:gd name="T80" fmla="*/ 61 w 79"/>
                <a:gd name="T81"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 h="91">
                  <a:moveTo>
                    <a:pt x="20" y="4"/>
                  </a:moveTo>
                  <a:lnTo>
                    <a:pt x="20" y="4"/>
                  </a:lnTo>
                  <a:lnTo>
                    <a:pt x="34" y="2"/>
                  </a:lnTo>
                  <a:lnTo>
                    <a:pt x="44" y="0"/>
                  </a:lnTo>
                  <a:lnTo>
                    <a:pt x="44" y="0"/>
                  </a:lnTo>
                  <a:lnTo>
                    <a:pt x="58" y="2"/>
                  </a:lnTo>
                  <a:lnTo>
                    <a:pt x="63" y="3"/>
                  </a:lnTo>
                  <a:lnTo>
                    <a:pt x="69" y="6"/>
                  </a:lnTo>
                  <a:lnTo>
                    <a:pt x="74" y="10"/>
                  </a:lnTo>
                  <a:lnTo>
                    <a:pt x="77" y="15"/>
                  </a:lnTo>
                  <a:lnTo>
                    <a:pt x="79" y="20"/>
                  </a:lnTo>
                  <a:lnTo>
                    <a:pt x="79" y="29"/>
                  </a:lnTo>
                  <a:lnTo>
                    <a:pt x="79" y="29"/>
                  </a:lnTo>
                  <a:lnTo>
                    <a:pt x="78" y="42"/>
                  </a:lnTo>
                  <a:lnTo>
                    <a:pt x="78" y="42"/>
                  </a:lnTo>
                  <a:lnTo>
                    <a:pt x="74" y="66"/>
                  </a:lnTo>
                  <a:lnTo>
                    <a:pt x="69" y="90"/>
                  </a:lnTo>
                  <a:lnTo>
                    <a:pt x="54" y="90"/>
                  </a:lnTo>
                  <a:lnTo>
                    <a:pt x="54" y="90"/>
                  </a:lnTo>
                  <a:lnTo>
                    <a:pt x="57" y="75"/>
                  </a:lnTo>
                  <a:lnTo>
                    <a:pt x="57" y="75"/>
                  </a:lnTo>
                  <a:lnTo>
                    <a:pt x="57" y="75"/>
                  </a:lnTo>
                  <a:lnTo>
                    <a:pt x="51" y="82"/>
                  </a:lnTo>
                  <a:lnTo>
                    <a:pt x="44" y="87"/>
                  </a:lnTo>
                  <a:lnTo>
                    <a:pt x="36" y="91"/>
                  </a:lnTo>
                  <a:lnTo>
                    <a:pt x="28" y="91"/>
                  </a:lnTo>
                  <a:lnTo>
                    <a:pt x="28" y="91"/>
                  </a:lnTo>
                  <a:lnTo>
                    <a:pt x="18" y="90"/>
                  </a:lnTo>
                  <a:lnTo>
                    <a:pt x="12" y="89"/>
                  </a:lnTo>
                  <a:lnTo>
                    <a:pt x="8" y="86"/>
                  </a:lnTo>
                  <a:lnTo>
                    <a:pt x="6" y="82"/>
                  </a:lnTo>
                  <a:lnTo>
                    <a:pt x="3" y="78"/>
                  </a:lnTo>
                  <a:lnTo>
                    <a:pt x="0" y="74"/>
                  </a:lnTo>
                  <a:lnTo>
                    <a:pt x="0" y="67"/>
                  </a:lnTo>
                  <a:lnTo>
                    <a:pt x="0" y="67"/>
                  </a:lnTo>
                  <a:lnTo>
                    <a:pt x="2" y="59"/>
                  </a:lnTo>
                  <a:lnTo>
                    <a:pt x="4" y="53"/>
                  </a:lnTo>
                  <a:lnTo>
                    <a:pt x="8" y="47"/>
                  </a:lnTo>
                  <a:lnTo>
                    <a:pt x="15" y="42"/>
                  </a:lnTo>
                  <a:lnTo>
                    <a:pt x="23" y="39"/>
                  </a:lnTo>
                  <a:lnTo>
                    <a:pt x="31" y="38"/>
                  </a:lnTo>
                  <a:lnTo>
                    <a:pt x="42" y="37"/>
                  </a:lnTo>
                  <a:lnTo>
                    <a:pt x="53" y="35"/>
                  </a:lnTo>
                  <a:lnTo>
                    <a:pt x="53" y="35"/>
                  </a:lnTo>
                  <a:lnTo>
                    <a:pt x="63" y="37"/>
                  </a:lnTo>
                  <a:lnTo>
                    <a:pt x="63" y="37"/>
                  </a:lnTo>
                  <a:lnTo>
                    <a:pt x="65" y="31"/>
                  </a:lnTo>
                  <a:lnTo>
                    <a:pt x="65" y="31"/>
                  </a:lnTo>
                  <a:lnTo>
                    <a:pt x="65" y="26"/>
                  </a:lnTo>
                  <a:lnTo>
                    <a:pt x="63" y="23"/>
                  </a:lnTo>
                  <a:lnTo>
                    <a:pt x="62" y="19"/>
                  </a:lnTo>
                  <a:lnTo>
                    <a:pt x="59" y="18"/>
                  </a:lnTo>
                  <a:lnTo>
                    <a:pt x="53" y="14"/>
                  </a:lnTo>
                  <a:lnTo>
                    <a:pt x="44" y="14"/>
                  </a:lnTo>
                  <a:lnTo>
                    <a:pt x="44" y="14"/>
                  </a:lnTo>
                  <a:lnTo>
                    <a:pt x="38" y="14"/>
                  </a:lnTo>
                  <a:lnTo>
                    <a:pt x="30" y="15"/>
                  </a:lnTo>
                  <a:lnTo>
                    <a:pt x="23" y="18"/>
                  </a:lnTo>
                  <a:lnTo>
                    <a:pt x="18" y="20"/>
                  </a:lnTo>
                  <a:lnTo>
                    <a:pt x="20" y="4"/>
                  </a:lnTo>
                  <a:close/>
                  <a:moveTo>
                    <a:pt x="61" y="47"/>
                  </a:moveTo>
                  <a:lnTo>
                    <a:pt x="49" y="47"/>
                  </a:lnTo>
                  <a:lnTo>
                    <a:pt x="49" y="47"/>
                  </a:lnTo>
                  <a:lnTo>
                    <a:pt x="38" y="49"/>
                  </a:lnTo>
                  <a:lnTo>
                    <a:pt x="28" y="51"/>
                  </a:lnTo>
                  <a:lnTo>
                    <a:pt x="24" y="54"/>
                  </a:lnTo>
                  <a:lnTo>
                    <a:pt x="20" y="58"/>
                  </a:lnTo>
                  <a:lnTo>
                    <a:pt x="18" y="62"/>
                  </a:lnTo>
                  <a:lnTo>
                    <a:pt x="18" y="67"/>
                  </a:lnTo>
                  <a:lnTo>
                    <a:pt x="18" y="67"/>
                  </a:lnTo>
                  <a:lnTo>
                    <a:pt x="19" y="73"/>
                  </a:lnTo>
                  <a:lnTo>
                    <a:pt x="22" y="75"/>
                  </a:lnTo>
                  <a:lnTo>
                    <a:pt x="26" y="78"/>
                  </a:lnTo>
                  <a:lnTo>
                    <a:pt x="32" y="79"/>
                  </a:lnTo>
                  <a:lnTo>
                    <a:pt x="32" y="79"/>
                  </a:lnTo>
                  <a:lnTo>
                    <a:pt x="38" y="78"/>
                  </a:lnTo>
                  <a:lnTo>
                    <a:pt x="43" y="77"/>
                  </a:lnTo>
                  <a:lnTo>
                    <a:pt x="47" y="73"/>
                  </a:lnTo>
                  <a:lnTo>
                    <a:pt x="51" y="69"/>
                  </a:lnTo>
                  <a:lnTo>
                    <a:pt x="55" y="65"/>
                  </a:lnTo>
                  <a:lnTo>
                    <a:pt x="58" y="59"/>
                  </a:lnTo>
                  <a:lnTo>
                    <a:pt x="61" y="47"/>
                  </a:lnTo>
                  <a:lnTo>
                    <a:pt x="61"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2" name="Freeform 15">
              <a:extLst>
                <a:ext uri="{FF2B5EF4-FFF2-40B4-BE49-F238E27FC236}">
                  <a16:creationId xmlns:a16="http://schemas.microsoft.com/office/drawing/2014/main" id="{A8046823-75F8-4377-8078-33F23F37E2ED}"/>
                </a:ext>
              </a:extLst>
            </p:cNvPr>
            <p:cNvSpPr>
              <a:spLocks/>
            </p:cNvSpPr>
            <p:nvPr userDrawn="1"/>
          </p:nvSpPr>
          <p:spPr bwMode="auto">
            <a:xfrm>
              <a:off x="1595" y="3239"/>
              <a:ext cx="68" cy="90"/>
            </a:xfrm>
            <a:custGeom>
              <a:avLst/>
              <a:gdLst>
                <a:gd name="T0" fmla="*/ 16 w 68"/>
                <a:gd name="T1" fmla="*/ 15 h 90"/>
                <a:gd name="T2" fmla="*/ 16 w 68"/>
                <a:gd name="T3" fmla="*/ 15 h 90"/>
                <a:gd name="T4" fmla="*/ 19 w 68"/>
                <a:gd name="T5" fmla="*/ 2 h 90"/>
                <a:gd name="T6" fmla="*/ 33 w 68"/>
                <a:gd name="T7" fmla="*/ 2 h 90"/>
                <a:gd name="T8" fmla="*/ 31 w 68"/>
                <a:gd name="T9" fmla="*/ 16 h 90"/>
                <a:gd name="T10" fmla="*/ 31 w 68"/>
                <a:gd name="T11" fmla="*/ 16 h 90"/>
                <a:gd name="T12" fmla="*/ 31 w 68"/>
                <a:gd name="T13" fmla="*/ 16 h 90"/>
                <a:gd name="T14" fmla="*/ 36 w 68"/>
                <a:gd name="T15" fmla="*/ 10 h 90"/>
                <a:gd name="T16" fmla="*/ 43 w 68"/>
                <a:gd name="T17" fmla="*/ 4 h 90"/>
                <a:gd name="T18" fmla="*/ 51 w 68"/>
                <a:gd name="T19" fmla="*/ 2 h 90"/>
                <a:gd name="T20" fmla="*/ 62 w 68"/>
                <a:gd name="T21" fmla="*/ 0 h 90"/>
                <a:gd name="T22" fmla="*/ 62 w 68"/>
                <a:gd name="T23" fmla="*/ 0 h 90"/>
                <a:gd name="T24" fmla="*/ 64 w 68"/>
                <a:gd name="T25" fmla="*/ 0 h 90"/>
                <a:gd name="T26" fmla="*/ 68 w 68"/>
                <a:gd name="T27" fmla="*/ 2 h 90"/>
                <a:gd name="T28" fmla="*/ 64 w 68"/>
                <a:gd name="T29" fmla="*/ 16 h 90"/>
                <a:gd name="T30" fmla="*/ 64 w 68"/>
                <a:gd name="T31" fmla="*/ 16 h 90"/>
                <a:gd name="T32" fmla="*/ 58 w 68"/>
                <a:gd name="T33" fmla="*/ 14 h 90"/>
                <a:gd name="T34" fmla="*/ 58 w 68"/>
                <a:gd name="T35" fmla="*/ 14 h 90"/>
                <a:gd name="T36" fmla="*/ 51 w 68"/>
                <a:gd name="T37" fmla="*/ 15 h 90"/>
                <a:gd name="T38" fmla="*/ 44 w 68"/>
                <a:gd name="T39" fmla="*/ 18 h 90"/>
                <a:gd name="T40" fmla="*/ 40 w 68"/>
                <a:gd name="T41" fmla="*/ 22 h 90"/>
                <a:gd name="T42" fmla="*/ 35 w 68"/>
                <a:gd name="T43" fmla="*/ 26 h 90"/>
                <a:gd name="T44" fmla="*/ 32 w 68"/>
                <a:gd name="T45" fmla="*/ 31 h 90"/>
                <a:gd name="T46" fmla="*/ 29 w 68"/>
                <a:gd name="T47" fmla="*/ 37 h 90"/>
                <a:gd name="T48" fmla="*/ 25 w 68"/>
                <a:gd name="T49" fmla="*/ 47 h 90"/>
                <a:gd name="T50" fmla="*/ 17 w 68"/>
                <a:gd name="T51" fmla="*/ 90 h 90"/>
                <a:gd name="T52" fmla="*/ 0 w 68"/>
                <a:gd name="T53" fmla="*/ 90 h 90"/>
                <a:gd name="T54" fmla="*/ 16 w 68"/>
                <a:gd name="T55" fmla="*/ 1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8" h="90">
                  <a:moveTo>
                    <a:pt x="16" y="15"/>
                  </a:moveTo>
                  <a:lnTo>
                    <a:pt x="16" y="15"/>
                  </a:lnTo>
                  <a:lnTo>
                    <a:pt x="19" y="2"/>
                  </a:lnTo>
                  <a:lnTo>
                    <a:pt x="33" y="2"/>
                  </a:lnTo>
                  <a:lnTo>
                    <a:pt x="31" y="16"/>
                  </a:lnTo>
                  <a:lnTo>
                    <a:pt x="31" y="16"/>
                  </a:lnTo>
                  <a:lnTo>
                    <a:pt x="31" y="16"/>
                  </a:lnTo>
                  <a:lnTo>
                    <a:pt x="36" y="10"/>
                  </a:lnTo>
                  <a:lnTo>
                    <a:pt x="43" y="4"/>
                  </a:lnTo>
                  <a:lnTo>
                    <a:pt x="51" y="2"/>
                  </a:lnTo>
                  <a:lnTo>
                    <a:pt x="62" y="0"/>
                  </a:lnTo>
                  <a:lnTo>
                    <a:pt x="62" y="0"/>
                  </a:lnTo>
                  <a:lnTo>
                    <a:pt x="64" y="0"/>
                  </a:lnTo>
                  <a:lnTo>
                    <a:pt x="68" y="2"/>
                  </a:lnTo>
                  <a:lnTo>
                    <a:pt x="64" y="16"/>
                  </a:lnTo>
                  <a:lnTo>
                    <a:pt x="64" y="16"/>
                  </a:lnTo>
                  <a:lnTo>
                    <a:pt x="58" y="14"/>
                  </a:lnTo>
                  <a:lnTo>
                    <a:pt x="58" y="14"/>
                  </a:lnTo>
                  <a:lnTo>
                    <a:pt x="51" y="15"/>
                  </a:lnTo>
                  <a:lnTo>
                    <a:pt x="44" y="18"/>
                  </a:lnTo>
                  <a:lnTo>
                    <a:pt x="40" y="22"/>
                  </a:lnTo>
                  <a:lnTo>
                    <a:pt x="35" y="26"/>
                  </a:lnTo>
                  <a:lnTo>
                    <a:pt x="32" y="31"/>
                  </a:lnTo>
                  <a:lnTo>
                    <a:pt x="29" y="37"/>
                  </a:lnTo>
                  <a:lnTo>
                    <a:pt x="25" y="47"/>
                  </a:lnTo>
                  <a:lnTo>
                    <a:pt x="17" y="90"/>
                  </a:lnTo>
                  <a:lnTo>
                    <a:pt x="0" y="90"/>
                  </a:lnTo>
                  <a:lnTo>
                    <a:pt x="1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3" name="Freeform 16">
              <a:extLst>
                <a:ext uri="{FF2B5EF4-FFF2-40B4-BE49-F238E27FC236}">
                  <a16:creationId xmlns:a16="http://schemas.microsoft.com/office/drawing/2014/main" id="{75CBED6A-B3D0-42BF-B7EE-FB015BB9826E}"/>
                </a:ext>
              </a:extLst>
            </p:cNvPr>
            <p:cNvSpPr>
              <a:spLocks noEditPoints="1"/>
            </p:cNvSpPr>
            <p:nvPr userDrawn="1"/>
          </p:nvSpPr>
          <p:spPr bwMode="auto">
            <a:xfrm>
              <a:off x="1665" y="3239"/>
              <a:ext cx="80" cy="91"/>
            </a:xfrm>
            <a:custGeom>
              <a:avLst/>
              <a:gdLst>
                <a:gd name="T0" fmla="*/ 67 w 80"/>
                <a:gd name="T1" fmla="*/ 89 h 91"/>
                <a:gd name="T2" fmla="*/ 40 w 80"/>
                <a:gd name="T3" fmla="*/ 91 h 91"/>
                <a:gd name="T4" fmla="*/ 32 w 80"/>
                <a:gd name="T5" fmla="*/ 91 h 91"/>
                <a:gd name="T6" fmla="*/ 18 w 80"/>
                <a:gd name="T7" fmla="*/ 87 h 91"/>
                <a:gd name="T8" fmla="*/ 6 w 80"/>
                <a:gd name="T9" fmla="*/ 78 h 91"/>
                <a:gd name="T10" fmla="*/ 1 w 80"/>
                <a:gd name="T11" fmla="*/ 63 h 91"/>
                <a:gd name="T12" fmla="*/ 0 w 80"/>
                <a:gd name="T13" fmla="*/ 53 h 91"/>
                <a:gd name="T14" fmla="*/ 2 w 80"/>
                <a:gd name="T15" fmla="*/ 34 h 91"/>
                <a:gd name="T16" fmla="*/ 12 w 80"/>
                <a:gd name="T17" fmla="*/ 18 h 91"/>
                <a:gd name="T18" fmla="*/ 26 w 80"/>
                <a:gd name="T19" fmla="*/ 4 h 91"/>
                <a:gd name="T20" fmla="*/ 48 w 80"/>
                <a:gd name="T21" fmla="*/ 0 h 91"/>
                <a:gd name="T22" fmla="*/ 55 w 80"/>
                <a:gd name="T23" fmla="*/ 0 h 91"/>
                <a:gd name="T24" fmla="*/ 68 w 80"/>
                <a:gd name="T25" fmla="*/ 6 h 91"/>
                <a:gd name="T26" fmla="*/ 76 w 80"/>
                <a:gd name="T27" fmla="*/ 14 h 91"/>
                <a:gd name="T28" fmla="*/ 80 w 80"/>
                <a:gd name="T29" fmla="*/ 26 h 91"/>
                <a:gd name="T30" fmla="*/ 80 w 80"/>
                <a:gd name="T31" fmla="*/ 34 h 91"/>
                <a:gd name="T32" fmla="*/ 79 w 80"/>
                <a:gd name="T33" fmla="*/ 50 h 91"/>
                <a:gd name="T34" fmla="*/ 17 w 80"/>
                <a:gd name="T35" fmla="*/ 50 h 91"/>
                <a:gd name="T36" fmla="*/ 17 w 80"/>
                <a:gd name="T37" fmla="*/ 55 h 91"/>
                <a:gd name="T38" fmla="*/ 18 w 80"/>
                <a:gd name="T39" fmla="*/ 67 h 91"/>
                <a:gd name="T40" fmla="*/ 24 w 80"/>
                <a:gd name="T41" fmla="*/ 74 h 91"/>
                <a:gd name="T42" fmla="*/ 33 w 80"/>
                <a:gd name="T43" fmla="*/ 78 h 91"/>
                <a:gd name="T44" fmla="*/ 44 w 80"/>
                <a:gd name="T45" fmla="*/ 79 h 91"/>
                <a:gd name="T46" fmla="*/ 68 w 80"/>
                <a:gd name="T47" fmla="*/ 74 h 91"/>
                <a:gd name="T48" fmla="*/ 64 w 80"/>
                <a:gd name="T49" fmla="*/ 38 h 91"/>
                <a:gd name="T50" fmla="*/ 64 w 80"/>
                <a:gd name="T51" fmla="*/ 31 h 91"/>
                <a:gd name="T52" fmla="*/ 63 w 80"/>
                <a:gd name="T53" fmla="*/ 24 h 91"/>
                <a:gd name="T54" fmla="*/ 55 w 80"/>
                <a:gd name="T55" fmla="*/ 15 h 91"/>
                <a:gd name="T56" fmla="*/ 45 w 80"/>
                <a:gd name="T57" fmla="*/ 14 h 91"/>
                <a:gd name="T58" fmla="*/ 37 w 80"/>
                <a:gd name="T59" fmla="*/ 15 h 91"/>
                <a:gd name="T60" fmla="*/ 29 w 80"/>
                <a:gd name="T61" fmla="*/ 20 h 91"/>
                <a:gd name="T62" fmla="*/ 18 w 80"/>
                <a:gd name="T63" fmla="*/ 3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1">
                  <a:moveTo>
                    <a:pt x="67" y="89"/>
                  </a:moveTo>
                  <a:lnTo>
                    <a:pt x="67" y="89"/>
                  </a:lnTo>
                  <a:lnTo>
                    <a:pt x="53" y="91"/>
                  </a:lnTo>
                  <a:lnTo>
                    <a:pt x="40" y="91"/>
                  </a:lnTo>
                  <a:lnTo>
                    <a:pt x="40" y="91"/>
                  </a:lnTo>
                  <a:lnTo>
                    <a:pt x="32" y="91"/>
                  </a:lnTo>
                  <a:lnTo>
                    <a:pt x="25" y="90"/>
                  </a:lnTo>
                  <a:lnTo>
                    <a:pt x="18" y="87"/>
                  </a:lnTo>
                  <a:lnTo>
                    <a:pt x="12" y="83"/>
                  </a:lnTo>
                  <a:lnTo>
                    <a:pt x="6" y="78"/>
                  </a:lnTo>
                  <a:lnTo>
                    <a:pt x="2" y="71"/>
                  </a:lnTo>
                  <a:lnTo>
                    <a:pt x="1" y="63"/>
                  </a:lnTo>
                  <a:lnTo>
                    <a:pt x="0" y="53"/>
                  </a:lnTo>
                  <a:lnTo>
                    <a:pt x="0" y="53"/>
                  </a:lnTo>
                  <a:lnTo>
                    <a:pt x="1" y="43"/>
                  </a:lnTo>
                  <a:lnTo>
                    <a:pt x="2" y="34"/>
                  </a:lnTo>
                  <a:lnTo>
                    <a:pt x="6" y="26"/>
                  </a:lnTo>
                  <a:lnTo>
                    <a:pt x="12" y="18"/>
                  </a:lnTo>
                  <a:lnTo>
                    <a:pt x="18" y="10"/>
                  </a:lnTo>
                  <a:lnTo>
                    <a:pt x="26" y="4"/>
                  </a:lnTo>
                  <a:lnTo>
                    <a:pt x="37" y="2"/>
                  </a:lnTo>
                  <a:lnTo>
                    <a:pt x="48" y="0"/>
                  </a:lnTo>
                  <a:lnTo>
                    <a:pt x="48" y="0"/>
                  </a:lnTo>
                  <a:lnTo>
                    <a:pt x="55" y="0"/>
                  </a:lnTo>
                  <a:lnTo>
                    <a:pt x="61" y="3"/>
                  </a:lnTo>
                  <a:lnTo>
                    <a:pt x="68" y="6"/>
                  </a:lnTo>
                  <a:lnTo>
                    <a:pt x="72" y="10"/>
                  </a:lnTo>
                  <a:lnTo>
                    <a:pt x="76" y="14"/>
                  </a:lnTo>
                  <a:lnTo>
                    <a:pt x="79" y="19"/>
                  </a:lnTo>
                  <a:lnTo>
                    <a:pt x="80" y="26"/>
                  </a:lnTo>
                  <a:lnTo>
                    <a:pt x="80" y="34"/>
                  </a:lnTo>
                  <a:lnTo>
                    <a:pt x="80" y="34"/>
                  </a:lnTo>
                  <a:lnTo>
                    <a:pt x="80" y="42"/>
                  </a:lnTo>
                  <a:lnTo>
                    <a:pt x="79" y="50"/>
                  </a:lnTo>
                  <a:lnTo>
                    <a:pt x="17" y="50"/>
                  </a:lnTo>
                  <a:lnTo>
                    <a:pt x="17" y="50"/>
                  </a:lnTo>
                  <a:lnTo>
                    <a:pt x="17" y="55"/>
                  </a:lnTo>
                  <a:lnTo>
                    <a:pt x="17" y="55"/>
                  </a:lnTo>
                  <a:lnTo>
                    <a:pt x="17" y="62"/>
                  </a:lnTo>
                  <a:lnTo>
                    <a:pt x="18" y="67"/>
                  </a:lnTo>
                  <a:lnTo>
                    <a:pt x="21" y="71"/>
                  </a:lnTo>
                  <a:lnTo>
                    <a:pt x="24" y="74"/>
                  </a:lnTo>
                  <a:lnTo>
                    <a:pt x="28" y="77"/>
                  </a:lnTo>
                  <a:lnTo>
                    <a:pt x="33" y="78"/>
                  </a:lnTo>
                  <a:lnTo>
                    <a:pt x="44" y="79"/>
                  </a:lnTo>
                  <a:lnTo>
                    <a:pt x="44" y="79"/>
                  </a:lnTo>
                  <a:lnTo>
                    <a:pt x="56" y="78"/>
                  </a:lnTo>
                  <a:lnTo>
                    <a:pt x="68" y="74"/>
                  </a:lnTo>
                  <a:lnTo>
                    <a:pt x="67" y="89"/>
                  </a:lnTo>
                  <a:close/>
                  <a:moveTo>
                    <a:pt x="64" y="38"/>
                  </a:moveTo>
                  <a:lnTo>
                    <a:pt x="64" y="38"/>
                  </a:lnTo>
                  <a:lnTo>
                    <a:pt x="64" y="31"/>
                  </a:lnTo>
                  <a:lnTo>
                    <a:pt x="64" y="31"/>
                  </a:lnTo>
                  <a:lnTo>
                    <a:pt x="63" y="24"/>
                  </a:lnTo>
                  <a:lnTo>
                    <a:pt x="60" y="18"/>
                  </a:lnTo>
                  <a:lnTo>
                    <a:pt x="55" y="15"/>
                  </a:lnTo>
                  <a:lnTo>
                    <a:pt x="45" y="14"/>
                  </a:lnTo>
                  <a:lnTo>
                    <a:pt x="45" y="14"/>
                  </a:lnTo>
                  <a:lnTo>
                    <a:pt x="41" y="14"/>
                  </a:lnTo>
                  <a:lnTo>
                    <a:pt x="37" y="15"/>
                  </a:lnTo>
                  <a:lnTo>
                    <a:pt x="32" y="18"/>
                  </a:lnTo>
                  <a:lnTo>
                    <a:pt x="29" y="20"/>
                  </a:lnTo>
                  <a:lnTo>
                    <a:pt x="22" y="29"/>
                  </a:lnTo>
                  <a:lnTo>
                    <a:pt x="18" y="38"/>
                  </a:lnTo>
                  <a:lnTo>
                    <a:pt x="64"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4" name="Freeform 17">
              <a:extLst>
                <a:ext uri="{FF2B5EF4-FFF2-40B4-BE49-F238E27FC236}">
                  <a16:creationId xmlns:a16="http://schemas.microsoft.com/office/drawing/2014/main" id="{4073D8E7-AC06-48CB-84A1-BA0ED5E40300}"/>
                </a:ext>
              </a:extLst>
            </p:cNvPr>
            <p:cNvSpPr>
              <a:spLocks noEditPoints="1"/>
            </p:cNvSpPr>
            <p:nvPr userDrawn="1"/>
          </p:nvSpPr>
          <p:spPr bwMode="auto">
            <a:xfrm>
              <a:off x="1804" y="3239"/>
              <a:ext cx="81" cy="91"/>
            </a:xfrm>
            <a:custGeom>
              <a:avLst/>
              <a:gdLst>
                <a:gd name="T0" fmla="*/ 22 w 81"/>
                <a:gd name="T1" fmla="*/ 4 h 91"/>
                <a:gd name="T2" fmla="*/ 46 w 81"/>
                <a:gd name="T3" fmla="*/ 0 h 91"/>
                <a:gd name="T4" fmla="*/ 58 w 81"/>
                <a:gd name="T5" fmla="*/ 2 h 91"/>
                <a:gd name="T6" fmla="*/ 70 w 81"/>
                <a:gd name="T7" fmla="*/ 6 h 91"/>
                <a:gd name="T8" fmla="*/ 78 w 81"/>
                <a:gd name="T9" fmla="*/ 15 h 91"/>
                <a:gd name="T10" fmla="*/ 81 w 81"/>
                <a:gd name="T11" fmla="*/ 29 h 91"/>
                <a:gd name="T12" fmla="*/ 79 w 81"/>
                <a:gd name="T13" fmla="*/ 42 h 91"/>
                <a:gd name="T14" fmla="*/ 74 w 81"/>
                <a:gd name="T15" fmla="*/ 66 h 91"/>
                <a:gd name="T16" fmla="*/ 55 w 81"/>
                <a:gd name="T17" fmla="*/ 90 h 91"/>
                <a:gd name="T18" fmla="*/ 58 w 81"/>
                <a:gd name="T19" fmla="*/ 75 h 91"/>
                <a:gd name="T20" fmla="*/ 58 w 81"/>
                <a:gd name="T21" fmla="*/ 75 h 91"/>
                <a:gd name="T22" fmla="*/ 46 w 81"/>
                <a:gd name="T23" fmla="*/ 87 h 91"/>
                <a:gd name="T24" fmla="*/ 28 w 81"/>
                <a:gd name="T25" fmla="*/ 91 h 91"/>
                <a:gd name="T26" fmla="*/ 18 w 81"/>
                <a:gd name="T27" fmla="*/ 90 h 91"/>
                <a:gd name="T28" fmla="*/ 10 w 81"/>
                <a:gd name="T29" fmla="*/ 86 h 91"/>
                <a:gd name="T30" fmla="*/ 3 w 81"/>
                <a:gd name="T31" fmla="*/ 78 h 91"/>
                <a:gd name="T32" fmla="*/ 0 w 81"/>
                <a:gd name="T33" fmla="*/ 67 h 91"/>
                <a:gd name="T34" fmla="*/ 1 w 81"/>
                <a:gd name="T35" fmla="*/ 59 h 91"/>
                <a:gd name="T36" fmla="*/ 10 w 81"/>
                <a:gd name="T37" fmla="*/ 47 h 91"/>
                <a:gd name="T38" fmla="*/ 23 w 81"/>
                <a:gd name="T39" fmla="*/ 39 h 91"/>
                <a:gd name="T40" fmla="*/ 42 w 81"/>
                <a:gd name="T41" fmla="*/ 37 h 91"/>
                <a:gd name="T42" fmla="*/ 52 w 81"/>
                <a:gd name="T43" fmla="*/ 35 h 91"/>
                <a:gd name="T44" fmla="*/ 65 w 81"/>
                <a:gd name="T45" fmla="*/ 37 h 91"/>
                <a:gd name="T46" fmla="*/ 66 w 81"/>
                <a:gd name="T47" fmla="*/ 31 h 91"/>
                <a:gd name="T48" fmla="*/ 63 w 81"/>
                <a:gd name="T49" fmla="*/ 23 h 91"/>
                <a:gd name="T50" fmla="*/ 59 w 81"/>
                <a:gd name="T51" fmla="*/ 18 h 91"/>
                <a:gd name="T52" fmla="*/ 44 w 81"/>
                <a:gd name="T53" fmla="*/ 14 h 91"/>
                <a:gd name="T54" fmla="*/ 38 w 81"/>
                <a:gd name="T55" fmla="*/ 14 h 91"/>
                <a:gd name="T56" fmla="*/ 24 w 81"/>
                <a:gd name="T57" fmla="*/ 18 h 91"/>
                <a:gd name="T58" fmla="*/ 22 w 81"/>
                <a:gd name="T59" fmla="*/ 4 h 91"/>
                <a:gd name="T60" fmla="*/ 48 w 81"/>
                <a:gd name="T61" fmla="*/ 47 h 91"/>
                <a:gd name="T62" fmla="*/ 39 w 81"/>
                <a:gd name="T63" fmla="*/ 49 h 91"/>
                <a:gd name="T64" fmla="*/ 24 w 81"/>
                <a:gd name="T65" fmla="*/ 54 h 91"/>
                <a:gd name="T66" fmla="*/ 19 w 81"/>
                <a:gd name="T67" fmla="*/ 62 h 91"/>
                <a:gd name="T68" fmla="*/ 18 w 81"/>
                <a:gd name="T69" fmla="*/ 67 h 91"/>
                <a:gd name="T70" fmla="*/ 22 w 81"/>
                <a:gd name="T71" fmla="*/ 75 h 91"/>
                <a:gd name="T72" fmla="*/ 32 w 81"/>
                <a:gd name="T73" fmla="*/ 79 h 91"/>
                <a:gd name="T74" fmla="*/ 38 w 81"/>
                <a:gd name="T75" fmla="*/ 78 h 91"/>
                <a:gd name="T76" fmla="*/ 48 w 81"/>
                <a:gd name="T77" fmla="*/ 73 h 91"/>
                <a:gd name="T78" fmla="*/ 55 w 81"/>
                <a:gd name="T79" fmla="*/ 65 h 91"/>
                <a:gd name="T80" fmla="*/ 60 w 81"/>
                <a:gd name="T81"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1" h="91">
                  <a:moveTo>
                    <a:pt x="22" y="4"/>
                  </a:moveTo>
                  <a:lnTo>
                    <a:pt x="22" y="4"/>
                  </a:lnTo>
                  <a:lnTo>
                    <a:pt x="34" y="2"/>
                  </a:lnTo>
                  <a:lnTo>
                    <a:pt x="46" y="0"/>
                  </a:lnTo>
                  <a:lnTo>
                    <a:pt x="46" y="0"/>
                  </a:lnTo>
                  <a:lnTo>
                    <a:pt x="58" y="2"/>
                  </a:lnTo>
                  <a:lnTo>
                    <a:pt x="65" y="3"/>
                  </a:lnTo>
                  <a:lnTo>
                    <a:pt x="70" y="6"/>
                  </a:lnTo>
                  <a:lnTo>
                    <a:pt x="74" y="10"/>
                  </a:lnTo>
                  <a:lnTo>
                    <a:pt x="78" y="15"/>
                  </a:lnTo>
                  <a:lnTo>
                    <a:pt x="79" y="20"/>
                  </a:lnTo>
                  <a:lnTo>
                    <a:pt x="81" y="29"/>
                  </a:lnTo>
                  <a:lnTo>
                    <a:pt x="81" y="29"/>
                  </a:lnTo>
                  <a:lnTo>
                    <a:pt x="79" y="42"/>
                  </a:lnTo>
                  <a:lnTo>
                    <a:pt x="79" y="42"/>
                  </a:lnTo>
                  <a:lnTo>
                    <a:pt x="74" y="66"/>
                  </a:lnTo>
                  <a:lnTo>
                    <a:pt x="70" y="90"/>
                  </a:lnTo>
                  <a:lnTo>
                    <a:pt x="55" y="90"/>
                  </a:lnTo>
                  <a:lnTo>
                    <a:pt x="55" y="90"/>
                  </a:lnTo>
                  <a:lnTo>
                    <a:pt x="58" y="75"/>
                  </a:lnTo>
                  <a:lnTo>
                    <a:pt x="58" y="75"/>
                  </a:lnTo>
                  <a:lnTo>
                    <a:pt x="58" y="75"/>
                  </a:lnTo>
                  <a:lnTo>
                    <a:pt x="52" y="82"/>
                  </a:lnTo>
                  <a:lnTo>
                    <a:pt x="46" y="87"/>
                  </a:lnTo>
                  <a:lnTo>
                    <a:pt x="38" y="91"/>
                  </a:lnTo>
                  <a:lnTo>
                    <a:pt x="28" y="91"/>
                  </a:lnTo>
                  <a:lnTo>
                    <a:pt x="28" y="91"/>
                  </a:lnTo>
                  <a:lnTo>
                    <a:pt x="18" y="90"/>
                  </a:lnTo>
                  <a:lnTo>
                    <a:pt x="14" y="89"/>
                  </a:lnTo>
                  <a:lnTo>
                    <a:pt x="10" y="86"/>
                  </a:lnTo>
                  <a:lnTo>
                    <a:pt x="5" y="82"/>
                  </a:lnTo>
                  <a:lnTo>
                    <a:pt x="3" y="78"/>
                  </a:lnTo>
                  <a:lnTo>
                    <a:pt x="1" y="74"/>
                  </a:lnTo>
                  <a:lnTo>
                    <a:pt x="0" y="67"/>
                  </a:lnTo>
                  <a:lnTo>
                    <a:pt x="0" y="67"/>
                  </a:lnTo>
                  <a:lnTo>
                    <a:pt x="1" y="59"/>
                  </a:lnTo>
                  <a:lnTo>
                    <a:pt x="4" y="53"/>
                  </a:lnTo>
                  <a:lnTo>
                    <a:pt x="10" y="47"/>
                  </a:lnTo>
                  <a:lnTo>
                    <a:pt x="15" y="42"/>
                  </a:lnTo>
                  <a:lnTo>
                    <a:pt x="23" y="39"/>
                  </a:lnTo>
                  <a:lnTo>
                    <a:pt x="32" y="38"/>
                  </a:lnTo>
                  <a:lnTo>
                    <a:pt x="42" y="37"/>
                  </a:lnTo>
                  <a:lnTo>
                    <a:pt x="52" y="35"/>
                  </a:lnTo>
                  <a:lnTo>
                    <a:pt x="52" y="35"/>
                  </a:lnTo>
                  <a:lnTo>
                    <a:pt x="65" y="37"/>
                  </a:lnTo>
                  <a:lnTo>
                    <a:pt x="65" y="37"/>
                  </a:lnTo>
                  <a:lnTo>
                    <a:pt x="66" y="31"/>
                  </a:lnTo>
                  <a:lnTo>
                    <a:pt x="66" y="31"/>
                  </a:lnTo>
                  <a:lnTo>
                    <a:pt x="65" y="26"/>
                  </a:lnTo>
                  <a:lnTo>
                    <a:pt x="63" y="23"/>
                  </a:lnTo>
                  <a:lnTo>
                    <a:pt x="62" y="19"/>
                  </a:lnTo>
                  <a:lnTo>
                    <a:pt x="59" y="18"/>
                  </a:lnTo>
                  <a:lnTo>
                    <a:pt x="54" y="14"/>
                  </a:lnTo>
                  <a:lnTo>
                    <a:pt x="44" y="14"/>
                  </a:lnTo>
                  <a:lnTo>
                    <a:pt x="44" y="14"/>
                  </a:lnTo>
                  <a:lnTo>
                    <a:pt x="38" y="14"/>
                  </a:lnTo>
                  <a:lnTo>
                    <a:pt x="31" y="15"/>
                  </a:lnTo>
                  <a:lnTo>
                    <a:pt x="24" y="18"/>
                  </a:lnTo>
                  <a:lnTo>
                    <a:pt x="18" y="20"/>
                  </a:lnTo>
                  <a:lnTo>
                    <a:pt x="22" y="4"/>
                  </a:lnTo>
                  <a:close/>
                  <a:moveTo>
                    <a:pt x="60" y="47"/>
                  </a:moveTo>
                  <a:lnTo>
                    <a:pt x="48" y="47"/>
                  </a:lnTo>
                  <a:lnTo>
                    <a:pt x="48" y="47"/>
                  </a:lnTo>
                  <a:lnTo>
                    <a:pt x="39" y="49"/>
                  </a:lnTo>
                  <a:lnTo>
                    <a:pt x="28" y="51"/>
                  </a:lnTo>
                  <a:lnTo>
                    <a:pt x="24" y="54"/>
                  </a:lnTo>
                  <a:lnTo>
                    <a:pt x="20" y="58"/>
                  </a:lnTo>
                  <a:lnTo>
                    <a:pt x="19" y="62"/>
                  </a:lnTo>
                  <a:lnTo>
                    <a:pt x="18" y="67"/>
                  </a:lnTo>
                  <a:lnTo>
                    <a:pt x="18" y="67"/>
                  </a:lnTo>
                  <a:lnTo>
                    <a:pt x="19" y="73"/>
                  </a:lnTo>
                  <a:lnTo>
                    <a:pt x="22" y="75"/>
                  </a:lnTo>
                  <a:lnTo>
                    <a:pt x="27" y="78"/>
                  </a:lnTo>
                  <a:lnTo>
                    <a:pt x="32" y="79"/>
                  </a:lnTo>
                  <a:lnTo>
                    <a:pt x="32" y="79"/>
                  </a:lnTo>
                  <a:lnTo>
                    <a:pt x="38" y="78"/>
                  </a:lnTo>
                  <a:lnTo>
                    <a:pt x="43" y="77"/>
                  </a:lnTo>
                  <a:lnTo>
                    <a:pt x="48" y="73"/>
                  </a:lnTo>
                  <a:lnTo>
                    <a:pt x="52" y="69"/>
                  </a:lnTo>
                  <a:lnTo>
                    <a:pt x="55" y="65"/>
                  </a:lnTo>
                  <a:lnTo>
                    <a:pt x="58" y="59"/>
                  </a:lnTo>
                  <a:lnTo>
                    <a:pt x="60" y="47"/>
                  </a:lnTo>
                  <a:lnTo>
                    <a:pt x="60"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5" name="Freeform 18">
              <a:extLst>
                <a:ext uri="{FF2B5EF4-FFF2-40B4-BE49-F238E27FC236}">
                  <a16:creationId xmlns:a16="http://schemas.microsoft.com/office/drawing/2014/main" id="{AF995F01-1BFF-47C6-9C3A-5547ECED302B}"/>
                </a:ext>
              </a:extLst>
            </p:cNvPr>
            <p:cNvSpPr>
              <a:spLocks/>
            </p:cNvSpPr>
            <p:nvPr userDrawn="1"/>
          </p:nvSpPr>
          <p:spPr bwMode="auto">
            <a:xfrm>
              <a:off x="1906" y="3215"/>
              <a:ext cx="63" cy="115"/>
            </a:xfrm>
            <a:custGeom>
              <a:avLst/>
              <a:gdLst>
                <a:gd name="T0" fmla="*/ 3 w 63"/>
                <a:gd name="T1" fmla="*/ 26 h 115"/>
                <a:gd name="T2" fmla="*/ 23 w 63"/>
                <a:gd name="T3" fmla="*/ 26 h 115"/>
                <a:gd name="T4" fmla="*/ 27 w 63"/>
                <a:gd name="T5" fmla="*/ 6 h 115"/>
                <a:gd name="T6" fmla="*/ 44 w 63"/>
                <a:gd name="T7" fmla="*/ 0 h 115"/>
                <a:gd name="T8" fmla="*/ 39 w 63"/>
                <a:gd name="T9" fmla="*/ 26 h 115"/>
                <a:gd name="T10" fmla="*/ 63 w 63"/>
                <a:gd name="T11" fmla="*/ 26 h 115"/>
                <a:gd name="T12" fmla="*/ 60 w 63"/>
                <a:gd name="T13" fmla="*/ 39 h 115"/>
                <a:gd name="T14" fmla="*/ 36 w 63"/>
                <a:gd name="T15" fmla="*/ 39 h 115"/>
                <a:gd name="T16" fmla="*/ 28 w 63"/>
                <a:gd name="T17" fmla="*/ 77 h 115"/>
                <a:gd name="T18" fmla="*/ 28 w 63"/>
                <a:gd name="T19" fmla="*/ 77 h 115"/>
                <a:gd name="T20" fmla="*/ 26 w 63"/>
                <a:gd name="T21" fmla="*/ 94 h 115"/>
                <a:gd name="T22" fmla="*/ 26 w 63"/>
                <a:gd name="T23" fmla="*/ 94 h 115"/>
                <a:gd name="T24" fmla="*/ 26 w 63"/>
                <a:gd name="T25" fmla="*/ 98 h 115"/>
                <a:gd name="T26" fmla="*/ 28 w 63"/>
                <a:gd name="T27" fmla="*/ 101 h 115"/>
                <a:gd name="T28" fmla="*/ 31 w 63"/>
                <a:gd name="T29" fmla="*/ 102 h 115"/>
                <a:gd name="T30" fmla="*/ 36 w 63"/>
                <a:gd name="T31" fmla="*/ 103 h 115"/>
                <a:gd name="T32" fmla="*/ 36 w 63"/>
                <a:gd name="T33" fmla="*/ 103 h 115"/>
                <a:gd name="T34" fmla="*/ 43 w 63"/>
                <a:gd name="T35" fmla="*/ 102 h 115"/>
                <a:gd name="T36" fmla="*/ 48 w 63"/>
                <a:gd name="T37" fmla="*/ 101 h 115"/>
                <a:gd name="T38" fmla="*/ 46 w 63"/>
                <a:gd name="T39" fmla="*/ 114 h 115"/>
                <a:gd name="T40" fmla="*/ 46 w 63"/>
                <a:gd name="T41" fmla="*/ 114 h 115"/>
                <a:gd name="T42" fmla="*/ 38 w 63"/>
                <a:gd name="T43" fmla="*/ 115 h 115"/>
                <a:gd name="T44" fmla="*/ 30 w 63"/>
                <a:gd name="T45" fmla="*/ 115 h 115"/>
                <a:gd name="T46" fmla="*/ 30 w 63"/>
                <a:gd name="T47" fmla="*/ 115 h 115"/>
                <a:gd name="T48" fmla="*/ 24 w 63"/>
                <a:gd name="T49" fmla="*/ 115 h 115"/>
                <a:gd name="T50" fmla="*/ 20 w 63"/>
                <a:gd name="T51" fmla="*/ 114 h 115"/>
                <a:gd name="T52" fmla="*/ 16 w 63"/>
                <a:gd name="T53" fmla="*/ 113 h 115"/>
                <a:gd name="T54" fmla="*/ 14 w 63"/>
                <a:gd name="T55" fmla="*/ 110 h 115"/>
                <a:gd name="T56" fmla="*/ 9 w 63"/>
                <a:gd name="T57" fmla="*/ 103 h 115"/>
                <a:gd name="T58" fmla="*/ 9 w 63"/>
                <a:gd name="T59" fmla="*/ 97 h 115"/>
                <a:gd name="T60" fmla="*/ 9 w 63"/>
                <a:gd name="T61" fmla="*/ 97 h 115"/>
                <a:gd name="T62" fmla="*/ 9 w 63"/>
                <a:gd name="T63" fmla="*/ 86 h 115"/>
                <a:gd name="T64" fmla="*/ 12 w 63"/>
                <a:gd name="T65" fmla="*/ 77 h 115"/>
                <a:gd name="T66" fmla="*/ 19 w 63"/>
                <a:gd name="T67" fmla="*/ 39 h 115"/>
                <a:gd name="T68" fmla="*/ 0 w 63"/>
                <a:gd name="T69" fmla="*/ 39 h 115"/>
                <a:gd name="T70" fmla="*/ 3 w 63"/>
                <a:gd name="T71" fmla="*/ 2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 h="115">
                  <a:moveTo>
                    <a:pt x="3" y="26"/>
                  </a:moveTo>
                  <a:lnTo>
                    <a:pt x="23" y="26"/>
                  </a:lnTo>
                  <a:lnTo>
                    <a:pt x="27" y="6"/>
                  </a:lnTo>
                  <a:lnTo>
                    <a:pt x="44" y="0"/>
                  </a:lnTo>
                  <a:lnTo>
                    <a:pt x="39" y="26"/>
                  </a:lnTo>
                  <a:lnTo>
                    <a:pt x="63" y="26"/>
                  </a:lnTo>
                  <a:lnTo>
                    <a:pt x="60" y="39"/>
                  </a:lnTo>
                  <a:lnTo>
                    <a:pt x="36" y="39"/>
                  </a:lnTo>
                  <a:lnTo>
                    <a:pt x="28" y="77"/>
                  </a:lnTo>
                  <a:lnTo>
                    <a:pt x="28" y="77"/>
                  </a:lnTo>
                  <a:lnTo>
                    <a:pt x="26" y="94"/>
                  </a:lnTo>
                  <a:lnTo>
                    <a:pt x="26" y="94"/>
                  </a:lnTo>
                  <a:lnTo>
                    <a:pt x="26" y="98"/>
                  </a:lnTo>
                  <a:lnTo>
                    <a:pt x="28" y="101"/>
                  </a:lnTo>
                  <a:lnTo>
                    <a:pt x="31" y="102"/>
                  </a:lnTo>
                  <a:lnTo>
                    <a:pt x="36" y="103"/>
                  </a:lnTo>
                  <a:lnTo>
                    <a:pt x="36" y="103"/>
                  </a:lnTo>
                  <a:lnTo>
                    <a:pt x="43" y="102"/>
                  </a:lnTo>
                  <a:lnTo>
                    <a:pt x="48" y="101"/>
                  </a:lnTo>
                  <a:lnTo>
                    <a:pt x="46" y="114"/>
                  </a:lnTo>
                  <a:lnTo>
                    <a:pt x="46" y="114"/>
                  </a:lnTo>
                  <a:lnTo>
                    <a:pt x="38" y="115"/>
                  </a:lnTo>
                  <a:lnTo>
                    <a:pt x="30" y="115"/>
                  </a:lnTo>
                  <a:lnTo>
                    <a:pt x="30" y="115"/>
                  </a:lnTo>
                  <a:lnTo>
                    <a:pt x="24" y="115"/>
                  </a:lnTo>
                  <a:lnTo>
                    <a:pt x="20" y="114"/>
                  </a:lnTo>
                  <a:lnTo>
                    <a:pt x="16" y="113"/>
                  </a:lnTo>
                  <a:lnTo>
                    <a:pt x="14" y="110"/>
                  </a:lnTo>
                  <a:lnTo>
                    <a:pt x="9" y="103"/>
                  </a:lnTo>
                  <a:lnTo>
                    <a:pt x="9" y="97"/>
                  </a:lnTo>
                  <a:lnTo>
                    <a:pt x="9" y="97"/>
                  </a:lnTo>
                  <a:lnTo>
                    <a:pt x="9" y="86"/>
                  </a:lnTo>
                  <a:lnTo>
                    <a:pt x="12" y="77"/>
                  </a:lnTo>
                  <a:lnTo>
                    <a:pt x="19" y="39"/>
                  </a:lnTo>
                  <a:lnTo>
                    <a:pt x="0" y="39"/>
                  </a:lnTo>
                  <a:lnTo>
                    <a:pt x="3"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6" name="Freeform 19">
              <a:extLst>
                <a:ext uri="{FF2B5EF4-FFF2-40B4-BE49-F238E27FC236}">
                  <a16:creationId xmlns:a16="http://schemas.microsoft.com/office/drawing/2014/main" id="{3ABEB72C-B477-4B54-9DAC-2D637BFB6A78}"/>
                </a:ext>
              </a:extLst>
            </p:cNvPr>
            <p:cNvSpPr>
              <a:spLocks/>
            </p:cNvSpPr>
            <p:nvPr userDrawn="1"/>
          </p:nvSpPr>
          <p:spPr bwMode="auto">
            <a:xfrm>
              <a:off x="2021" y="3215"/>
              <a:ext cx="62" cy="115"/>
            </a:xfrm>
            <a:custGeom>
              <a:avLst/>
              <a:gdLst>
                <a:gd name="T0" fmla="*/ 3 w 62"/>
                <a:gd name="T1" fmla="*/ 26 h 115"/>
                <a:gd name="T2" fmla="*/ 22 w 62"/>
                <a:gd name="T3" fmla="*/ 26 h 115"/>
                <a:gd name="T4" fmla="*/ 26 w 62"/>
                <a:gd name="T5" fmla="*/ 6 h 115"/>
                <a:gd name="T6" fmla="*/ 43 w 62"/>
                <a:gd name="T7" fmla="*/ 0 h 115"/>
                <a:gd name="T8" fmla="*/ 38 w 62"/>
                <a:gd name="T9" fmla="*/ 26 h 115"/>
                <a:gd name="T10" fmla="*/ 62 w 62"/>
                <a:gd name="T11" fmla="*/ 26 h 115"/>
                <a:gd name="T12" fmla="*/ 60 w 62"/>
                <a:gd name="T13" fmla="*/ 39 h 115"/>
                <a:gd name="T14" fmla="*/ 35 w 62"/>
                <a:gd name="T15" fmla="*/ 39 h 115"/>
                <a:gd name="T16" fmla="*/ 27 w 62"/>
                <a:gd name="T17" fmla="*/ 77 h 115"/>
                <a:gd name="T18" fmla="*/ 27 w 62"/>
                <a:gd name="T19" fmla="*/ 77 h 115"/>
                <a:gd name="T20" fmla="*/ 25 w 62"/>
                <a:gd name="T21" fmla="*/ 94 h 115"/>
                <a:gd name="T22" fmla="*/ 25 w 62"/>
                <a:gd name="T23" fmla="*/ 94 h 115"/>
                <a:gd name="T24" fmla="*/ 26 w 62"/>
                <a:gd name="T25" fmla="*/ 98 h 115"/>
                <a:gd name="T26" fmla="*/ 27 w 62"/>
                <a:gd name="T27" fmla="*/ 101 h 115"/>
                <a:gd name="T28" fmla="*/ 31 w 62"/>
                <a:gd name="T29" fmla="*/ 102 h 115"/>
                <a:gd name="T30" fmla="*/ 37 w 62"/>
                <a:gd name="T31" fmla="*/ 103 h 115"/>
                <a:gd name="T32" fmla="*/ 37 w 62"/>
                <a:gd name="T33" fmla="*/ 103 h 115"/>
                <a:gd name="T34" fmla="*/ 42 w 62"/>
                <a:gd name="T35" fmla="*/ 102 h 115"/>
                <a:gd name="T36" fmla="*/ 47 w 62"/>
                <a:gd name="T37" fmla="*/ 101 h 115"/>
                <a:gd name="T38" fmla="*/ 46 w 62"/>
                <a:gd name="T39" fmla="*/ 114 h 115"/>
                <a:gd name="T40" fmla="*/ 46 w 62"/>
                <a:gd name="T41" fmla="*/ 114 h 115"/>
                <a:gd name="T42" fmla="*/ 38 w 62"/>
                <a:gd name="T43" fmla="*/ 115 h 115"/>
                <a:gd name="T44" fmla="*/ 30 w 62"/>
                <a:gd name="T45" fmla="*/ 115 h 115"/>
                <a:gd name="T46" fmla="*/ 30 w 62"/>
                <a:gd name="T47" fmla="*/ 115 h 115"/>
                <a:gd name="T48" fmla="*/ 25 w 62"/>
                <a:gd name="T49" fmla="*/ 115 h 115"/>
                <a:gd name="T50" fmla="*/ 21 w 62"/>
                <a:gd name="T51" fmla="*/ 114 h 115"/>
                <a:gd name="T52" fmla="*/ 17 w 62"/>
                <a:gd name="T53" fmla="*/ 113 h 115"/>
                <a:gd name="T54" fmla="*/ 14 w 62"/>
                <a:gd name="T55" fmla="*/ 110 h 115"/>
                <a:gd name="T56" fmla="*/ 10 w 62"/>
                <a:gd name="T57" fmla="*/ 103 h 115"/>
                <a:gd name="T58" fmla="*/ 9 w 62"/>
                <a:gd name="T59" fmla="*/ 97 h 115"/>
                <a:gd name="T60" fmla="*/ 9 w 62"/>
                <a:gd name="T61" fmla="*/ 97 h 115"/>
                <a:gd name="T62" fmla="*/ 10 w 62"/>
                <a:gd name="T63" fmla="*/ 86 h 115"/>
                <a:gd name="T64" fmla="*/ 11 w 62"/>
                <a:gd name="T65" fmla="*/ 77 h 115"/>
                <a:gd name="T66" fmla="*/ 19 w 62"/>
                <a:gd name="T67" fmla="*/ 39 h 115"/>
                <a:gd name="T68" fmla="*/ 0 w 62"/>
                <a:gd name="T69" fmla="*/ 39 h 115"/>
                <a:gd name="T70" fmla="*/ 3 w 62"/>
                <a:gd name="T71" fmla="*/ 2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 h="115">
                  <a:moveTo>
                    <a:pt x="3" y="26"/>
                  </a:moveTo>
                  <a:lnTo>
                    <a:pt x="22" y="26"/>
                  </a:lnTo>
                  <a:lnTo>
                    <a:pt x="26" y="6"/>
                  </a:lnTo>
                  <a:lnTo>
                    <a:pt x="43" y="0"/>
                  </a:lnTo>
                  <a:lnTo>
                    <a:pt x="38" y="26"/>
                  </a:lnTo>
                  <a:lnTo>
                    <a:pt x="62" y="26"/>
                  </a:lnTo>
                  <a:lnTo>
                    <a:pt x="60" y="39"/>
                  </a:lnTo>
                  <a:lnTo>
                    <a:pt x="35" y="39"/>
                  </a:lnTo>
                  <a:lnTo>
                    <a:pt x="27" y="77"/>
                  </a:lnTo>
                  <a:lnTo>
                    <a:pt x="27" y="77"/>
                  </a:lnTo>
                  <a:lnTo>
                    <a:pt x="25" y="94"/>
                  </a:lnTo>
                  <a:lnTo>
                    <a:pt x="25" y="94"/>
                  </a:lnTo>
                  <a:lnTo>
                    <a:pt x="26" y="98"/>
                  </a:lnTo>
                  <a:lnTo>
                    <a:pt x="27" y="101"/>
                  </a:lnTo>
                  <a:lnTo>
                    <a:pt x="31" y="102"/>
                  </a:lnTo>
                  <a:lnTo>
                    <a:pt x="37" y="103"/>
                  </a:lnTo>
                  <a:lnTo>
                    <a:pt x="37" y="103"/>
                  </a:lnTo>
                  <a:lnTo>
                    <a:pt x="42" y="102"/>
                  </a:lnTo>
                  <a:lnTo>
                    <a:pt x="47" y="101"/>
                  </a:lnTo>
                  <a:lnTo>
                    <a:pt x="46" y="114"/>
                  </a:lnTo>
                  <a:lnTo>
                    <a:pt x="46" y="114"/>
                  </a:lnTo>
                  <a:lnTo>
                    <a:pt x="38" y="115"/>
                  </a:lnTo>
                  <a:lnTo>
                    <a:pt x="30" y="115"/>
                  </a:lnTo>
                  <a:lnTo>
                    <a:pt x="30" y="115"/>
                  </a:lnTo>
                  <a:lnTo>
                    <a:pt x="25" y="115"/>
                  </a:lnTo>
                  <a:lnTo>
                    <a:pt x="21" y="114"/>
                  </a:lnTo>
                  <a:lnTo>
                    <a:pt x="17" y="113"/>
                  </a:lnTo>
                  <a:lnTo>
                    <a:pt x="14" y="110"/>
                  </a:lnTo>
                  <a:lnTo>
                    <a:pt x="10" y="103"/>
                  </a:lnTo>
                  <a:lnTo>
                    <a:pt x="9" y="97"/>
                  </a:lnTo>
                  <a:lnTo>
                    <a:pt x="9" y="97"/>
                  </a:lnTo>
                  <a:lnTo>
                    <a:pt x="10" y="86"/>
                  </a:lnTo>
                  <a:lnTo>
                    <a:pt x="11" y="77"/>
                  </a:lnTo>
                  <a:lnTo>
                    <a:pt x="19" y="39"/>
                  </a:lnTo>
                  <a:lnTo>
                    <a:pt x="0" y="39"/>
                  </a:lnTo>
                  <a:lnTo>
                    <a:pt x="3"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7" name="Freeform 20">
              <a:extLst>
                <a:ext uri="{FF2B5EF4-FFF2-40B4-BE49-F238E27FC236}">
                  <a16:creationId xmlns:a16="http://schemas.microsoft.com/office/drawing/2014/main" id="{E489DE63-1BCA-4E76-9336-7071743F247F}"/>
                </a:ext>
              </a:extLst>
            </p:cNvPr>
            <p:cNvSpPr>
              <a:spLocks/>
            </p:cNvSpPr>
            <p:nvPr userDrawn="1"/>
          </p:nvSpPr>
          <p:spPr bwMode="auto">
            <a:xfrm>
              <a:off x="2085" y="3201"/>
              <a:ext cx="88" cy="128"/>
            </a:xfrm>
            <a:custGeom>
              <a:avLst/>
              <a:gdLst>
                <a:gd name="T0" fmla="*/ 26 w 88"/>
                <a:gd name="T1" fmla="*/ 0 h 128"/>
                <a:gd name="T2" fmla="*/ 42 w 88"/>
                <a:gd name="T3" fmla="*/ 0 h 128"/>
                <a:gd name="T4" fmla="*/ 32 w 88"/>
                <a:gd name="T5" fmla="*/ 52 h 128"/>
                <a:gd name="T6" fmla="*/ 32 w 88"/>
                <a:gd name="T7" fmla="*/ 52 h 128"/>
                <a:gd name="T8" fmla="*/ 32 w 88"/>
                <a:gd name="T9" fmla="*/ 52 h 128"/>
                <a:gd name="T10" fmla="*/ 37 w 88"/>
                <a:gd name="T11" fmla="*/ 45 h 128"/>
                <a:gd name="T12" fmla="*/ 44 w 88"/>
                <a:gd name="T13" fmla="*/ 41 h 128"/>
                <a:gd name="T14" fmla="*/ 52 w 88"/>
                <a:gd name="T15" fmla="*/ 38 h 128"/>
                <a:gd name="T16" fmla="*/ 60 w 88"/>
                <a:gd name="T17" fmla="*/ 38 h 128"/>
                <a:gd name="T18" fmla="*/ 60 w 88"/>
                <a:gd name="T19" fmla="*/ 38 h 128"/>
                <a:gd name="T20" fmla="*/ 65 w 88"/>
                <a:gd name="T21" fmla="*/ 38 h 128"/>
                <a:gd name="T22" fmla="*/ 71 w 88"/>
                <a:gd name="T23" fmla="*/ 40 h 128"/>
                <a:gd name="T24" fmla="*/ 76 w 88"/>
                <a:gd name="T25" fmla="*/ 42 h 128"/>
                <a:gd name="T26" fmla="*/ 80 w 88"/>
                <a:gd name="T27" fmla="*/ 45 h 128"/>
                <a:gd name="T28" fmla="*/ 84 w 88"/>
                <a:gd name="T29" fmla="*/ 49 h 128"/>
                <a:gd name="T30" fmla="*/ 87 w 88"/>
                <a:gd name="T31" fmla="*/ 53 h 128"/>
                <a:gd name="T32" fmla="*/ 88 w 88"/>
                <a:gd name="T33" fmla="*/ 60 h 128"/>
                <a:gd name="T34" fmla="*/ 88 w 88"/>
                <a:gd name="T35" fmla="*/ 65 h 128"/>
                <a:gd name="T36" fmla="*/ 88 w 88"/>
                <a:gd name="T37" fmla="*/ 65 h 128"/>
                <a:gd name="T38" fmla="*/ 88 w 88"/>
                <a:gd name="T39" fmla="*/ 73 h 128"/>
                <a:gd name="T40" fmla="*/ 87 w 88"/>
                <a:gd name="T41" fmla="*/ 81 h 128"/>
                <a:gd name="T42" fmla="*/ 77 w 88"/>
                <a:gd name="T43" fmla="*/ 128 h 128"/>
                <a:gd name="T44" fmla="*/ 61 w 88"/>
                <a:gd name="T45" fmla="*/ 128 h 128"/>
                <a:gd name="T46" fmla="*/ 72 w 88"/>
                <a:gd name="T47" fmla="*/ 76 h 128"/>
                <a:gd name="T48" fmla="*/ 72 w 88"/>
                <a:gd name="T49" fmla="*/ 76 h 128"/>
                <a:gd name="T50" fmla="*/ 72 w 88"/>
                <a:gd name="T51" fmla="*/ 68 h 128"/>
                <a:gd name="T52" fmla="*/ 72 w 88"/>
                <a:gd name="T53" fmla="*/ 68 h 128"/>
                <a:gd name="T54" fmla="*/ 72 w 88"/>
                <a:gd name="T55" fmla="*/ 61 h 128"/>
                <a:gd name="T56" fmla="*/ 68 w 88"/>
                <a:gd name="T57" fmla="*/ 56 h 128"/>
                <a:gd name="T58" fmla="*/ 63 w 88"/>
                <a:gd name="T59" fmla="*/ 53 h 128"/>
                <a:gd name="T60" fmla="*/ 56 w 88"/>
                <a:gd name="T61" fmla="*/ 52 h 128"/>
                <a:gd name="T62" fmla="*/ 56 w 88"/>
                <a:gd name="T63" fmla="*/ 52 h 128"/>
                <a:gd name="T64" fmla="*/ 49 w 88"/>
                <a:gd name="T65" fmla="*/ 52 h 128"/>
                <a:gd name="T66" fmla="*/ 44 w 88"/>
                <a:gd name="T67" fmla="*/ 54 h 128"/>
                <a:gd name="T68" fmla="*/ 38 w 88"/>
                <a:gd name="T69" fmla="*/ 58 h 128"/>
                <a:gd name="T70" fmla="*/ 33 w 88"/>
                <a:gd name="T71" fmla="*/ 64 h 128"/>
                <a:gd name="T72" fmla="*/ 30 w 88"/>
                <a:gd name="T73" fmla="*/ 69 h 128"/>
                <a:gd name="T74" fmla="*/ 28 w 88"/>
                <a:gd name="T75" fmla="*/ 75 h 128"/>
                <a:gd name="T76" fmla="*/ 25 w 88"/>
                <a:gd name="T77" fmla="*/ 84 h 128"/>
                <a:gd name="T78" fmla="*/ 16 w 88"/>
                <a:gd name="T79" fmla="*/ 128 h 128"/>
                <a:gd name="T80" fmla="*/ 0 w 88"/>
                <a:gd name="T81" fmla="*/ 128 h 128"/>
                <a:gd name="T82" fmla="*/ 26 w 88"/>
                <a:gd name="T8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8" h="128">
                  <a:moveTo>
                    <a:pt x="26" y="0"/>
                  </a:moveTo>
                  <a:lnTo>
                    <a:pt x="42" y="0"/>
                  </a:lnTo>
                  <a:lnTo>
                    <a:pt x="32" y="52"/>
                  </a:lnTo>
                  <a:lnTo>
                    <a:pt x="32" y="52"/>
                  </a:lnTo>
                  <a:lnTo>
                    <a:pt x="32" y="52"/>
                  </a:lnTo>
                  <a:lnTo>
                    <a:pt x="37" y="45"/>
                  </a:lnTo>
                  <a:lnTo>
                    <a:pt x="44" y="41"/>
                  </a:lnTo>
                  <a:lnTo>
                    <a:pt x="52" y="38"/>
                  </a:lnTo>
                  <a:lnTo>
                    <a:pt x="60" y="38"/>
                  </a:lnTo>
                  <a:lnTo>
                    <a:pt x="60" y="38"/>
                  </a:lnTo>
                  <a:lnTo>
                    <a:pt x="65" y="38"/>
                  </a:lnTo>
                  <a:lnTo>
                    <a:pt x="71" y="40"/>
                  </a:lnTo>
                  <a:lnTo>
                    <a:pt x="76" y="42"/>
                  </a:lnTo>
                  <a:lnTo>
                    <a:pt x="80" y="45"/>
                  </a:lnTo>
                  <a:lnTo>
                    <a:pt x="84" y="49"/>
                  </a:lnTo>
                  <a:lnTo>
                    <a:pt x="87" y="53"/>
                  </a:lnTo>
                  <a:lnTo>
                    <a:pt x="88" y="60"/>
                  </a:lnTo>
                  <a:lnTo>
                    <a:pt x="88" y="65"/>
                  </a:lnTo>
                  <a:lnTo>
                    <a:pt x="88" y="65"/>
                  </a:lnTo>
                  <a:lnTo>
                    <a:pt x="88" y="73"/>
                  </a:lnTo>
                  <a:lnTo>
                    <a:pt x="87" y="81"/>
                  </a:lnTo>
                  <a:lnTo>
                    <a:pt x="77" y="128"/>
                  </a:lnTo>
                  <a:lnTo>
                    <a:pt x="61" y="128"/>
                  </a:lnTo>
                  <a:lnTo>
                    <a:pt x="72" y="76"/>
                  </a:lnTo>
                  <a:lnTo>
                    <a:pt x="72" y="76"/>
                  </a:lnTo>
                  <a:lnTo>
                    <a:pt x="72" y="68"/>
                  </a:lnTo>
                  <a:lnTo>
                    <a:pt x="72" y="68"/>
                  </a:lnTo>
                  <a:lnTo>
                    <a:pt x="72" y="61"/>
                  </a:lnTo>
                  <a:lnTo>
                    <a:pt x="68" y="56"/>
                  </a:lnTo>
                  <a:lnTo>
                    <a:pt x="63" y="53"/>
                  </a:lnTo>
                  <a:lnTo>
                    <a:pt x="56" y="52"/>
                  </a:lnTo>
                  <a:lnTo>
                    <a:pt x="56" y="52"/>
                  </a:lnTo>
                  <a:lnTo>
                    <a:pt x="49" y="52"/>
                  </a:lnTo>
                  <a:lnTo>
                    <a:pt x="44" y="54"/>
                  </a:lnTo>
                  <a:lnTo>
                    <a:pt x="38" y="58"/>
                  </a:lnTo>
                  <a:lnTo>
                    <a:pt x="33" y="64"/>
                  </a:lnTo>
                  <a:lnTo>
                    <a:pt x="30" y="69"/>
                  </a:lnTo>
                  <a:lnTo>
                    <a:pt x="28" y="75"/>
                  </a:lnTo>
                  <a:lnTo>
                    <a:pt x="25" y="84"/>
                  </a:lnTo>
                  <a:lnTo>
                    <a:pt x="16" y="128"/>
                  </a:lnTo>
                  <a:lnTo>
                    <a:pt x="0" y="128"/>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8" name="Freeform 21">
              <a:extLst>
                <a:ext uri="{FF2B5EF4-FFF2-40B4-BE49-F238E27FC236}">
                  <a16:creationId xmlns:a16="http://schemas.microsoft.com/office/drawing/2014/main" id="{9B4C11C9-EA8C-460E-9A94-A369DDE0A2D5}"/>
                </a:ext>
              </a:extLst>
            </p:cNvPr>
            <p:cNvSpPr>
              <a:spLocks noEditPoints="1"/>
            </p:cNvSpPr>
            <p:nvPr userDrawn="1"/>
          </p:nvSpPr>
          <p:spPr bwMode="auto">
            <a:xfrm>
              <a:off x="2192" y="3239"/>
              <a:ext cx="80" cy="91"/>
            </a:xfrm>
            <a:custGeom>
              <a:avLst/>
              <a:gdLst>
                <a:gd name="T0" fmla="*/ 66 w 80"/>
                <a:gd name="T1" fmla="*/ 89 h 91"/>
                <a:gd name="T2" fmla="*/ 40 w 80"/>
                <a:gd name="T3" fmla="*/ 91 h 91"/>
                <a:gd name="T4" fmla="*/ 32 w 80"/>
                <a:gd name="T5" fmla="*/ 91 h 91"/>
                <a:gd name="T6" fmla="*/ 17 w 80"/>
                <a:gd name="T7" fmla="*/ 87 h 91"/>
                <a:gd name="T8" fmla="*/ 7 w 80"/>
                <a:gd name="T9" fmla="*/ 78 h 91"/>
                <a:gd name="T10" fmla="*/ 0 w 80"/>
                <a:gd name="T11" fmla="*/ 63 h 91"/>
                <a:gd name="T12" fmla="*/ 0 w 80"/>
                <a:gd name="T13" fmla="*/ 53 h 91"/>
                <a:gd name="T14" fmla="*/ 3 w 80"/>
                <a:gd name="T15" fmla="*/ 34 h 91"/>
                <a:gd name="T16" fmla="*/ 12 w 80"/>
                <a:gd name="T17" fmla="*/ 18 h 91"/>
                <a:gd name="T18" fmla="*/ 27 w 80"/>
                <a:gd name="T19" fmla="*/ 4 h 91"/>
                <a:gd name="T20" fmla="*/ 47 w 80"/>
                <a:gd name="T21" fmla="*/ 0 h 91"/>
                <a:gd name="T22" fmla="*/ 55 w 80"/>
                <a:gd name="T23" fmla="*/ 0 h 91"/>
                <a:gd name="T24" fmla="*/ 67 w 80"/>
                <a:gd name="T25" fmla="*/ 6 h 91"/>
                <a:gd name="T26" fmla="*/ 75 w 80"/>
                <a:gd name="T27" fmla="*/ 14 h 91"/>
                <a:gd name="T28" fmla="*/ 80 w 80"/>
                <a:gd name="T29" fmla="*/ 26 h 91"/>
                <a:gd name="T30" fmla="*/ 80 w 80"/>
                <a:gd name="T31" fmla="*/ 34 h 91"/>
                <a:gd name="T32" fmla="*/ 79 w 80"/>
                <a:gd name="T33" fmla="*/ 50 h 91"/>
                <a:gd name="T34" fmla="*/ 17 w 80"/>
                <a:gd name="T35" fmla="*/ 50 h 91"/>
                <a:gd name="T36" fmla="*/ 16 w 80"/>
                <a:gd name="T37" fmla="*/ 55 h 91"/>
                <a:gd name="T38" fmla="*/ 19 w 80"/>
                <a:gd name="T39" fmla="*/ 67 h 91"/>
                <a:gd name="T40" fmla="*/ 24 w 80"/>
                <a:gd name="T41" fmla="*/ 74 h 91"/>
                <a:gd name="T42" fmla="*/ 32 w 80"/>
                <a:gd name="T43" fmla="*/ 78 h 91"/>
                <a:gd name="T44" fmla="*/ 44 w 80"/>
                <a:gd name="T45" fmla="*/ 79 h 91"/>
                <a:gd name="T46" fmla="*/ 68 w 80"/>
                <a:gd name="T47" fmla="*/ 74 h 91"/>
                <a:gd name="T48" fmla="*/ 64 w 80"/>
                <a:gd name="T49" fmla="*/ 38 h 91"/>
                <a:gd name="T50" fmla="*/ 64 w 80"/>
                <a:gd name="T51" fmla="*/ 31 h 91"/>
                <a:gd name="T52" fmla="*/ 63 w 80"/>
                <a:gd name="T53" fmla="*/ 24 h 91"/>
                <a:gd name="T54" fmla="*/ 54 w 80"/>
                <a:gd name="T55" fmla="*/ 15 h 91"/>
                <a:gd name="T56" fmla="*/ 45 w 80"/>
                <a:gd name="T57" fmla="*/ 14 h 91"/>
                <a:gd name="T58" fmla="*/ 36 w 80"/>
                <a:gd name="T59" fmla="*/ 15 h 91"/>
                <a:gd name="T60" fmla="*/ 28 w 80"/>
                <a:gd name="T61" fmla="*/ 20 h 91"/>
                <a:gd name="T62" fmla="*/ 19 w 80"/>
                <a:gd name="T63" fmla="*/ 3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1">
                  <a:moveTo>
                    <a:pt x="66" y="89"/>
                  </a:moveTo>
                  <a:lnTo>
                    <a:pt x="66" y="89"/>
                  </a:lnTo>
                  <a:lnTo>
                    <a:pt x="52" y="91"/>
                  </a:lnTo>
                  <a:lnTo>
                    <a:pt x="40" y="91"/>
                  </a:lnTo>
                  <a:lnTo>
                    <a:pt x="40" y="91"/>
                  </a:lnTo>
                  <a:lnTo>
                    <a:pt x="32" y="91"/>
                  </a:lnTo>
                  <a:lnTo>
                    <a:pt x="24" y="90"/>
                  </a:lnTo>
                  <a:lnTo>
                    <a:pt x="17" y="87"/>
                  </a:lnTo>
                  <a:lnTo>
                    <a:pt x="12" y="83"/>
                  </a:lnTo>
                  <a:lnTo>
                    <a:pt x="7" y="78"/>
                  </a:lnTo>
                  <a:lnTo>
                    <a:pt x="3" y="71"/>
                  </a:lnTo>
                  <a:lnTo>
                    <a:pt x="0" y="63"/>
                  </a:lnTo>
                  <a:lnTo>
                    <a:pt x="0" y="53"/>
                  </a:lnTo>
                  <a:lnTo>
                    <a:pt x="0" y="53"/>
                  </a:lnTo>
                  <a:lnTo>
                    <a:pt x="0" y="43"/>
                  </a:lnTo>
                  <a:lnTo>
                    <a:pt x="3" y="34"/>
                  </a:lnTo>
                  <a:lnTo>
                    <a:pt x="7" y="26"/>
                  </a:lnTo>
                  <a:lnTo>
                    <a:pt x="12" y="18"/>
                  </a:lnTo>
                  <a:lnTo>
                    <a:pt x="19" y="10"/>
                  </a:lnTo>
                  <a:lnTo>
                    <a:pt x="27" y="4"/>
                  </a:lnTo>
                  <a:lnTo>
                    <a:pt x="36" y="2"/>
                  </a:lnTo>
                  <a:lnTo>
                    <a:pt x="47" y="0"/>
                  </a:lnTo>
                  <a:lnTo>
                    <a:pt x="47" y="0"/>
                  </a:lnTo>
                  <a:lnTo>
                    <a:pt x="55" y="0"/>
                  </a:lnTo>
                  <a:lnTo>
                    <a:pt x="62" y="3"/>
                  </a:lnTo>
                  <a:lnTo>
                    <a:pt x="67" y="6"/>
                  </a:lnTo>
                  <a:lnTo>
                    <a:pt x="72" y="10"/>
                  </a:lnTo>
                  <a:lnTo>
                    <a:pt x="75" y="14"/>
                  </a:lnTo>
                  <a:lnTo>
                    <a:pt x="78" y="19"/>
                  </a:lnTo>
                  <a:lnTo>
                    <a:pt x="80" y="26"/>
                  </a:lnTo>
                  <a:lnTo>
                    <a:pt x="80" y="34"/>
                  </a:lnTo>
                  <a:lnTo>
                    <a:pt x="80" y="34"/>
                  </a:lnTo>
                  <a:lnTo>
                    <a:pt x="80" y="42"/>
                  </a:lnTo>
                  <a:lnTo>
                    <a:pt x="79" y="50"/>
                  </a:lnTo>
                  <a:lnTo>
                    <a:pt x="17" y="50"/>
                  </a:lnTo>
                  <a:lnTo>
                    <a:pt x="17" y="50"/>
                  </a:lnTo>
                  <a:lnTo>
                    <a:pt x="16" y="55"/>
                  </a:lnTo>
                  <a:lnTo>
                    <a:pt x="16" y="55"/>
                  </a:lnTo>
                  <a:lnTo>
                    <a:pt x="17" y="62"/>
                  </a:lnTo>
                  <a:lnTo>
                    <a:pt x="19" y="67"/>
                  </a:lnTo>
                  <a:lnTo>
                    <a:pt x="21" y="71"/>
                  </a:lnTo>
                  <a:lnTo>
                    <a:pt x="24" y="74"/>
                  </a:lnTo>
                  <a:lnTo>
                    <a:pt x="28" y="77"/>
                  </a:lnTo>
                  <a:lnTo>
                    <a:pt x="32" y="78"/>
                  </a:lnTo>
                  <a:lnTo>
                    <a:pt x="44" y="79"/>
                  </a:lnTo>
                  <a:lnTo>
                    <a:pt x="44" y="79"/>
                  </a:lnTo>
                  <a:lnTo>
                    <a:pt x="56" y="78"/>
                  </a:lnTo>
                  <a:lnTo>
                    <a:pt x="68" y="74"/>
                  </a:lnTo>
                  <a:lnTo>
                    <a:pt x="66" y="89"/>
                  </a:lnTo>
                  <a:close/>
                  <a:moveTo>
                    <a:pt x="64" y="38"/>
                  </a:moveTo>
                  <a:lnTo>
                    <a:pt x="64" y="38"/>
                  </a:lnTo>
                  <a:lnTo>
                    <a:pt x="64" y="31"/>
                  </a:lnTo>
                  <a:lnTo>
                    <a:pt x="64" y="31"/>
                  </a:lnTo>
                  <a:lnTo>
                    <a:pt x="63" y="24"/>
                  </a:lnTo>
                  <a:lnTo>
                    <a:pt x="59" y="18"/>
                  </a:lnTo>
                  <a:lnTo>
                    <a:pt x="54" y="15"/>
                  </a:lnTo>
                  <a:lnTo>
                    <a:pt x="45" y="14"/>
                  </a:lnTo>
                  <a:lnTo>
                    <a:pt x="45" y="14"/>
                  </a:lnTo>
                  <a:lnTo>
                    <a:pt x="40" y="14"/>
                  </a:lnTo>
                  <a:lnTo>
                    <a:pt x="36" y="15"/>
                  </a:lnTo>
                  <a:lnTo>
                    <a:pt x="32" y="18"/>
                  </a:lnTo>
                  <a:lnTo>
                    <a:pt x="28" y="20"/>
                  </a:lnTo>
                  <a:lnTo>
                    <a:pt x="23" y="29"/>
                  </a:lnTo>
                  <a:lnTo>
                    <a:pt x="19" y="38"/>
                  </a:lnTo>
                  <a:lnTo>
                    <a:pt x="64"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9" name="Freeform 22">
              <a:extLst>
                <a:ext uri="{FF2B5EF4-FFF2-40B4-BE49-F238E27FC236}">
                  <a16:creationId xmlns:a16="http://schemas.microsoft.com/office/drawing/2014/main" id="{9C2EAA49-558B-43EA-8432-D9B9C7435448}"/>
                </a:ext>
              </a:extLst>
            </p:cNvPr>
            <p:cNvSpPr>
              <a:spLocks/>
            </p:cNvSpPr>
            <p:nvPr userDrawn="1"/>
          </p:nvSpPr>
          <p:spPr bwMode="auto">
            <a:xfrm>
              <a:off x="2333" y="3201"/>
              <a:ext cx="90" cy="128"/>
            </a:xfrm>
            <a:custGeom>
              <a:avLst/>
              <a:gdLst>
                <a:gd name="T0" fmla="*/ 27 w 90"/>
                <a:gd name="T1" fmla="*/ 0 h 128"/>
                <a:gd name="T2" fmla="*/ 43 w 90"/>
                <a:gd name="T3" fmla="*/ 0 h 128"/>
                <a:gd name="T4" fmla="*/ 32 w 90"/>
                <a:gd name="T5" fmla="*/ 52 h 128"/>
                <a:gd name="T6" fmla="*/ 32 w 90"/>
                <a:gd name="T7" fmla="*/ 52 h 128"/>
                <a:gd name="T8" fmla="*/ 32 w 90"/>
                <a:gd name="T9" fmla="*/ 52 h 128"/>
                <a:gd name="T10" fmla="*/ 37 w 90"/>
                <a:gd name="T11" fmla="*/ 45 h 128"/>
                <a:gd name="T12" fmla="*/ 44 w 90"/>
                <a:gd name="T13" fmla="*/ 41 h 128"/>
                <a:gd name="T14" fmla="*/ 52 w 90"/>
                <a:gd name="T15" fmla="*/ 38 h 128"/>
                <a:gd name="T16" fmla="*/ 60 w 90"/>
                <a:gd name="T17" fmla="*/ 38 h 128"/>
                <a:gd name="T18" fmla="*/ 60 w 90"/>
                <a:gd name="T19" fmla="*/ 38 h 128"/>
                <a:gd name="T20" fmla="*/ 67 w 90"/>
                <a:gd name="T21" fmla="*/ 38 h 128"/>
                <a:gd name="T22" fmla="*/ 72 w 90"/>
                <a:gd name="T23" fmla="*/ 40 h 128"/>
                <a:gd name="T24" fmla="*/ 78 w 90"/>
                <a:gd name="T25" fmla="*/ 42 h 128"/>
                <a:gd name="T26" fmla="*/ 82 w 90"/>
                <a:gd name="T27" fmla="*/ 45 h 128"/>
                <a:gd name="T28" fmla="*/ 84 w 90"/>
                <a:gd name="T29" fmla="*/ 49 h 128"/>
                <a:gd name="T30" fmla="*/ 87 w 90"/>
                <a:gd name="T31" fmla="*/ 53 h 128"/>
                <a:gd name="T32" fmla="*/ 90 w 90"/>
                <a:gd name="T33" fmla="*/ 60 h 128"/>
                <a:gd name="T34" fmla="*/ 90 w 90"/>
                <a:gd name="T35" fmla="*/ 65 h 128"/>
                <a:gd name="T36" fmla="*/ 90 w 90"/>
                <a:gd name="T37" fmla="*/ 65 h 128"/>
                <a:gd name="T38" fmla="*/ 88 w 90"/>
                <a:gd name="T39" fmla="*/ 73 h 128"/>
                <a:gd name="T40" fmla="*/ 87 w 90"/>
                <a:gd name="T41" fmla="*/ 81 h 128"/>
                <a:gd name="T42" fmla="*/ 78 w 90"/>
                <a:gd name="T43" fmla="*/ 128 h 128"/>
                <a:gd name="T44" fmla="*/ 61 w 90"/>
                <a:gd name="T45" fmla="*/ 128 h 128"/>
                <a:gd name="T46" fmla="*/ 72 w 90"/>
                <a:gd name="T47" fmla="*/ 76 h 128"/>
                <a:gd name="T48" fmla="*/ 72 w 90"/>
                <a:gd name="T49" fmla="*/ 76 h 128"/>
                <a:gd name="T50" fmla="*/ 74 w 90"/>
                <a:gd name="T51" fmla="*/ 68 h 128"/>
                <a:gd name="T52" fmla="*/ 74 w 90"/>
                <a:gd name="T53" fmla="*/ 68 h 128"/>
                <a:gd name="T54" fmla="*/ 72 w 90"/>
                <a:gd name="T55" fmla="*/ 61 h 128"/>
                <a:gd name="T56" fmla="*/ 70 w 90"/>
                <a:gd name="T57" fmla="*/ 56 h 128"/>
                <a:gd name="T58" fmla="*/ 64 w 90"/>
                <a:gd name="T59" fmla="*/ 53 h 128"/>
                <a:gd name="T60" fmla="*/ 57 w 90"/>
                <a:gd name="T61" fmla="*/ 52 h 128"/>
                <a:gd name="T62" fmla="*/ 57 w 90"/>
                <a:gd name="T63" fmla="*/ 52 h 128"/>
                <a:gd name="T64" fmla="*/ 51 w 90"/>
                <a:gd name="T65" fmla="*/ 52 h 128"/>
                <a:gd name="T66" fmla="*/ 44 w 90"/>
                <a:gd name="T67" fmla="*/ 54 h 128"/>
                <a:gd name="T68" fmla="*/ 39 w 90"/>
                <a:gd name="T69" fmla="*/ 58 h 128"/>
                <a:gd name="T70" fmla="*/ 35 w 90"/>
                <a:gd name="T71" fmla="*/ 64 h 128"/>
                <a:gd name="T72" fmla="*/ 31 w 90"/>
                <a:gd name="T73" fmla="*/ 69 h 128"/>
                <a:gd name="T74" fmla="*/ 28 w 90"/>
                <a:gd name="T75" fmla="*/ 75 h 128"/>
                <a:gd name="T76" fmla="*/ 25 w 90"/>
                <a:gd name="T77" fmla="*/ 84 h 128"/>
                <a:gd name="T78" fmla="*/ 16 w 90"/>
                <a:gd name="T79" fmla="*/ 128 h 128"/>
                <a:gd name="T80" fmla="*/ 0 w 90"/>
                <a:gd name="T81" fmla="*/ 128 h 128"/>
                <a:gd name="T82" fmla="*/ 27 w 90"/>
                <a:gd name="T8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 h="128">
                  <a:moveTo>
                    <a:pt x="27" y="0"/>
                  </a:moveTo>
                  <a:lnTo>
                    <a:pt x="43" y="0"/>
                  </a:lnTo>
                  <a:lnTo>
                    <a:pt x="32" y="52"/>
                  </a:lnTo>
                  <a:lnTo>
                    <a:pt x="32" y="52"/>
                  </a:lnTo>
                  <a:lnTo>
                    <a:pt x="32" y="52"/>
                  </a:lnTo>
                  <a:lnTo>
                    <a:pt x="37" y="45"/>
                  </a:lnTo>
                  <a:lnTo>
                    <a:pt x="44" y="41"/>
                  </a:lnTo>
                  <a:lnTo>
                    <a:pt x="52" y="38"/>
                  </a:lnTo>
                  <a:lnTo>
                    <a:pt x="60" y="38"/>
                  </a:lnTo>
                  <a:lnTo>
                    <a:pt x="60" y="38"/>
                  </a:lnTo>
                  <a:lnTo>
                    <a:pt x="67" y="38"/>
                  </a:lnTo>
                  <a:lnTo>
                    <a:pt x="72" y="40"/>
                  </a:lnTo>
                  <a:lnTo>
                    <a:pt x="78" y="42"/>
                  </a:lnTo>
                  <a:lnTo>
                    <a:pt x="82" y="45"/>
                  </a:lnTo>
                  <a:lnTo>
                    <a:pt x="84" y="49"/>
                  </a:lnTo>
                  <a:lnTo>
                    <a:pt x="87" y="53"/>
                  </a:lnTo>
                  <a:lnTo>
                    <a:pt x="90" y="60"/>
                  </a:lnTo>
                  <a:lnTo>
                    <a:pt x="90" y="65"/>
                  </a:lnTo>
                  <a:lnTo>
                    <a:pt x="90" y="65"/>
                  </a:lnTo>
                  <a:lnTo>
                    <a:pt x="88" y="73"/>
                  </a:lnTo>
                  <a:lnTo>
                    <a:pt x="87" y="81"/>
                  </a:lnTo>
                  <a:lnTo>
                    <a:pt x="78" y="128"/>
                  </a:lnTo>
                  <a:lnTo>
                    <a:pt x="61" y="128"/>
                  </a:lnTo>
                  <a:lnTo>
                    <a:pt x="72" y="76"/>
                  </a:lnTo>
                  <a:lnTo>
                    <a:pt x="72" y="76"/>
                  </a:lnTo>
                  <a:lnTo>
                    <a:pt x="74" y="68"/>
                  </a:lnTo>
                  <a:lnTo>
                    <a:pt x="74" y="68"/>
                  </a:lnTo>
                  <a:lnTo>
                    <a:pt x="72" y="61"/>
                  </a:lnTo>
                  <a:lnTo>
                    <a:pt x="70" y="56"/>
                  </a:lnTo>
                  <a:lnTo>
                    <a:pt x="64" y="53"/>
                  </a:lnTo>
                  <a:lnTo>
                    <a:pt x="57" y="52"/>
                  </a:lnTo>
                  <a:lnTo>
                    <a:pt x="57" y="52"/>
                  </a:lnTo>
                  <a:lnTo>
                    <a:pt x="51" y="52"/>
                  </a:lnTo>
                  <a:lnTo>
                    <a:pt x="44" y="54"/>
                  </a:lnTo>
                  <a:lnTo>
                    <a:pt x="39" y="58"/>
                  </a:lnTo>
                  <a:lnTo>
                    <a:pt x="35" y="64"/>
                  </a:lnTo>
                  <a:lnTo>
                    <a:pt x="31" y="69"/>
                  </a:lnTo>
                  <a:lnTo>
                    <a:pt x="28" y="75"/>
                  </a:lnTo>
                  <a:lnTo>
                    <a:pt x="25" y="84"/>
                  </a:lnTo>
                  <a:lnTo>
                    <a:pt x="16" y="128"/>
                  </a:lnTo>
                  <a:lnTo>
                    <a:pt x="0" y="128"/>
                  </a:ln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0" name="Freeform 23">
              <a:extLst>
                <a:ext uri="{FF2B5EF4-FFF2-40B4-BE49-F238E27FC236}">
                  <a16:creationId xmlns:a16="http://schemas.microsoft.com/office/drawing/2014/main" id="{E3252C0D-ECA9-42DD-ACC1-C7A6A6A37DE4}"/>
                </a:ext>
              </a:extLst>
            </p:cNvPr>
            <p:cNvSpPr>
              <a:spLocks noEditPoints="1"/>
            </p:cNvSpPr>
            <p:nvPr userDrawn="1"/>
          </p:nvSpPr>
          <p:spPr bwMode="auto">
            <a:xfrm>
              <a:off x="2440" y="3239"/>
              <a:ext cx="82" cy="91"/>
            </a:xfrm>
            <a:custGeom>
              <a:avLst/>
              <a:gdLst>
                <a:gd name="T0" fmla="*/ 67 w 82"/>
                <a:gd name="T1" fmla="*/ 89 h 91"/>
                <a:gd name="T2" fmla="*/ 40 w 82"/>
                <a:gd name="T3" fmla="*/ 91 h 91"/>
                <a:gd name="T4" fmla="*/ 32 w 82"/>
                <a:gd name="T5" fmla="*/ 91 h 91"/>
                <a:gd name="T6" fmla="*/ 19 w 82"/>
                <a:gd name="T7" fmla="*/ 87 h 91"/>
                <a:gd name="T8" fmla="*/ 7 w 82"/>
                <a:gd name="T9" fmla="*/ 78 h 91"/>
                <a:gd name="T10" fmla="*/ 1 w 82"/>
                <a:gd name="T11" fmla="*/ 63 h 91"/>
                <a:gd name="T12" fmla="*/ 0 w 82"/>
                <a:gd name="T13" fmla="*/ 53 h 91"/>
                <a:gd name="T14" fmla="*/ 3 w 82"/>
                <a:gd name="T15" fmla="*/ 34 h 91"/>
                <a:gd name="T16" fmla="*/ 12 w 82"/>
                <a:gd name="T17" fmla="*/ 18 h 91"/>
                <a:gd name="T18" fmla="*/ 28 w 82"/>
                <a:gd name="T19" fmla="*/ 4 h 91"/>
                <a:gd name="T20" fmla="*/ 48 w 82"/>
                <a:gd name="T21" fmla="*/ 0 h 91"/>
                <a:gd name="T22" fmla="*/ 55 w 82"/>
                <a:gd name="T23" fmla="*/ 0 h 91"/>
                <a:gd name="T24" fmla="*/ 69 w 82"/>
                <a:gd name="T25" fmla="*/ 6 h 91"/>
                <a:gd name="T26" fmla="*/ 77 w 82"/>
                <a:gd name="T27" fmla="*/ 14 h 91"/>
                <a:gd name="T28" fmla="*/ 81 w 82"/>
                <a:gd name="T29" fmla="*/ 26 h 91"/>
                <a:gd name="T30" fmla="*/ 82 w 82"/>
                <a:gd name="T31" fmla="*/ 34 h 91"/>
                <a:gd name="T32" fmla="*/ 79 w 82"/>
                <a:gd name="T33" fmla="*/ 50 h 91"/>
                <a:gd name="T34" fmla="*/ 18 w 82"/>
                <a:gd name="T35" fmla="*/ 50 h 91"/>
                <a:gd name="T36" fmla="*/ 18 w 82"/>
                <a:gd name="T37" fmla="*/ 55 h 91"/>
                <a:gd name="T38" fmla="*/ 19 w 82"/>
                <a:gd name="T39" fmla="*/ 67 h 91"/>
                <a:gd name="T40" fmla="*/ 26 w 82"/>
                <a:gd name="T41" fmla="*/ 74 h 91"/>
                <a:gd name="T42" fmla="*/ 34 w 82"/>
                <a:gd name="T43" fmla="*/ 78 h 91"/>
                <a:gd name="T44" fmla="*/ 44 w 82"/>
                <a:gd name="T45" fmla="*/ 79 h 91"/>
                <a:gd name="T46" fmla="*/ 70 w 82"/>
                <a:gd name="T47" fmla="*/ 74 h 91"/>
                <a:gd name="T48" fmla="*/ 64 w 82"/>
                <a:gd name="T49" fmla="*/ 38 h 91"/>
                <a:gd name="T50" fmla="*/ 64 w 82"/>
                <a:gd name="T51" fmla="*/ 31 h 91"/>
                <a:gd name="T52" fmla="*/ 64 w 82"/>
                <a:gd name="T53" fmla="*/ 24 h 91"/>
                <a:gd name="T54" fmla="*/ 55 w 82"/>
                <a:gd name="T55" fmla="*/ 15 h 91"/>
                <a:gd name="T56" fmla="*/ 47 w 82"/>
                <a:gd name="T57" fmla="*/ 14 h 91"/>
                <a:gd name="T58" fmla="*/ 38 w 82"/>
                <a:gd name="T59" fmla="*/ 15 h 91"/>
                <a:gd name="T60" fmla="*/ 30 w 82"/>
                <a:gd name="T61" fmla="*/ 20 h 91"/>
                <a:gd name="T62" fmla="*/ 20 w 82"/>
                <a:gd name="T63" fmla="*/ 3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91">
                  <a:moveTo>
                    <a:pt x="67" y="89"/>
                  </a:moveTo>
                  <a:lnTo>
                    <a:pt x="67" y="89"/>
                  </a:lnTo>
                  <a:lnTo>
                    <a:pt x="54" y="91"/>
                  </a:lnTo>
                  <a:lnTo>
                    <a:pt x="40" y="91"/>
                  </a:lnTo>
                  <a:lnTo>
                    <a:pt x="40" y="91"/>
                  </a:lnTo>
                  <a:lnTo>
                    <a:pt x="32" y="91"/>
                  </a:lnTo>
                  <a:lnTo>
                    <a:pt x="26" y="90"/>
                  </a:lnTo>
                  <a:lnTo>
                    <a:pt x="19" y="87"/>
                  </a:lnTo>
                  <a:lnTo>
                    <a:pt x="12" y="83"/>
                  </a:lnTo>
                  <a:lnTo>
                    <a:pt x="7" y="78"/>
                  </a:lnTo>
                  <a:lnTo>
                    <a:pt x="4" y="71"/>
                  </a:lnTo>
                  <a:lnTo>
                    <a:pt x="1" y="63"/>
                  </a:lnTo>
                  <a:lnTo>
                    <a:pt x="0" y="53"/>
                  </a:lnTo>
                  <a:lnTo>
                    <a:pt x="0" y="53"/>
                  </a:lnTo>
                  <a:lnTo>
                    <a:pt x="1" y="43"/>
                  </a:lnTo>
                  <a:lnTo>
                    <a:pt x="3" y="34"/>
                  </a:lnTo>
                  <a:lnTo>
                    <a:pt x="7" y="26"/>
                  </a:lnTo>
                  <a:lnTo>
                    <a:pt x="12" y="18"/>
                  </a:lnTo>
                  <a:lnTo>
                    <a:pt x="19" y="10"/>
                  </a:lnTo>
                  <a:lnTo>
                    <a:pt x="28" y="4"/>
                  </a:lnTo>
                  <a:lnTo>
                    <a:pt x="38" y="2"/>
                  </a:lnTo>
                  <a:lnTo>
                    <a:pt x="48" y="0"/>
                  </a:lnTo>
                  <a:lnTo>
                    <a:pt x="48" y="0"/>
                  </a:lnTo>
                  <a:lnTo>
                    <a:pt x="55" y="0"/>
                  </a:lnTo>
                  <a:lnTo>
                    <a:pt x="62" y="3"/>
                  </a:lnTo>
                  <a:lnTo>
                    <a:pt x="69" y="6"/>
                  </a:lnTo>
                  <a:lnTo>
                    <a:pt x="73" y="10"/>
                  </a:lnTo>
                  <a:lnTo>
                    <a:pt x="77" y="14"/>
                  </a:lnTo>
                  <a:lnTo>
                    <a:pt x="79" y="19"/>
                  </a:lnTo>
                  <a:lnTo>
                    <a:pt x="81" y="26"/>
                  </a:lnTo>
                  <a:lnTo>
                    <a:pt x="82" y="34"/>
                  </a:lnTo>
                  <a:lnTo>
                    <a:pt x="82" y="34"/>
                  </a:lnTo>
                  <a:lnTo>
                    <a:pt x="81" y="42"/>
                  </a:lnTo>
                  <a:lnTo>
                    <a:pt x="79" y="50"/>
                  </a:lnTo>
                  <a:lnTo>
                    <a:pt x="18" y="50"/>
                  </a:lnTo>
                  <a:lnTo>
                    <a:pt x="18" y="50"/>
                  </a:lnTo>
                  <a:lnTo>
                    <a:pt x="18" y="55"/>
                  </a:lnTo>
                  <a:lnTo>
                    <a:pt x="18" y="55"/>
                  </a:lnTo>
                  <a:lnTo>
                    <a:pt x="18" y="62"/>
                  </a:lnTo>
                  <a:lnTo>
                    <a:pt x="19" y="67"/>
                  </a:lnTo>
                  <a:lnTo>
                    <a:pt x="22" y="71"/>
                  </a:lnTo>
                  <a:lnTo>
                    <a:pt x="26" y="74"/>
                  </a:lnTo>
                  <a:lnTo>
                    <a:pt x="30" y="77"/>
                  </a:lnTo>
                  <a:lnTo>
                    <a:pt x="34" y="78"/>
                  </a:lnTo>
                  <a:lnTo>
                    <a:pt x="44" y="79"/>
                  </a:lnTo>
                  <a:lnTo>
                    <a:pt x="44" y="79"/>
                  </a:lnTo>
                  <a:lnTo>
                    <a:pt x="56" y="78"/>
                  </a:lnTo>
                  <a:lnTo>
                    <a:pt x="70" y="74"/>
                  </a:lnTo>
                  <a:lnTo>
                    <a:pt x="67" y="89"/>
                  </a:lnTo>
                  <a:close/>
                  <a:moveTo>
                    <a:pt x="64" y="38"/>
                  </a:moveTo>
                  <a:lnTo>
                    <a:pt x="64" y="38"/>
                  </a:lnTo>
                  <a:lnTo>
                    <a:pt x="64" y="31"/>
                  </a:lnTo>
                  <a:lnTo>
                    <a:pt x="64" y="31"/>
                  </a:lnTo>
                  <a:lnTo>
                    <a:pt x="64" y="24"/>
                  </a:lnTo>
                  <a:lnTo>
                    <a:pt x="60" y="18"/>
                  </a:lnTo>
                  <a:lnTo>
                    <a:pt x="55" y="15"/>
                  </a:lnTo>
                  <a:lnTo>
                    <a:pt x="47" y="14"/>
                  </a:lnTo>
                  <a:lnTo>
                    <a:pt x="47" y="14"/>
                  </a:lnTo>
                  <a:lnTo>
                    <a:pt x="42" y="14"/>
                  </a:lnTo>
                  <a:lnTo>
                    <a:pt x="38" y="15"/>
                  </a:lnTo>
                  <a:lnTo>
                    <a:pt x="34" y="18"/>
                  </a:lnTo>
                  <a:lnTo>
                    <a:pt x="30" y="20"/>
                  </a:lnTo>
                  <a:lnTo>
                    <a:pt x="23" y="29"/>
                  </a:lnTo>
                  <a:lnTo>
                    <a:pt x="20" y="38"/>
                  </a:lnTo>
                  <a:lnTo>
                    <a:pt x="64"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1" name="Freeform 24">
              <a:extLst>
                <a:ext uri="{FF2B5EF4-FFF2-40B4-BE49-F238E27FC236}">
                  <a16:creationId xmlns:a16="http://schemas.microsoft.com/office/drawing/2014/main" id="{72AAA162-104B-421A-B9E0-1157279798C3}"/>
                </a:ext>
              </a:extLst>
            </p:cNvPr>
            <p:cNvSpPr>
              <a:spLocks noEditPoints="1"/>
            </p:cNvSpPr>
            <p:nvPr userDrawn="1"/>
          </p:nvSpPr>
          <p:spPr bwMode="auto">
            <a:xfrm>
              <a:off x="2533" y="3239"/>
              <a:ext cx="79" cy="91"/>
            </a:xfrm>
            <a:custGeom>
              <a:avLst/>
              <a:gdLst>
                <a:gd name="T0" fmla="*/ 20 w 79"/>
                <a:gd name="T1" fmla="*/ 4 h 91"/>
                <a:gd name="T2" fmla="*/ 44 w 79"/>
                <a:gd name="T3" fmla="*/ 0 h 91"/>
                <a:gd name="T4" fmla="*/ 57 w 79"/>
                <a:gd name="T5" fmla="*/ 2 h 91"/>
                <a:gd name="T6" fmla="*/ 68 w 79"/>
                <a:gd name="T7" fmla="*/ 6 h 91"/>
                <a:gd name="T8" fmla="*/ 76 w 79"/>
                <a:gd name="T9" fmla="*/ 15 h 91"/>
                <a:gd name="T10" fmla="*/ 79 w 79"/>
                <a:gd name="T11" fmla="*/ 29 h 91"/>
                <a:gd name="T12" fmla="*/ 77 w 79"/>
                <a:gd name="T13" fmla="*/ 42 h 91"/>
                <a:gd name="T14" fmla="*/ 72 w 79"/>
                <a:gd name="T15" fmla="*/ 66 h 91"/>
                <a:gd name="T16" fmla="*/ 53 w 79"/>
                <a:gd name="T17" fmla="*/ 90 h 91"/>
                <a:gd name="T18" fmla="*/ 56 w 79"/>
                <a:gd name="T19" fmla="*/ 75 h 91"/>
                <a:gd name="T20" fmla="*/ 56 w 79"/>
                <a:gd name="T21" fmla="*/ 75 h 91"/>
                <a:gd name="T22" fmla="*/ 44 w 79"/>
                <a:gd name="T23" fmla="*/ 87 h 91"/>
                <a:gd name="T24" fmla="*/ 28 w 79"/>
                <a:gd name="T25" fmla="*/ 91 h 91"/>
                <a:gd name="T26" fmla="*/ 17 w 79"/>
                <a:gd name="T27" fmla="*/ 90 h 91"/>
                <a:gd name="T28" fmla="*/ 8 w 79"/>
                <a:gd name="T29" fmla="*/ 86 h 91"/>
                <a:gd name="T30" fmla="*/ 1 w 79"/>
                <a:gd name="T31" fmla="*/ 78 h 91"/>
                <a:gd name="T32" fmla="*/ 0 w 79"/>
                <a:gd name="T33" fmla="*/ 67 h 91"/>
                <a:gd name="T34" fmla="*/ 1 w 79"/>
                <a:gd name="T35" fmla="*/ 59 h 91"/>
                <a:gd name="T36" fmla="*/ 8 w 79"/>
                <a:gd name="T37" fmla="*/ 47 h 91"/>
                <a:gd name="T38" fmla="*/ 22 w 79"/>
                <a:gd name="T39" fmla="*/ 39 h 91"/>
                <a:gd name="T40" fmla="*/ 41 w 79"/>
                <a:gd name="T41" fmla="*/ 37 h 91"/>
                <a:gd name="T42" fmla="*/ 52 w 79"/>
                <a:gd name="T43" fmla="*/ 35 h 91"/>
                <a:gd name="T44" fmla="*/ 63 w 79"/>
                <a:gd name="T45" fmla="*/ 37 h 91"/>
                <a:gd name="T46" fmla="*/ 64 w 79"/>
                <a:gd name="T47" fmla="*/ 31 h 91"/>
                <a:gd name="T48" fmla="*/ 63 w 79"/>
                <a:gd name="T49" fmla="*/ 23 h 91"/>
                <a:gd name="T50" fmla="*/ 59 w 79"/>
                <a:gd name="T51" fmla="*/ 18 h 91"/>
                <a:gd name="T52" fmla="*/ 44 w 79"/>
                <a:gd name="T53" fmla="*/ 14 h 91"/>
                <a:gd name="T54" fmla="*/ 37 w 79"/>
                <a:gd name="T55" fmla="*/ 14 h 91"/>
                <a:gd name="T56" fmla="*/ 22 w 79"/>
                <a:gd name="T57" fmla="*/ 18 h 91"/>
                <a:gd name="T58" fmla="*/ 20 w 79"/>
                <a:gd name="T59" fmla="*/ 4 h 91"/>
                <a:gd name="T60" fmla="*/ 47 w 79"/>
                <a:gd name="T61" fmla="*/ 47 h 91"/>
                <a:gd name="T62" fmla="*/ 37 w 79"/>
                <a:gd name="T63" fmla="*/ 49 h 91"/>
                <a:gd name="T64" fmla="*/ 22 w 79"/>
                <a:gd name="T65" fmla="*/ 54 h 91"/>
                <a:gd name="T66" fmla="*/ 17 w 79"/>
                <a:gd name="T67" fmla="*/ 62 h 91"/>
                <a:gd name="T68" fmla="*/ 17 w 79"/>
                <a:gd name="T69" fmla="*/ 67 h 91"/>
                <a:gd name="T70" fmla="*/ 21 w 79"/>
                <a:gd name="T71" fmla="*/ 75 h 91"/>
                <a:gd name="T72" fmla="*/ 31 w 79"/>
                <a:gd name="T73" fmla="*/ 79 h 91"/>
                <a:gd name="T74" fmla="*/ 37 w 79"/>
                <a:gd name="T75" fmla="*/ 78 h 91"/>
                <a:gd name="T76" fmla="*/ 47 w 79"/>
                <a:gd name="T77" fmla="*/ 73 h 91"/>
                <a:gd name="T78" fmla="*/ 55 w 79"/>
                <a:gd name="T79" fmla="*/ 65 h 91"/>
                <a:gd name="T80" fmla="*/ 60 w 79"/>
                <a:gd name="T81"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 h="91">
                  <a:moveTo>
                    <a:pt x="20" y="4"/>
                  </a:moveTo>
                  <a:lnTo>
                    <a:pt x="20" y="4"/>
                  </a:lnTo>
                  <a:lnTo>
                    <a:pt x="33" y="2"/>
                  </a:lnTo>
                  <a:lnTo>
                    <a:pt x="44" y="0"/>
                  </a:lnTo>
                  <a:lnTo>
                    <a:pt x="44" y="0"/>
                  </a:lnTo>
                  <a:lnTo>
                    <a:pt x="57" y="2"/>
                  </a:lnTo>
                  <a:lnTo>
                    <a:pt x="63" y="3"/>
                  </a:lnTo>
                  <a:lnTo>
                    <a:pt x="68" y="6"/>
                  </a:lnTo>
                  <a:lnTo>
                    <a:pt x="73" y="10"/>
                  </a:lnTo>
                  <a:lnTo>
                    <a:pt x="76" y="15"/>
                  </a:lnTo>
                  <a:lnTo>
                    <a:pt x="79" y="20"/>
                  </a:lnTo>
                  <a:lnTo>
                    <a:pt x="79" y="29"/>
                  </a:lnTo>
                  <a:lnTo>
                    <a:pt x="79" y="29"/>
                  </a:lnTo>
                  <a:lnTo>
                    <a:pt x="77" y="42"/>
                  </a:lnTo>
                  <a:lnTo>
                    <a:pt x="77" y="42"/>
                  </a:lnTo>
                  <a:lnTo>
                    <a:pt x="72" y="66"/>
                  </a:lnTo>
                  <a:lnTo>
                    <a:pt x="68" y="90"/>
                  </a:lnTo>
                  <a:lnTo>
                    <a:pt x="53" y="90"/>
                  </a:lnTo>
                  <a:lnTo>
                    <a:pt x="53" y="90"/>
                  </a:lnTo>
                  <a:lnTo>
                    <a:pt x="56" y="75"/>
                  </a:lnTo>
                  <a:lnTo>
                    <a:pt x="56" y="75"/>
                  </a:lnTo>
                  <a:lnTo>
                    <a:pt x="56" y="75"/>
                  </a:lnTo>
                  <a:lnTo>
                    <a:pt x="51" y="82"/>
                  </a:lnTo>
                  <a:lnTo>
                    <a:pt x="44" y="87"/>
                  </a:lnTo>
                  <a:lnTo>
                    <a:pt x="36" y="91"/>
                  </a:lnTo>
                  <a:lnTo>
                    <a:pt x="28" y="91"/>
                  </a:lnTo>
                  <a:lnTo>
                    <a:pt x="28" y="91"/>
                  </a:lnTo>
                  <a:lnTo>
                    <a:pt x="17" y="90"/>
                  </a:lnTo>
                  <a:lnTo>
                    <a:pt x="12" y="89"/>
                  </a:lnTo>
                  <a:lnTo>
                    <a:pt x="8" y="86"/>
                  </a:lnTo>
                  <a:lnTo>
                    <a:pt x="4" y="82"/>
                  </a:lnTo>
                  <a:lnTo>
                    <a:pt x="1" y="78"/>
                  </a:lnTo>
                  <a:lnTo>
                    <a:pt x="0" y="74"/>
                  </a:lnTo>
                  <a:lnTo>
                    <a:pt x="0" y="67"/>
                  </a:lnTo>
                  <a:lnTo>
                    <a:pt x="0" y="67"/>
                  </a:lnTo>
                  <a:lnTo>
                    <a:pt x="1" y="59"/>
                  </a:lnTo>
                  <a:lnTo>
                    <a:pt x="4" y="53"/>
                  </a:lnTo>
                  <a:lnTo>
                    <a:pt x="8" y="47"/>
                  </a:lnTo>
                  <a:lnTo>
                    <a:pt x="14" y="42"/>
                  </a:lnTo>
                  <a:lnTo>
                    <a:pt x="22" y="39"/>
                  </a:lnTo>
                  <a:lnTo>
                    <a:pt x="31" y="38"/>
                  </a:lnTo>
                  <a:lnTo>
                    <a:pt x="41" y="37"/>
                  </a:lnTo>
                  <a:lnTo>
                    <a:pt x="52" y="35"/>
                  </a:lnTo>
                  <a:lnTo>
                    <a:pt x="52" y="35"/>
                  </a:lnTo>
                  <a:lnTo>
                    <a:pt x="63" y="37"/>
                  </a:lnTo>
                  <a:lnTo>
                    <a:pt x="63" y="37"/>
                  </a:lnTo>
                  <a:lnTo>
                    <a:pt x="64" y="31"/>
                  </a:lnTo>
                  <a:lnTo>
                    <a:pt x="64" y="31"/>
                  </a:lnTo>
                  <a:lnTo>
                    <a:pt x="64" y="26"/>
                  </a:lnTo>
                  <a:lnTo>
                    <a:pt x="63" y="23"/>
                  </a:lnTo>
                  <a:lnTo>
                    <a:pt x="61" y="19"/>
                  </a:lnTo>
                  <a:lnTo>
                    <a:pt x="59" y="18"/>
                  </a:lnTo>
                  <a:lnTo>
                    <a:pt x="52" y="14"/>
                  </a:lnTo>
                  <a:lnTo>
                    <a:pt x="44" y="14"/>
                  </a:lnTo>
                  <a:lnTo>
                    <a:pt x="44" y="14"/>
                  </a:lnTo>
                  <a:lnTo>
                    <a:pt x="37" y="14"/>
                  </a:lnTo>
                  <a:lnTo>
                    <a:pt x="29" y="15"/>
                  </a:lnTo>
                  <a:lnTo>
                    <a:pt x="22" y="18"/>
                  </a:lnTo>
                  <a:lnTo>
                    <a:pt x="17" y="20"/>
                  </a:lnTo>
                  <a:lnTo>
                    <a:pt x="20" y="4"/>
                  </a:lnTo>
                  <a:close/>
                  <a:moveTo>
                    <a:pt x="60" y="47"/>
                  </a:moveTo>
                  <a:lnTo>
                    <a:pt x="47" y="47"/>
                  </a:lnTo>
                  <a:lnTo>
                    <a:pt x="47" y="47"/>
                  </a:lnTo>
                  <a:lnTo>
                    <a:pt x="37" y="49"/>
                  </a:lnTo>
                  <a:lnTo>
                    <a:pt x="28" y="51"/>
                  </a:lnTo>
                  <a:lnTo>
                    <a:pt x="22" y="54"/>
                  </a:lnTo>
                  <a:lnTo>
                    <a:pt x="20" y="58"/>
                  </a:lnTo>
                  <a:lnTo>
                    <a:pt x="17" y="62"/>
                  </a:lnTo>
                  <a:lnTo>
                    <a:pt x="17" y="67"/>
                  </a:lnTo>
                  <a:lnTo>
                    <a:pt x="17" y="67"/>
                  </a:lnTo>
                  <a:lnTo>
                    <a:pt x="17" y="73"/>
                  </a:lnTo>
                  <a:lnTo>
                    <a:pt x="21" y="75"/>
                  </a:lnTo>
                  <a:lnTo>
                    <a:pt x="25" y="78"/>
                  </a:lnTo>
                  <a:lnTo>
                    <a:pt x="31" y="79"/>
                  </a:lnTo>
                  <a:lnTo>
                    <a:pt x="31" y="79"/>
                  </a:lnTo>
                  <a:lnTo>
                    <a:pt x="37" y="78"/>
                  </a:lnTo>
                  <a:lnTo>
                    <a:pt x="43" y="77"/>
                  </a:lnTo>
                  <a:lnTo>
                    <a:pt x="47" y="73"/>
                  </a:lnTo>
                  <a:lnTo>
                    <a:pt x="51" y="69"/>
                  </a:lnTo>
                  <a:lnTo>
                    <a:pt x="55" y="65"/>
                  </a:lnTo>
                  <a:lnTo>
                    <a:pt x="57" y="59"/>
                  </a:lnTo>
                  <a:lnTo>
                    <a:pt x="60" y="47"/>
                  </a:lnTo>
                  <a:lnTo>
                    <a:pt x="60"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2" name="Freeform 25">
              <a:extLst>
                <a:ext uri="{FF2B5EF4-FFF2-40B4-BE49-F238E27FC236}">
                  <a16:creationId xmlns:a16="http://schemas.microsoft.com/office/drawing/2014/main" id="{DCBA8A34-8C7A-4B27-B3DD-3EBABCE60796}"/>
                </a:ext>
              </a:extLst>
            </p:cNvPr>
            <p:cNvSpPr>
              <a:spLocks/>
            </p:cNvSpPr>
            <p:nvPr userDrawn="1"/>
          </p:nvSpPr>
          <p:spPr bwMode="auto">
            <a:xfrm>
              <a:off x="2629" y="3239"/>
              <a:ext cx="69" cy="90"/>
            </a:xfrm>
            <a:custGeom>
              <a:avLst/>
              <a:gdLst>
                <a:gd name="T0" fmla="*/ 16 w 69"/>
                <a:gd name="T1" fmla="*/ 15 h 90"/>
                <a:gd name="T2" fmla="*/ 16 w 69"/>
                <a:gd name="T3" fmla="*/ 15 h 90"/>
                <a:gd name="T4" fmla="*/ 19 w 69"/>
                <a:gd name="T5" fmla="*/ 2 h 90"/>
                <a:gd name="T6" fmla="*/ 34 w 69"/>
                <a:gd name="T7" fmla="*/ 2 h 90"/>
                <a:gd name="T8" fmla="*/ 31 w 69"/>
                <a:gd name="T9" fmla="*/ 16 h 90"/>
                <a:gd name="T10" fmla="*/ 31 w 69"/>
                <a:gd name="T11" fmla="*/ 16 h 90"/>
                <a:gd name="T12" fmla="*/ 31 w 69"/>
                <a:gd name="T13" fmla="*/ 16 h 90"/>
                <a:gd name="T14" fmla="*/ 37 w 69"/>
                <a:gd name="T15" fmla="*/ 10 h 90"/>
                <a:gd name="T16" fmla="*/ 42 w 69"/>
                <a:gd name="T17" fmla="*/ 4 h 90"/>
                <a:gd name="T18" fmla="*/ 51 w 69"/>
                <a:gd name="T19" fmla="*/ 2 h 90"/>
                <a:gd name="T20" fmla="*/ 61 w 69"/>
                <a:gd name="T21" fmla="*/ 0 h 90"/>
                <a:gd name="T22" fmla="*/ 61 w 69"/>
                <a:gd name="T23" fmla="*/ 0 h 90"/>
                <a:gd name="T24" fmla="*/ 65 w 69"/>
                <a:gd name="T25" fmla="*/ 0 h 90"/>
                <a:gd name="T26" fmla="*/ 69 w 69"/>
                <a:gd name="T27" fmla="*/ 2 h 90"/>
                <a:gd name="T28" fmla="*/ 65 w 69"/>
                <a:gd name="T29" fmla="*/ 16 h 90"/>
                <a:gd name="T30" fmla="*/ 65 w 69"/>
                <a:gd name="T31" fmla="*/ 16 h 90"/>
                <a:gd name="T32" fmla="*/ 58 w 69"/>
                <a:gd name="T33" fmla="*/ 14 h 90"/>
                <a:gd name="T34" fmla="*/ 58 w 69"/>
                <a:gd name="T35" fmla="*/ 14 h 90"/>
                <a:gd name="T36" fmla="*/ 51 w 69"/>
                <a:gd name="T37" fmla="*/ 15 h 90"/>
                <a:gd name="T38" fmla="*/ 45 w 69"/>
                <a:gd name="T39" fmla="*/ 18 h 90"/>
                <a:gd name="T40" fmla="*/ 39 w 69"/>
                <a:gd name="T41" fmla="*/ 22 h 90"/>
                <a:gd name="T42" fmla="*/ 35 w 69"/>
                <a:gd name="T43" fmla="*/ 26 h 90"/>
                <a:gd name="T44" fmla="*/ 32 w 69"/>
                <a:gd name="T45" fmla="*/ 31 h 90"/>
                <a:gd name="T46" fmla="*/ 30 w 69"/>
                <a:gd name="T47" fmla="*/ 37 h 90"/>
                <a:gd name="T48" fmla="*/ 26 w 69"/>
                <a:gd name="T49" fmla="*/ 47 h 90"/>
                <a:gd name="T50" fmla="*/ 16 w 69"/>
                <a:gd name="T51" fmla="*/ 90 h 90"/>
                <a:gd name="T52" fmla="*/ 0 w 69"/>
                <a:gd name="T53" fmla="*/ 90 h 90"/>
                <a:gd name="T54" fmla="*/ 16 w 69"/>
                <a:gd name="T55" fmla="*/ 1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9" h="90">
                  <a:moveTo>
                    <a:pt x="16" y="15"/>
                  </a:moveTo>
                  <a:lnTo>
                    <a:pt x="16" y="15"/>
                  </a:lnTo>
                  <a:lnTo>
                    <a:pt x="19" y="2"/>
                  </a:lnTo>
                  <a:lnTo>
                    <a:pt x="34" y="2"/>
                  </a:lnTo>
                  <a:lnTo>
                    <a:pt x="31" y="16"/>
                  </a:lnTo>
                  <a:lnTo>
                    <a:pt x="31" y="16"/>
                  </a:lnTo>
                  <a:lnTo>
                    <a:pt x="31" y="16"/>
                  </a:lnTo>
                  <a:lnTo>
                    <a:pt x="37" y="10"/>
                  </a:lnTo>
                  <a:lnTo>
                    <a:pt x="42" y="4"/>
                  </a:lnTo>
                  <a:lnTo>
                    <a:pt x="51" y="2"/>
                  </a:lnTo>
                  <a:lnTo>
                    <a:pt x="61" y="0"/>
                  </a:lnTo>
                  <a:lnTo>
                    <a:pt x="61" y="0"/>
                  </a:lnTo>
                  <a:lnTo>
                    <a:pt x="65" y="0"/>
                  </a:lnTo>
                  <a:lnTo>
                    <a:pt x="69" y="2"/>
                  </a:lnTo>
                  <a:lnTo>
                    <a:pt x="65" y="16"/>
                  </a:lnTo>
                  <a:lnTo>
                    <a:pt x="65" y="16"/>
                  </a:lnTo>
                  <a:lnTo>
                    <a:pt x="58" y="14"/>
                  </a:lnTo>
                  <a:lnTo>
                    <a:pt x="58" y="14"/>
                  </a:lnTo>
                  <a:lnTo>
                    <a:pt x="51" y="15"/>
                  </a:lnTo>
                  <a:lnTo>
                    <a:pt x="45" y="18"/>
                  </a:lnTo>
                  <a:lnTo>
                    <a:pt x="39" y="22"/>
                  </a:lnTo>
                  <a:lnTo>
                    <a:pt x="35" y="26"/>
                  </a:lnTo>
                  <a:lnTo>
                    <a:pt x="32" y="31"/>
                  </a:lnTo>
                  <a:lnTo>
                    <a:pt x="30" y="37"/>
                  </a:lnTo>
                  <a:lnTo>
                    <a:pt x="26" y="47"/>
                  </a:lnTo>
                  <a:lnTo>
                    <a:pt x="16" y="90"/>
                  </a:lnTo>
                  <a:lnTo>
                    <a:pt x="0" y="90"/>
                  </a:lnTo>
                  <a:lnTo>
                    <a:pt x="1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3" name="Freeform 26">
              <a:extLst>
                <a:ext uri="{FF2B5EF4-FFF2-40B4-BE49-F238E27FC236}">
                  <a16:creationId xmlns:a16="http://schemas.microsoft.com/office/drawing/2014/main" id="{087D2C5E-3E36-4E89-9070-683F3E09F4BC}"/>
                </a:ext>
              </a:extLst>
            </p:cNvPr>
            <p:cNvSpPr>
              <a:spLocks/>
            </p:cNvSpPr>
            <p:nvPr userDrawn="1"/>
          </p:nvSpPr>
          <p:spPr bwMode="auto">
            <a:xfrm>
              <a:off x="2700" y="3215"/>
              <a:ext cx="63" cy="115"/>
            </a:xfrm>
            <a:custGeom>
              <a:avLst/>
              <a:gdLst>
                <a:gd name="T0" fmla="*/ 3 w 63"/>
                <a:gd name="T1" fmla="*/ 26 h 115"/>
                <a:gd name="T2" fmla="*/ 23 w 63"/>
                <a:gd name="T3" fmla="*/ 26 h 115"/>
                <a:gd name="T4" fmla="*/ 27 w 63"/>
                <a:gd name="T5" fmla="*/ 6 h 115"/>
                <a:gd name="T6" fmla="*/ 45 w 63"/>
                <a:gd name="T7" fmla="*/ 0 h 115"/>
                <a:gd name="T8" fmla="*/ 39 w 63"/>
                <a:gd name="T9" fmla="*/ 26 h 115"/>
                <a:gd name="T10" fmla="*/ 63 w 63"/>
                <a:gd name="T11" fmla="*/ 26 h 115"/>
                <a:gd name="T12" fmla="*/ 61 w 63"/>
                <a:gd name="T13" fmla="*/ 39 h 115"/>
                <a:gd name="T14" fmla="*/ 37 w 63"/>
                <a:gd name="T15" fmla="*/ 39 h 115"/>
                <a:gd name="T16" fmla="*/ 29 w 63"/>
                <a:gd name="T17" fmla="*/ 77 h 115"/>
                <a:gd name="T18" fmla="*/ 29 w 63"/>
                <a:gd name="T19" fmla="*/ 77 h 115"/>
                <a:gd name="T20" fmla="*/ 26 w 63"/>
                <a:gd name="T21" fmla="*/ 94 h 115"/>
                <a:gd name="T22" fmla="*/ 26 w 63"/>
                <a:gd name="T23" fmla="*/ 94 h 115"/>
                <a:gd name="T24" fmla="*/ 26 w 63"/>
                <a:gd name="T25" fmla="*/ 98 h 115"/>
                <a:gd name="T26" fmla="*/ 29 w 63"/>
                <a:gd name="T27" fmla="*/ 101 h 115"/>
                <a:gd name="T28" fmla="*/ 33 w 63"/>
                <a:gd name="T29" fmla="*/ 102 h 115"/>
                <a:gd name="T30" fmla="*/ 38 w 63"/>
                <a:gd name="T31" fmla="*/ 103 h 115"/>
                <a:gd name="T32" fmla="*/ 38 w 63"/>
                <a:gd name="T33" fmla="*/ 103 h 115"/>
                <a:gd name="T34" fmla="*/ 43 w 63"/>
                <a:gd name="T35" fmla="*/ 102 h 115"/>
                <a:gd name="T36" fmla="*/ 49 w 63"/>
                <a:gd name="T37" fmla="*/ 101 h 115"/>
                <a:gd name="T38" fmla="*/ 46 w 63"/>
                <a:gd name="T39" fmla="*/ 114 h 115"/>
                <a:gd name="T40" fmla="*/ 46 w 63"/>
                <a:gd name="T41" fmla="*/ 114 h 115"/>
                <a:gd name="T42" fmla="*/ 39 w 63"/>
                <a:gd name="T43" fmla="*/ 115 h 115"/>
                <a:gd name="T44" fmla="*/ 31 w 63"/>
                <a:gd name="T45" fmla="*/ 115 h 115"/>
                <a:gd name="T46" fmla="*/ 31 w 63"/>
                <a:gd name="T47" fmla="*/ 115 h 115"/>
                <a:gd name="T48" fmla="*/ 26 w 63"/>
                <a:gd name="T49" fmla="*/ 115 h 115"/>
                <a:gd name="T50" fmla="*/ 21 w 63"/>
                <a:gd name="T51" fmla="*/ 114 h 115"/>
                <a:gd name="T52" fmla="*/ 18 w 63"/>
                <a:gd name="T53" fmla="*/ 113 h 115"/>
                <a:gd name="T54" fmla="*/ 14 w 63"/>
                <a:gd name="T55" fmla="*/ 110 h 115"/>
                <a:gd name="T56" fmla="*/ 11 w 63"/>
                <a:gd name="T57" fmla="*/ 103 h 115"/>
                <a:gd name="T58" fmla="*/ 10 w 63"/>
                <a:gd name="T59" fmla="*/ 97 h 115"/>
                <a:gd name="T60" fmla="*/ 10 w 63"/>
                <a:gd name="T61" fmla="*/ 97 h 115"/>
                <a:gd name="T62" fmla="*/ 11 w 63"/>
                <a:gd name="T63" fmla="*/ 86 h 115"/>
                <a:gd name="T64" fmla="*/ 12 w 63"/>
                <a:gd name="T65" fmla="*/ 77 h 115"/>
                <a:gd name="T66" fmla="*/ 21 w 63"/>
                <a:gd name="T67" fmla="*/ 39 h 115"/>
                <a:gd name="T68" fmla="*/ 0 w 63"/>
                <a:gd name="T69" fmla="*/ 39 h 115"/>
                <a:gd name="T70" fmla="*/ 3 w 63"/>
                <a:gd name="T71" fmla="*/ 2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 h="115">
                  <a:moveTo>
                    <a:pt x="3" y="26"/>
                  </a:moveTo>
                  <a:lnTo>
                    <a:pt x="23" y="26"/>
                  </a:lnTo>
                  <a:lnTo>
                    <a:pt x="27" y="6"/>
                  </a:lnTo>
                  <a:lnTo>
                    <a:pt x="45" y="0"/>
                  </a:lnTo>
                  <a:lnTo>
                    <a:pt x="39" y="26"/>
                  </a:lnTo>
                  <a:lnTo>
                    <a:pt x="63" y="26"/>
                  </a:lnTo>
                  <a:lnTo>
                    <a:pt x="61" y="39"/>
                  </a:lnTo>
                  <a:lnTo>
                    <a:pt x="37" y="39"/>
                  </a:lnTo>
                  <a:lnTo>
                    <a:pt x="29" y="77"/>
                  </a:lnTo>
                  <a:lnTo>
                    <a:pt x="29" y="77"/>
                  </a:lnTo>
                  <a:lnTo>
                    <a:pt x="26" y="94"/>
                  </a:lnTo>
                  <a:lnTo>
                    <a:pt x="26" y="94"/>
                  </a:lnTo>
                  <a:lnTo>
                    <a:pt x="26" y="98"/>
                  </a:lnTo>
                  <a:lnTo>
                    <a:pt x="29" y="101"/>
                  </a:lnTo>
                  <a:lnTo>
                    <a:pt x="33" y="102"/>
                  </a:lnTo>
                  <a:lnTo>
                    <a:pt x="38" y="103"/>
                  </a:lnTo>
                  <a:lnTo>
                    <a:pt x="38" y="103"/>
                  </a:lnTo>
                  <a:lnTo>
                    <a:pt x="43" y="102"/>
                  </a:lnTo>
                  <a:lnTo>
                    <a:pt x="49" y="101"/>
                  </a:lnTo>
                  <a:lnTo>
                    <a:pt x="46" y="114"/>
                  </a:lnTo>
                  <a:lnTo>
                    <a:pt x="46" y="114"/>
                  </a:lnTo>
                  <a:lnTo>
                    <a:pt x="39" y="115"/>
                  </a:lnTo>
                  <a:lnTo>
                    <a:pt x="31" y="115"/>
                  </a:lnTo>
                  <a:lnTo>
                    <a:pt x="31" y="115"/>
                  </a:lnTo>
                  <a:lnTo>
                    <a:pt x="26" y="115"/>
                  </a:lnTo>
                  <a:lnTo>
                    <a:pt x="21" y="114"/>
                  </a:lnTo>
                  <a:lnTo>
                    <a:pt x="18" y="113"/>
                  </a:lnTo>
                  <a:lnTo>
                    <a:pt x="14" y="110"/>
                  </a:lnTo>
                  <a:lnTo>
                    <a:pt x="11" y="103"/>
                  </a:lnTo>
                  <a:lnTo>
                    <a:pt x="10" y="97"/>
                  </a:lnTo>
                  <a:lnTo>
                    <a:pt x="10" y="97"/>
                  </a:lnTo>
                  <a:lnTo>
                    <a:pt x="11" y="86"/>
                  </a:lnTo>
                  <a:lnTo>
                    <a:pt x="12" y="77"/>
                  </a:lnTo>
                  <a:lnTo>
                    <a:pt x="21" y="39"/>
                  </a:lnTo>
                  <a:lnTo>
                    <a:pt x="0" y="39"/>
                  </a:lnTo>
                  <a:lnTo>
                    <a:pt x="3"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 name="Freeform 27">
              <a:extLst>
                <a:ext uri="{FF2B5EF4-FFF2-40B4-BE49-F238E27FC236}">
                  <a16:creationId xmlns:a16="http://schemas.microsoft.com/office/drawing/2014/main" id="{E894D561-339E-4910-AA22-3ECC92A18A7C}"/>
                </a:ext>
              </a:extLst>
            </p:cNvPr>
            <p:cNvSpPr>
              <a:spLocks noEditPoints="1"/>
            </p:cNvSpPr>
            <p:nvPr userDrawn="1"/>
          </p:nvSpPr>
          <p:spPr bwMode="auto">
            <a:xfrm>
              <a:off x="2813" y="3239"/>
              <a:ext cx="90" cy="91"/>
            </a:xfrm>
            <a:custGeom>
              <a:avLst/>
              <a:gdLst>
                <a:gd name="T0" fmla="*/ 51 w 90"/>
                <a:gd name="T1" fmla="*/ 0 h 91"/>
                <a:gd name="T2" fmla="*/ 67 w 90"/>
                <a:gd name="T3" fmla="*/ 3 h 91"/>
                <a:gd name="T4" fmla="*/ 79 w 90"/>
                <a:gd name="T5" fmla="*/ 10 h 91"/>
                <a:gd name="T6" fmla="*/ 87 w 90"/>
                <a:gd name="T7" fmla="*/ 22 h 91"/>
                <a:gd name="T8" fmla="*/ 90 w 90"/>
                <a:gd name="T9" fmla="*/ 38 h 91"/>
                <a:gd name="T10" fmla="*/ 89 w 90"/>
                <a:gd name="T11" fmla="*/ 50 h 91"/>
                <a:gd name="T12" fmla="*/ 82 w 90"/>
                <a:gd name="T13" fmla="*/ 69 h 91"/>
                <a:gd name="T14" fmla="*/ 70 w 90"/>
                <a:gd name="T15" fmla="*/ 83 h 91"/>
                <a:gd name="T16" fmla="*/ 52 w 90"/>
                <a:gd name="T17" fmla="*/ 91 h 91"/>
                <a:gd name="T18" fmla="*/ 40 w 90"/>
                <a:gd name="T19" fmla="*/ 91 h 91"/>
                <a:gd name="T20" fmla="*/ 24 w 90"/>
                <a:gd name="T21" fmla="*/ 90 h 91"/>
                <a:gd name="T22" fmla="*/ 12 w 90"/>
                <a:gd name="T23" fmla="*/ 82 h 91"/>
                <a:gd name="T24" fmla="*/ 4 w 90"/>
                <a:gd name="T25" fmla="*/ 70 h 91"/>
                <a:gd name="T26" fmla="*/ 0 w 90"/>
                <a:gd name="T27" fmla="*/ 53 h 91"/>
                <a:gd name="T28" fmla="*/ 1 w 90"/>
                <a:gd name="T29" fmla="*/ 42 h 91"/>
                <a:gd name="T30" fmla="*/ 8 w 90"/>
                <a:gd name="T31" fmla="*/ 23 h 91"/>
                <a:gd name="T32" fmla="*/ 20 w 90"/>
                <a:gd name="T33" fmla="*/ 10 h 91"/>
                <a:gd name="T34" fmla="*/ 39 w 90"/>
                <a:gd name="T35" fmla="*/ 2 h 91"/>
                <a:gd name="T36" fmla="*/ 51 w 90"/>
                <a:gd name="T37" fmla="*/ 0 h 91"/>
                <a:gd name="T38" fmla="*/ 40 w 90"/>
                <a:gd name="T39" fmla="*/ 79 h 91"/>
                <a:gd name="T40" fmla="*/ 54 w 90"/>
                <a:gd name="T41" fmla="*/ 75 h 91"/>
                <a:gd name="T42" fmla="*/ 63 w 90"/>
                <a:gd name="T43" fmla="*/ 66 h 91"/>
                <a:gd name="T44" fmla="*/ 70 w 90"/>
                <a:gd name="T45" fmla="*/ 53 h 91"/>
                <a:gd name="T46" fmla="*/ 73 w 90"/>
                <a:gd name="T47" fmla="*/ 38 h 91"/>
                <a:gd name="T48" fmla="*/ 71 w 90"/>
                <a:gd name="T49" fmla="*/ 29 h 91"/>
                <a:gd name="T50" fmla="*/ 67 w 90"/>
                <a:gd name="T51" fmla="*/ 20 h 91"/>
                <a:gd name="T52" fmla="*/ 60 w 90"/>
                <a:gd name="T53" fmla="*/ 15 h 91"/>
                <a:gd name="T54" fmla="*/ 50 w 90"/>
                <a:gd name="T55" fmla="*/ 14 h 91"/>
                <a:gd name="T56" fmla="*/ 43 w 90"/>
                <a:gd name="T57" fmla="*/ 14 h 91"/>
                <a:gd name="T58" fmla="*/ 31 w 90"/>
                <a:gd name="T59" fmla="*/ 22 h 91"/>
                <a:gd name="T60" fmla="*/ 23 w 90"/>
                <a:gd name="T61" fmla="*/ 34 h 91"/>
                <a:gd name="T62" fmla="*/ 19 w 90"/>
                <a:gd name="T63" fmla="*/ 47 h 91"/>
                <a:gd name="T64" fmla="*/ 18 w 90"/>
                <a:gd name="T65" fmla="*/ 54 h 91"/>
                <a:gd name="T66" fmla="*/ 22 w 90"/>
                <a:gd name="T67" fmla="*/ 69 h 91"/>
                <a:gd name="T68" fmla="*/ 27 w 90"/>
                <a:gd name="T69" fmla="*/ 75 h 91"/>
                <a:gd name="T70" fmla="*/ 35 w 90"/>
                <a:gd name="T71" fmla="*/ 78 h 91"/>
                <a:gd name="T72" fmla="*/ 40 w 90"/>
                <a:gd name="T73" fmla="*/ 7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91">
                  <a:moveTo>
                    <a:pt x="51" y="0"/>
                  </a:moveTo>
                  <a:lnTo>
                    <a:pt x="51" y="0"/>
                  </a:lnTo>
                  <a:lnTo>
                    <a:pt x="59" y="0"/>
                  </a:lnTo>
                  <a:lnTo>
                    <a:pt x="67" y="3"/>
                  </a:lnTo>
                  <a:lnTo>
                    <a:pt x="74" y="6"/>
                  </a:lnTo>
                  <a:lnTo>
                    <a:pt x="79" y="10"/>
                  </a:lnTo>
                  <a:lnTo>
                    <a:pt x="83" y="16"/>
                  </a:lnTo>
                  <a:lnTo>
                    <a:pt x="87" y="22"/>
                  </a:lnTo>
                  <a:lnTo>
                    <a:pt x="89" y="30"/>
                  </a:lnTo>
                  <a:lnTo>
                    <a:pt x="90" y="38"/>
                  </a:lnTo>
                  <a:lnTo>
                    <a:pt x="90" y="38"/>
                  </a:lnTo>
                  <a:lnTo>
                    <a:pt x="89" y="50"/>
                  </a:lnTo>
                  <a:lnTo>
                    <a:pt x="86" y="59"/>
                  </a:lnTo>
                  <a:lnTo>
                    <a:pt x="82" y="69"/>
                  </a:lnTo>
                  <a:lnTo>
                    <a:pt x="77" y="77"/>
                  </a:lnTo>
                  <a:lnTo>
                    <a:pt x="70" y="83"/>
                  </a:lnTo>
                  <a:lnTo>
                    <a:pt x="62" y="87"/>
                  </a:lnTo>
                  <a:lnTo>
                    <a:pt x="52" y="91"/>
                  </a:lnTo>
                  <a:lnTo>
                    <a:pt x="40" y="91"/>
                  </a:lnTo>
                  <a:lnTo>
                    <a:pt x="40" y="91"/>
                  </a:lnTo>
                  <a:lnTo>
                    <a:pt x="32" y="91"/>
                  </a:lnTo>
                  <a:lnTo>
                    <a:pt x="24" y="90"/>
                  </a:lnTo>
                  <a:lnTo>
                    <a:pt x="18" y="86"/>
                  </a:lnTo>
                  <a:lnTo>
                    <a:pt x="12" y="82"/>
                  </a:lnTo>
                  <a:lnTo>
                    <a:pt x="7" y="77"/>
                  </a:lnTo>
                  <a:lnTo>
                    <a:pt x="4" y="70"/>
                  </a:lnTo>
                  <a:lnTo>
                    <a:pt x="1" y="62"/>
                  </a:lnTo>
                  <a:lnTo>
                    <a:pt x="0" y="53"/>
                  </a:lnTo>
                  <a:lnTo>
                    <a:pt x="0" y="53"/>
                  </a:lnTo>
                  <a:lnTo>
                    <a:pt x="1" y="42"/>
                  </a:lnTo>
                  <a:lnTo>
                    <a:pt x="4" y="33"/>
                  </a:lnTo>
                  <a:lnTo>
                    <a:pt x="8" y="23"/>
                  </a:lnTo>
                  <a:lnTo>
                    <a:pt x="14" y="15"/>
                  </a:lnTo>
                  <a:lnTo>
                    <a:pt x="20" y="10"/>
                  </a:lnTo>
                  <a:lnTo>
                    <a:pt x="30" y="4"/>
                  </a:lnTo>
                  <a:lnTo>
                    <a:pt x="39" y="2"/>
                  </a:lnTo>
                  <a:lnTo>
                    <a:pt x="51" y="0"/>
                  </a:lnTo>
                  <a:lnTo>
                    <a:pt x="51" y="0"/>
                  </a:lnTo>
                  <a:close/>
                  <a:moveTo>
                    <a:pt x="40" y="79"/>
                  </a:moveTo>
                  <a:lnTo>
                    <a:pt x="40" y="79"/>
                  </a:lnTo>
                  <a:lnTo>
                    <a:pt x="47" y="78"/>
                  </a:lnTo>
                  <a:lnTo>
                    <a:pt x="54" y="75"/>
                  </a:lnTo>
                  <a:lnTo>
                    <a:pt x="59" y="71"/>
                  </a:lnTo>
                  <a:lnTo>
                    <a:pt x="63" y="66"/>
                  </a:lnTo>
                  <a:lnTo>
                    <a:pt x="67" y="61"/>
                  </a:lnTo>
                  <a:lnTo>
                    <a:pt x="70" y="53"/>
                  </a:lnTo>
                  <a:lnTo>
                    <a:pt x="73" y="46"/>
                  </a:lnTo>
                  <a:lnTo>
                    <a:pt x="73" y="38"/>
                  </a:lnTo>
                  <a:lnTo>
                    <a:pt x="73" y="38"/>
                  </a:lnTo>
                  <a:lnTo>
                    <a:pt x="71" y="29"/>
                  </a:lnTo>
                  <a:lnTo>
                    <a:pt x="70" y="24"/>
                  </a:lnTo>
                  <a:lnTo>
                    <a:pt x="67" y="20"/>
                  </a:lnTo>
                  <a:lnTo>
                    <a:pt x="63" y="18"/>
                  </a:lnTo>
                  <a:lnTo>
                    <a:pt x="60" y="15"/>
                  </a:lnTo>
                  <a:lnTo>
                    <a:pt x="55" y="14"/>
                  </a:lnTo>
                  <a:lnTo>
                    <a:pt x="50" y="14"/>
                  </a:lnTo>
                  <a:lnTo>
                    <a:pt x="50" y="14"/>
                  </a:lnTo>
                  <a:lnTo>
                    <a:pt x="43" y="14"/>
                  </a:lnTo>
                  <a:lnTo>
                    <a:pt x="36" y="16"/>
                  </a:lnTo>
                  <a:lnTo>
                    <a:pt x="31" y="22"/>
                  </a:lnTo>
                  <a:lnTo>
                    <a:pt x="26" y="27"/>
                  </a:lnTo>
                  <a:lnTo>
                    <a:pt x="23" y="34"/>
                  </a:lnTo>
                  <a:lnTo>
                    <a:pt x="20" y="41"/>
                  </a:lnTo>
                  <a:lnTo>
                    <a:pt x="19" y="47"/>
                  </a:lnTo>
                  <a:lnTo>
                    <a:pt x="18" y="54"/>
                  </a:lnTo>
                  <a:lnTo>
                    <a:pt x="18" y="54"/>
                  </a:lnTo>
                  <a:lnTo>
                    <a:pt x="19" y="63"/>
                  </a:lnTo>
                  <a:lnTo>
                    <a:pt x="22" y="69"/>
                  </a:lnTo>
                  <a:lnTo>
                    <a:pt x="23" y="71"/>
                  </a:lnTo>
                  <a:lnTo>
                    <a:pt x="27" y="75"/>
                  </a:lnTo>
                  <a:lnTo>
                    <a:pt x="31" y="77"/>
                  </a:lnTo>
                  <a:lnTo>
                    <a:pt x="35" y="78"/>
                  </a:lnTo>
                  <a:lnTo>
                    <a:pt x="40" y="79"/>
                  </a:lnTo>
                  <a:lnTo>
                    <a:pt x="40"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5" name="Freeform 28">
              <a:extLst>
                <a:ext uri="{FF2B5EF4-FFF2-40B4-BE49-F238E27FC236}">
                  <a16:creationId xmlns:a16="http://schemas.microsoft.com/office/drawing/2014/main" id="{36C41D17-5F88-45AC-A3F8-7252758333C1}"/>
                </a:ext>
              </a:extLst>
            </p:cNvPr>
            <p:cNvSpPr>
              <a:spLocks/>
            </p:cNvSpPr>
            <p:nvPr userDrawn="1"/>
          </p:nvSpPr>
          <p:spPr bwMode="auto">
            <a:xfrm>
              <a:off x="2922" y="3198"/>
              <a:ext cx="72" cy="131"/>
            </a:xfrm>
            <a:custGeom>
              <a:avLst/>
              <a:gdLst>
                <a:gd name="T0" fmla="*/ 20 w 72"/>
                <a:gd name="T1" fmla="*/ 56 h 131"/>
                <a:gd name="T2" fmla="*/ 0 w 72"/>
                <a:gd name="T3" fmla="*/ 56 h 131"/>
                <a:gd name="T4" fmla="*/ 1 w 72"/>
                <a:gd name="T5" fmla="*/ 43 h 131"/>
                <a:gd name="T6" fmla="*/ 23 w 72"/>
                <a:gd name="T7" fmla="*/ 43 h 131"/>
                <a:gd name="T8" fmla="*/ 25 w 72"/>
                <a:gd name="T9" fmla="*/ 35 h 131"/>
                <a:gd name="T10" fmla="*/ 25 w 72"/>
                <a:gd name="T11" fmla="*/ 35 h 131"/>
                <a:gd name="T12" fmla="*/ 28 w 72"/>
                <a:gd name="T13" fmla="*/ 23 h 131"/>
                <a:gd name="T14" fmla="*/ 31 w 72"/>
                <a:gd name="T15" fmla="*/ 17 h 131"/>
                <a:gd name="T16" fmla="*/ 35 w 72"/>
                <a:gd name="T17" fmla="*/ 12 h 131"/>
                <a:gd name="T18" fmla="*/ 39 w 72"/>
                <a:gd name="T19" fmla="*/ 7 h 131"/>
                <a:gd name="T20" fmla="*/ 44 w 72"/>
                <a:gd name="T21" fmla="*/ 4 h 131"/>
                <a:gd name="T22" fmla="*/ 51 w 72"/>
                <a:gd name="T23" fmla="*/ 1 h 131"/>
                <a:gd name="T24" fmla="*/ 60 w 72"/>
                <a:gd name="T25" fmla="*/ 0 h 131"/>
                <a:gd name="T26" fmla="*/ 60 w 72"/>
                <a:gd name="T27" fmla="*/ 0 h 131"/>
                <a:gd name="T28" fmla="*/ 67 w 72"/>
                <a:gd name="T29" fmla="*/ 0 h 131"/>
                <a:gd name="T30" fmla="*/ 72 w 72"/>
                <a:gd name="T31" fmla="*/ 1 h 131"/>
                <a:gd name="T32" fmla="*/ 70 w 72"/>
                <a:gd name="T33" fmla="*/ 15 h 131"/>
                <a:gd name="T34" fmla="*/ 70 w 72"/>
                <a:gd name="T35" fmla="*/ 15 h 131"/>
                <a:gd name="T36" fmla="*/ 61 w 72"/>
                <a:gd name="T37" fmla="*/ 13 h 131"/>
                <a:gd name="T38" fmla="*/ 61 w 72"/>
                <a:gd name="T39" fmla="*/ 13 h 131"/>
                <a:gd name="T40" fmla="*/ 56 w 72"/>
                <a:gd name="T41" fmla="*/ 13 h 131"/>
                <a:gd name="T42" fmla="*/ 52 w 72"/>
                <a:gd name="T43" fmla="*/ 15 h 131"/>
                <a:gd name="T44" fmla="*/ 49 w 72"/>
                <a:gd name="T45" fmla="*/ 17 h 131"/>
                <a:gd name="T46" fmla="*/ 47 w 72"/>
                <a:gd name="T47" fmla="*/ 20 h 131"/>
                <a:gd name="T48" fmla="*/ 43 w 72"/>
                <a:gd name="T49" fmla="*/ 27 h 131"/>
                <a:gd name="T50" fmla="*/ 41 w 72"/>
                <a:gd name="T51" fmla="*/ 35 h 131"/>
                <a:gd name="T52" fmla="*/ 40 w 72"/>
                <a:gd name="T53" fmla="*/ 43 h 131"/>
                <a:gd name="T54" fmla="*/ 63 w 72"/>
                <a:gd name="T55" fmla="*/ 43 h 131"/>
                <a:gd name="T56" fmla="*/ 60 w 72"/>
                <a:gd name="T57" fmla="*/ 56 h 131"/>
                <a:gd name="T58" fmla="*/ 36 w 72"/>
                <a:gd name="T59" fmla="*/ 56 h 131"/>
                <a:gd name="T60" fmla="*/ 20 w 72"/>
                <a:gd name="T61" fmla="*/ 131 h 131"/>
                <a:gd name="T62" fmla="*/ 4 w 72"/>
                <a:gd name="T63" fmla="*/ 131 h 131"/>
                <a:gd name="T64" fmla="*/ 20 w 72"/>
                <a:gd name="T65" fmla="*/ 5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31">
                  <a:moveTo>
                    <a:pt x="20" y="56"/>
                  </a:moveTo>
                  <a:lnTo>
                    <a:pt x="0" y="56"/>
                  </a:lnTo>
                  <a:lnTo>
                    <a:pt x="1" y="43"/>
                  </a:lnTo>
                  <a:lnTo>
                    <a:pt x="23" y="43"/>
                  </a:lnTo>
                  <a:lnTo>
                    <a:pt x="25" y="35"/>
                  </a:lnTo>
                  <a:lnTo>
                    <a:pt x="25" y="35"/>
                  </a:lnTo>
                  <a:lnTo>
                    <a:pt x="28" y="23"/>
                  </a:lnTo>
                  <a:lnTo>
                    <a:pt x="31" y="17"/>
                  </a:lnTo>
                  <a:lnTo>
                    <a:pt x="35" y="12"/>
                  </a:lnTo>
                  <a:lnTo>
                    <a:pt x="39" y="7"/>
                  </a:lnTo>
                  <a:lnTo>
                    <a:pt x="44" y="4"/>
                  </a:lnTo>
                  <a:lnTo>
                    <a:pt x="51" y="1"/>
                  </a:lnTo>
                  <a:lnTo>
                    <a:pt x="60" y="0"/>
                  </a:lnTo>
                  <a:lnTo>
                    <a:pt x="60" y="0"/>
                  </a:lnTo>
                  <a:lnTo>
                    <a:pt x="67" y="0"/>
                  </a:lnTo>
                  <a:lnTo>
                    <a:pt x="72" y="1"/>
                  </a:lnTo>
                  <a:lnTo>
                    <a:pt x="70" y="15"/>
                  </a:lnTo>
                  <a:lnTo>
                    <a:pt x="70" y="15"/>
                  </a:lnTo>
                  <a:lnTo>
                    <a:pt x="61" y="13"/>
                  </a:lnTo>
                  <a:lnTo>
                    <a:pt x="61" y="13"/>
                  </a:lnTo>
                  <a:lnTo>
                    <a:pt x="56" y="13"/>
                  </a:lnTo>
                  <a:lnTo>
                    <a:pt x="52" y="15"/>
                  </a:lnTo>
                  <a:lnTo>
                    <a:pt x="49" y="17"/>
                  </a:lnTo>
                  <a:lnTo>
                    <a:pt x="47" y="20"/>
                  </a:lnTo>
                  <a:lnTo>
                    <a:pt x="43" y="27"/>
                  </a:lnTo>
                  <a:lnTo>
                    <a:pt x="41" y="35"/>
                  </a:lnTo>
                  <a:lnTo>
                    <a:pt x="40" y="43"/>
                  </a:lnTo>
                  <a:lnTo>
                    <a:pt x="63" y="43"/>
                  </a:lnTo>
                  <a:lnTo>
                    <a:pt x="60" y="56"/>
                  </a:lnTo>
                  <a:lnTo>
                    <a:pt x="36" y="56"/>
                  </a:lnTo>
                  <a:lnTo>
                    <a:pt x="20" y="131"/>
                  </a:lnTo>
                  <a:lnTo>
                    <a:pt x="4" y="131"/>
                  </a:lnTo>
                  <a:lnTo>
                    <a:pt x="20"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6" name="Freeform 29">
              <a:extLst>
                <a:ext uri="{FF2B5EF4-FFF2-40B4-BE49-F238E27FC236}">
                  <a16:creationId xmlns:a16="http://schemas.microsoft.com/office/drawing/2014/main" id="{63A4DF21-3191-41C1-B2DD-B72B8309558D}"/>
                </a:ext>
              </a:extLst>
            </p:cNvPr>
            <p:cNvSpPr>
              <a:spLocks noEditPoints="1"/>
            </p:cNvSpPr>
            <p:nvPr userDrawn="1"/>
          </p:nvSpPr>
          <p:spPr bwMode="auto">
            <a:xfrm>
              <a:off x="3034" y="3239"/>
              <a:ext cx="89" cy="91"/>
            </a:xfrm>
            <a:custGeom>
              <a:avLst/>
              <a:gdLst>
                <a:gd name="T0" fmla="*/ 50 w 89"/>
                <a:gd name="T1" fmla="*/ 0 h 91"/>
                <a:gd name="T2" fmla="*/ 66 w 89"/>
                <a:gd name="T3" fmla="*/ 3 h 91"/>
                <a:gd name="T4" fmla="*/ 78 w 89"/>
                <a:gd name="T5" fmla="*/ 10 h 91"/>
                <a:gd name="T6" fmla="*/ 86 w 89"/>
                <a:gd name="T7" fmla="*/ 22 h 91"/>
                <a:gd name="T8" fmla="*/ 89 w 89"/>
                <a:gd name="T9" fmla="*/ 38 h 91"/>
                <a:gd name="T10" fmla="*/ 88 w 89"/>
                <a:gd name="T11" fmla="*/ 50 h 91"/>
                <a:gd name="T12" fmla="*/ 82 w 89"/>
                <a:gd name="T13" fmla="*/ 69 h 91"/>
                <a:gd name="T14" fmla="*/ 69 w 89"/>
                <a:gd name="T15" fmla="*/ 83 h 91"/>
                <a:gd name="T16" fmla="*/ 51 w 89"/>
                <a:gd name="T17" fmla="*/ 91 h 91"/>
                <a:gd name="T18" fmla="*/ 39 w 89"/>
                <a:gd name="T19" fmla="*/ 91 h 91"/>
                <a:gd name="T20" fmla="*/ 23 w 89"/>
                <a:gd name="T21" fmla="*/ 90 h 91"/>
                <a:gd name="T22" fmla="*/ 11 w 89"/>
                <a:gd name="T23" fmla="*/ 82 h 91"/>
                <a:gd name="T24" fmla="*/ 3 w 89"/>
                <a:gd name="T25" fmla="*/ 70 h 91"/>
                <a:gd name="T26" fmla="*/ 0 w 89"/>
                <a:gd name="T27" fmla="*/ 53 h 91"/>
                <a:gd name="T28" fmla="*/ 0 w 89"/>
                <a:gd name="T29" fmla="*/ 42 h 91"/>
                <a:gd name="T30" fmla="*/ 7 w 89"/>
                <a:gd name="T31" fmla="*/ 23 h 91"/>
                <a:gd name="T32" fmla="*/ 21 w 89"/>
                <a:gd name="T33" fmla="*/ 10 h 91"/>
                <a:gd name="T34" fmla="*/ 38 w 89"/>
                <a:gd name="T35" fmla="*/ 2 h 91"/>
                <a:gd name="T36" fmla="*/ 50 w 89"/>
                <a:gd name="T37" fmla="*/ 0 h 91"/>
                <a:gd name="T38" fmla="*/ 39 w 89"/>
                <a:gd name="T39" fmla="*/ 79 h 91"/>
                <a:gd name="T40" fmla="*/ 53 w 89"/>
                <a:gd name="T41" fmla="*/ 75 h 91"/>
                <a:gd name="T42" fmla="*/ 62 w 89"/>
                <a:gd name="T43" fmla="*/ 66 h 91"/>
                <a:gd name="T44" fmla="*/ 69 w 89"/>
                <a:gd name="T45" fmla="*/ 53 h 91"/>
                <a:gd name="T46" fmla="*/ 72 w 89"/>
                <a:gd name="T47" fmla="*/ 38 h 91"/>
                <a:gd name="T48" fmla="*/ 70 w 89"/>
                <a:gd name="T49" fmla="*/ 29 h 91"/>
                <a:gd name="T50" fmla="*/ 66 w 89"/>
                <a:gd name="T51" fmla="*/ 20 h 91"/>
                <a:gd name="T52" fmla="*/ 60 w 89"/>
                <a:gd name="T53" fmla="*/ 15 h 91"/>
                <a:gd name="T54" fmla="*/ 49 w 89"/>
                <a:gd name="T55" fmla="*/ 14 h 91"/>
                <a:gd name="T56" fmla="*/ 42 w 89"/>
                <a:gd name="T57" fmla="*/ 14 h 91"/>
                <a:gd name="T58" fmla="*/ 30 w 89"/>
                <a:gd name="T59" fmla="*/ 22 h 91"/>
                <a:gd name="T60" fmla="*/ 22 w 89"/>
                <a:gd name="T61" fmla="*/ 34 h 91"/>
                <a:gd name="T62" fmla="*/ 18 w 89"/>
                <a:gd name="T63" fmla="*/ 47 h 91"/>
                <a:gd name="T64" fmla="*/ 17 w 89"/>
                <a:gd name="T65" fmla="*/ 54 h 91"/>
                <a:gd name="T66" fmla="*/ 21 w 89"/>
                <a:gd name="T67" fmla="*/ 69 h 91"/>
                <a:gd name="T68" fmla="*/ 26 w 89"/>
                <a:gd name="T69" fmla="*/ 75 h 91"/>
                <a:gd name="T70" fmla="*/ 34 w 89"/>
                <a:gd name="T71" fmla="*/ 78 h 91"/>
                <a:gd name="T72" fmla="*/ 39 w 89"/>
                <a:gd name="T73" fmla="*/ 7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9" h="91">
                  <a:moveTo>
                    <a:pt x="50" y="0"/>
                  </a:moveTo>
                  <a:lnTo>
                    <a:pt x="50" y="0"/>
                  </a:lnTo>
                  <a:lnTo>
                    <a:pt x="58" y="0"/>
                  </a:lnTo>
                  <a:lnTo>
                    <a:pt x="66" y="3"/>
                  </a:lnTo>
                  <a:lnTo>
                    <a:pt x="73" y="6"/>
                  </a:lnTo>
                  <a:lnTo>
                    <a:pt x="78" y="10"/>
                  </a:lnTo>
                  <a:lnTo>
                    <a:pt x="82" y="16"/>
                  </a:lnTo>
                  <a:lnTo>
                    <a:pt x="86" y="22"/>
                  </a:lnTo>
                  <a:lnTo>
                    <a:pt x="88" y="30"/>
                  </a:lnTo>
                  <a:lnTo>
                    <a:pt x="89" y="38"/>
                  </a:lnTo>
                  <a:lnTo>
                    <a:pt x="89" y="38"/>
                  </a:lnTo>
                  <a:lnTo>
                    <a:pt x="88" y="50"/>
                  </a:lnTo>
                  <a:lnTo>
                    <a:pt x="86" y="59"/>
                  </a:lnTo>
                  <a:lnTo>
                    <a:pt x="82" y="69"/>
                  </a:lnTo>
                  <a:lnTo>
                    <a:pt x="76" y="77"/>
                  </a:lnTo>
                  <a:lnTo>
                    <a:pt x="69" y="83"/>
                  </a:lnTo>
                  <a:lnTo>
                    <a:pt x="61" y="87"/>
                  </a:lnTo>
                  <a:lnTo>
                    <a:pt x="51" y="91"/>
                  </a:lnTo>
                  <a:lnTo>
                    <a:pt x="39" y="91"/>
                  </a:lnTo>
                  <a:lnTo>
                    <a:pt x="39" y="91"/>
                  </a:lnTo>
                  <a:lnTo>
                    <a:pt x="31" y="91"/>
                  </a:lnTo>
                  <a:lnTo>
                    <a:pt x="23" y="90"/>
                  </a:lnTo>
                  <a:lnTo>
                    <a:pt x="17" y="86"/>
                  </a:lnTo>
                  <a:lnTo>
                    <a:pt x="11" y="82"/>
                  </a:lnTo>
                  <a:lnTo>
                    <a:pt x="6" y="77"/>
                  </a:lnTo>
                  <a:lnTo>
                    <a:pt x="3" y="70"/>
                  </a:lnTo>
                  <a:lnTo>
                    <a:pt x="0" y="62"/>
                  </a:lnTo>
                  <a:lnTo>
                    <a:pt x="0" y="53"/>
                  </a:lnTo>
                  <a:lnTo>
                    <a:pt x="0" y="53"/>
                  </a:lnTo>
                  <a:lnTo>
                    <a:pt x="0" y="42"/>
                  </a:lnTo>
                  <a:lnTo>
                    <a:pt x="3" y="33"/>
                  </a:lnTo>
                  <a:lnTo>
                    <a:pt x="7" y="23"/>
                  </a:lnTo>
                  <a:lnTo>
                    <a:pt x="13" y="15"/>
                  </a:lnTo>
                  <a:lnTo>
                    <a:pt x="21" y="10"/>
                  </a:lnTo>
                  <a:lnTo>
                    <a:pt x="29" y="4"/>
                  </a:lnTo>
                  <a:lnTo>
                    <a:pt x="38" y="2"/>
                  </a:lnTo>
                  <a:lnTo>
                    <a:pt x="50" y="0"/>
                  </a:lnTo>
                  <a:lnTo>
                    <a:pt x="50" y="0"/>
                  </a:lnTo>
                  <a:close/>
                  <a:moveTo>
                    <a:pt x="39" y="79"/>
                  </a:moveTo>
                  <a:lnTo>
                    <a:pt x="39" y="79"/>
                  </a:lnTo>
                  <a:lnTo>
                    <a:pt x="46" y="78"/>
                  </a:lnTo>
                  <a:lnTo>
                    <a:pt x="53" y="75"/>
                  </a:lnTo>
                  <a:lnTo>
                    <a:pt x="58" y="71"/>
                  </a:lnTo>
                  <a:lnTo>
                    <a:pt x="62" y="66"/>
                  </a:lnTo>
                  <a:lnTo>
                    <a:pt x="66" y="61"/>
                  </a:lnTo>
                  <a:lnTo>
                    <a:pt x="69" y="53"/>
                  </a:lnTo>
                  <a:lnTo>
                    <a:pt x="72" y="46"/>
                  </a:lnTo>
                  <a:lnTo>
                    <a:pt x="72" y="38"/>
                  </a:lnTo>
                  <a:lnTo>
                    <a:pt x="72" y="38"/>
                  </a:lnTo>
                  <a:lnTo>
                    <a:pt x="70" y="29"/>
                  </a:lnTo>
                  <a:lnTo>
                    <a:pt x="69" y="24"/>
                  </a:lnTo>
                  <a:lnTo>
                    <a:pt x="66" y="20"/>
                  </a:lnTo>
                  <a:lnTo>
                    <a:pt x="64" y="18"/>
                  </a:lnTo>
                  <a:lnTo>
                    <a:pt x="60" y="15"/>
                  </a:lnTo>
                  <a:lnTo>
                    <a:pt x="54" y="14"/>
                  </a:lnTo>
                  <a:lnTo>
                    <a:pt x="49" y="14"/>
                  </a:lnTo>
                  <a:lnTo>
                    <a:pt x="49" y="14"/>
                  </a:lnTo>
                  <a:lnTo>
                    <a:pt x="42" y="14"/>
                  </a:lnTo>
                  <a:lnTo>
                    <a:pt x="35" y="16"/>
                  </a:lnTo>
                  <a:lnTo>
                    <a:pt x="30" y="22"/>
                  </a:lnTo>
                  <a:lnTo>
                    <a:pt x="25" y="27"/>
                  </a:lnTo>
                  <a:lnTo>
                    <a:pt x="22" y="34"/>
                  </a:lnTo>
                  <a:lnTo>
                    <a:pt x="19" y="41"/>
                  </a:lnTo>
                  <a:lnTo>
                    <a:pt x="18" y="47"/>
                  </a:lnTo>
                  <a:lnTo>
                    <a:pt x="17" y="54"/>
                  </a:lnTo>
                  <a:lnTo>
                    <a:pt x="17" y="54"/>
                  </a:lnTo>
                  <a:lnTo>
                    <a:pt x="18" y="63"/>
                  </a:lnTo>
                  <a:lnTo>
                    <a:pt x="21" y="69"/>
                  </a:lnTo>
                  <a:lnTo>
                    <a:pt x="23" y="71"/>
                  </a:lnTo>
                  <a:lnTo>
                    <a:pt x="26" y="75"/>
                  </a:lnTo>
                  <a:lnTo>
                    <a:pt x="30" y="77"/>
                  </a:lnTo>
                  <a:lnTo>
                    <a:pt x="34" y="78"/>
                  </a:lnTo>
                  <a:lnTo>
                    <a:pt x="39" y="79"/>
                  </a:lnTo>
                  <a:lnTo>
                    <a:pt x="39"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7" name="Freeform 30">
              <a:extLst>
                <a:ext uri="{FF2B5EF4-FFF2-40B4-BE49-F238E27FC236}">
                  <a16:creationId xmlns:a16="http://schemas.microsoft.com/office/drawing/2014/main" id="{A5F14817-4EE7-4543-81DD-CCA64E877C61}"/>
                </a:ext>
              </a:extLst>
            </p:cNvPr>
            <p:cNvSpPr>
              <a:spLocks/>
            </p:cNvSpPr>
            <p:nvPr userDrawn="1"/>
          </p:nvSpPr>
          <p:spPr bwMode="auto">
            <a:xfrm>
              <a:off x="3142" y="3241"/>
              <a:ext cx="90" cy="89"/>
            </a:xfrm>
            <a:custGeom>
              <a:avLst/>
              <a:gdLst>
                <a:gd name="T0" fmla="*/ 75 w 90"/>
                <a:gd name="T1" fmla="*/ 75 h 89"/>
                <a:gd name="T2" fmla="*/ 75 w 90"/>
                <a:gd name="T3" fmla="*/ 75 h 89"/>
                <a:gd name="T4" fmla="*/ 72 w 90"/>
                <a:gd name="T5" fmla="*/ 88 h 89"/>
                <a:gd name="T6" fmla="*/ 56 w 90"/>
                <a:gd name="T7" fmla="*/ 88 h 89"/>
                <a:gd name="T8" fmla="*/ 60 w 90"/>
                <a:gd name="T9" fmla="*/ 73 h 89"/>
                <a:gd name="T10" fmla="*/ 59 w 90"/>
                <a:gd name="T11" fmla="*/ 73 h 89"/>
                <a:gd name="T12" fmla="*/ 59 w 90"/>
                <a:gd name="T13" fmla="*/ 73 h 89"/>
                <a:gd name="T14" fmla="*/ 55 w 90"/>
                <a:gd name="T15" fmla="*/ 80 h 89"/>
                <a:gd name="T16" fmla="*/ 48 w 90"/>
                <a:gd name="T17" fmla="*/ 85 h 89"/>
                <a:gd name="T18" fmla="*/ 40 w 90"/>
                <a:gd name="T19" fmla="*/ 88 h 89"/>
                <a:gd name="T20" fmla="*/ 29 w 90"/>
                <a:gd name="T21" fmla="*/ 89 h 89"/>
                <a:gd name="T22" fmla="*/ 29 w 90"/>
                <a:gd name="T23" fmla="*/ 89 h 89"/>
                <a:gd name="T24" fmla="*/ 23 w 90"/>
                <a:gd name="T25" fmla="*/ 89 h 89"/>
                <a:gd name="T26" fmla="*/ 17 w 90"/>
                <a:gd name="T27" fmla="*/ 88 h 89"/>
                <a:gd name="T28" fmla="*/ 12 w 90"/>
                <a:gd name="T29" fmla="*/ 87 h 89"/>
                <a:gd name="T30" fmla="*/ 8 w 90"/>
                <a:gd name="T31" fmla="*/ 83 h 89"/>
                <a:gd name="T32" fmla="*/ 5 w 90"/>
                <a:gd name="T33" fmla="*/ 79 h 89"/>
                <a:gd name="T34" fmla="*/ 2 w 90"/>
                <a:gd name="T35" fmla="*/ 75 h 89"/>
                <a:gd name="T36" fmla="*/ 1 w 90"/>
                <a:gd name="T37" fmla="*/ 69 h 89"/>
                <a:gd name="T38" fmla="*/ 0 w 90"/>
                <a:gd name="T39" fmla="*/ 63 h 89"/>
                <a:gd name="T40" fmla="*/ 0 w 90"/>
                <a:gd name="T41" fmla="*/ 63 h 89"/>
                <a:gd name="T42" fmla="*/ 1 w 90"/>
                <a:gd name="T43" fmla="*/ 55 h 89"/>
                <a:gd name="T44" fmla="*/ 2 w 90"/>
                <a:gd name="T45" fmla="*/ 47 h 89"/>
                <a:gd name="T46" fmla="*/ 12 w 90"/>
                <a:gd name="T47" fmla="*/ 0 h 89"/>
                <a:gd name="T48" fmla="*/ 28 w 90"/>
                <a:gd name="T49" fmla="*/ 0 h 89"/>
                <a:gd name="T50" fmla="*/ 17 w 90"/>
                <a:gd name="T51" fmla="*/ 53 h 89"/>
                <a:gd name="T52" fmla="*/ 17 w 90"/>
                <a:gd name="T53" fmla="*/ 53 h 89"/>
                <a:gd name="T54" fmla="*/ 16 w 90"/>
                <a:gd name="T55" fmla="*/ 61 h 89"/>
                <a:gd name="T56" fmla="*/ 16 w 90"/>
                <a:gd name="T57" fmla="*/ 61 h 89"/>
                <a:gd name="T58" fmla="*/ 17 w 90"/>
                <a:gd name="T59" fmla="*/ 67 h 89"/>
                <a:gd name="T60" fmla="*/ 20 w 90"/>
                <a:gd name="T61" fmla="*/ 72 h 89"/>
                <a:gd name="T62" fmla="*/ 25 w 90"/>
                <a:gd name="T63" fmla="*/ 76 h 89"/>
                <a:gd name="T64" fmla="*/ 32 w 90"/>
                <a:gd name="T65" fmla="*/ 77 h 89"/>
                <a:gd name="T66" fmla="*/ 32 w 90"/>
                <a:gd name="T67" fmla="*/ 77 h 89"/>
                <a:gd name="T68" fmla="*/ 39 w 90"/>
                <a:gd name="T69" fmla="*/ 76 h 89"/>
                <a:gd name="T70" fmla="*/ 45 w 90"/>
                <a:gd name="T71" fmla="*/ 73 h 89"/>
                <a:gd name="T72" fmla="*/ 51 w 90"/>
                <a:gd name="T73" fmla="*/ 69 h 89"/>
                <a:gd name="T74" fmla="*/ 55 w 90"/>
                <a:gd name="T75" fmla="*/ 65 h 89"/>
                <a:gd name="T76" fmla="*/ 59 w 90"/>
                <a:gd name="T77" fmla="*/ 60 h 89"/>
                <a:gd name="T78" fmla="*/ 62 w 90"/>
                <a:gd name="T79" fmla="*/ 55 h 89"/>
                <a:gd name="T80" fmla="*/ 64 w 90"/>
                <a:gd name="T81" fmla="*/ 44 h 89"/>
                <a:gd name="T82" fmla="*/ 74 w 90"/>
                <a:gd name="T83" fmla="*/ 0 h 89"/>
                <a:gd name="T84" fmla="*/ 90 w 90"/>
                <a:gd name="T85" fmla="*/ 0 h 89"/>
                <a:gd name="T86" fmla="*/ 75 w 90"/>
                <a:gd name="T87" fmla="*/ 7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 h="89">
                  <a:moveTo>
                    <a:pt x="75" y="75"/>
                  </a:moveTo>
                  <a:lnTo>
                    <a:pt x="75" y="75"/>
                  </a:lnTo>
                  <a:lnTo>
                    <a:pt x="72" y="88"/>
                  </a:lnTo>
                  <a:lnTo>
                    <a:pt x="56" y="88"/>
                  </a:lnTo>
                  <a:lnTo>
                    <a:pt x="60" y="73"/>
                  </a:lnTo>
                  <a:lnTo>
                    <a:pt x="59" y="73"/>
                  </a:lnTo>
                  <a:lnTo>
                    <a:pt x="59" y="73"/>
                  </a:lnTo>
                  <a:lnTo>
                    <a:pt x="55" y="80"/>
                  </a:lnTo>
                  <a:lnTo>
                    <a:pt x="48" y="85"/>
                  </a:lnTo>
                  <a:lnTo>
                    <a:pt x="40" y="88"/>
                  </a:lnTo>
                  <a:lnTo>
                    <a:pt x="29" y="89"/>
                  </a:lnTo>
                  <a:lnTo>
                    <a:pt x="29" y="89"/>
                  </a:lnTo>
                  <a:lnTo>
                    <a:pt x="23" y="89"/>
                  </a:lnTo>
                  <a:lnTo>
                    <a:pt x="17" y="88"/>
                  </a:lnTo>
                  <a:lnTo>
                    <a:pt x="12" y="87"/>
                  </a:lnTo>
                  <a:lnTo>
                    <a:pt x="8" y="83"/>
                  </a:lnTo>
                  <a:lnTo>
                    <a:pt x="5" y="79"/>
                  </a:lnTo>
                  <a:lnTo>
                    <a:pt x="2" y="75"/>
                  </a:lnTo>
                  <a:lnTo>
                    <a:pt x="1" y="69"/>
                  </a:lnTo>
                  <a:lnTo>
                    <a:pt x="0" y="63"/>
                  </a:lnTo>
                  <a:lnTo>
                    <a:pt x="0" y="63"/>
                  </a:lnTo>
                  <a:lnTo>
                    <a:pt x="1" y="55"/>
                  </a:lnTo>
                  <a:lnTo>
                    <a:pt x="2" y="47"/>
                  </a:lnTo>
                  <a:lnTo>
                    <a:pt x="12" y="0"/>
                  </a:lnTo>
                  <a:lnTo>
                    <a:pt x="28" y="0"/>
                  </a:lnTo>
                  <a:lnTo>
                    <a:pt x="17" y="53"/>
                  </a:lnTo>
                  <a:lnTo>
                    <a:pt x="17" y="53"/>
                  </a:lnTo>
                  <a:lnTo>
                    <a:pt x="16" y="61"/>
                  </a:lnTo>
                  <a:lnTo>
                    <a:pt x="16" y="61"/>
                  </a:lnTo>
                  <a:lnTo>
                    <a:pt x="17" y="67"/>
                  </a:lnTo>
                  <a:lnTo>
                    <a:pt x="20" y="72"/>
                  </a:lnTo>
                  <a:lnTo>
                    <a:pt x="25" y="76"/>
                  </a:lnTo>
                  <a:lnTo>
                    <a:pt x="32" y="77"/>
                  </a:lnTo>
                  <a:lnTo>
                    <a:pt x="32" y="77"/>
                  </a:lnTo>
                  <a:lnTo>
                    <a:pt x="39" y="76"/>
                  </a:lnTo>
                  <a:lnTo>
                    <a:pt x="45" y="73"/>
                  </a:lnTo>
                  <a:lnTo>
                    <a:pt x="51" y="69"/>
                  </a:lnTo>
                  <a:lnTo>
                    <a:pt x="55" y="65"/>
                  </a:lnTo>
                  <a:lnTo>
                    <a:pt x="59" y="60"/>
                  </a:lnTo>
                  <a:lnTo>
                    <a:pt x="62" y="55"/>
                  </a:lnTo>
                  <a:lnTo>
                    <a:pt x="64" y="44"/>
                  </a:lnTo>
                  <a:lnTo>
                    <a:pt x="74" y="0"/>
                  </a:lnTo>
                  <a:lnTo>
                    <a:pt x="90" y="0"/>
                  </a:lnTo>
                  <a:lnTo>
                    <a:pt x="75"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8" name="Freeform 31">
              <a:extLst>
                <a:ext uri="{FF2B5EF4-FFF2-40B4-BE49-F238E27FC236}">
                  <a16:creationId xmlns:a16="http://schemas.microsoft.com/office/drawing/2014/main" id="{8C480E1C-9807-49F3-9F97-C96F7638FE4B}"/>
                </a:ext>
              </a:extLst>
            </p:cNvPr>
            <p:cNvSpPr>
              <a:spLocks/>
            </p:cNvSpPr>
            <p:nvPr userDrawn="1"/>
          </p:nvSpPr>
          <p:spPr bwMode="auto">
            <a:xfrm>
              <a:off x="3242" y="3239"/>
              <a:ext cx="69" cy="90"/>
            </a:xfrm>
            <a:custGeom>
              <a:avLst/>
              <a:gdLst>
                <a:gd name="T0" fmla="*/ 15 w 69"/>
                <a:gd name="T1" fmla="*/ 15 h 90"/>
                <a:gd name="T2" fmla="*/ 15 w 69"/>
                <a:gd name="T3" fmla="*/ 15 h 90"/>
                <a:gd name="T4" fmla="*/ 18 w 69"/>
                <a:gd name="T5" fmla="*/ 2 h 90"/>
                <a:gd name="T6" fmla="*/ 33 w 69"/>
                <a:gd name="T7" fmla="*/ 2 h 90"/>
                <a:gd name="T8" fmla="*/ 30 w 69"/>
                <a:gd name="T9" fmla="*/ 16 h 90"/>
                <a:gd name="T10" fmla="*/ 31 w 69"/>
                <a:gd name="T11" fmla="*/ 16 h 90"/>
                <a:gd name="T12" fmla="*/ 31 w 69"/>
                <a:gd name="T13" fmla="*/ 16 h 90"/>
                <a:gd name="T14" fmla="*/ 35 w 69"/>
                <a:gd name="T15" fmla="*/ 10 h 90"/>
                <a:gd name="T16" fmla="*/ 42 w 69"/>
                <a:gd name="T17" fmla="*/ 4 h 90"/>
                <a:gd name="T18" fmla="*/ 50 w 69"/>
                <a:gd name="T19" fmla="*/ 2 h 90"/>
                <a:gd name="T20" fmla="*/ 61 w 69"/>
                <a:gd name="T21" fmla="*/ 0 h 90"/>
                <a:gd name="T22" fmla="*/ 61 w 69"/>
                <a:gd name="T23" fmla="*/ 0 h 90"/>
                <a:gd name="T24" fmla="*/ 64 w 69"/>
                <a:gd name="T25" fmla="*/ 0 h 90"/>
                <a:gd name="T26" fmla="*/ 69 w 69"/>
                <a:gd name="T27" fmla="*/ 2 h 90"/>
                <a:gd name="T28" fmla="*/ 65 w 69"/>
                <a:gd name="T29" fmla="*/ 16 h 90"/>
                <a:gd name="T30" fmla="*/ 65 w 69"/>
                <a:gd name="T31" fmla="*/ 16 h 90"/>
                <a:gd name="T32" fmla="*/ 58 w 69"/>
                <a:gd name="T33" fmla="*/ 14 h 90"/>
                <a:gd name="T34" fmla="*/ 58 w 69"/>
                <a:gd name="T35" fmla="*/ 14 h 90"/>
                <a:gd name="T36" fmla="*/ 51 w 69"/>
                <a:gd name="T37" fmla="*/ 15 h 90"/>
                <a:gd name="T38" fmla="*/ 45 w 69"/>
                <a:gd name="T39" fmla="*/ 18 h 90"/>
                <a:gd name="T40" fmla="*/ 39 w 69"/>
                <a:gd name="T41" fmla="*/ 22 h 90"/>
                <a:gd name="T42" fmla="*/ 35 w 69"/>
                <a:gd name="T43" fmla="*/ 26 h 90"/>
                <a:gd name="T44" fmla="*/ 31 w 69"/>
                <a:gd name="T45" fmla="*/ 31 h 90"/>
                <a:gd name="T46" fmla="*/ 29 w 69"/>
                <a:gd name="T47" fmla="*/ 37 h 90"/>
                <a:gd name="T48" fmla="*/ 26 w 69"/>
                <a:gd name="T49" fmla="*/ 47 h 90"/>
                <a:gd name="T50" fmla="*/ 17 w 69"/>
                <a:gd name="T51" fmla="*/ 90 h 90"/>
                <a:gd name="T52" fmla="*/ 0 w 69"/>
                <a:gd name="T53" fmla="*/ 90 h 90"/>
                <a:gd name="T54" fmla="*/ 15 w 69"/>
                <a:gd name="T55" fmla="*/ 1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9" h="90">
                  <a:moveTo>
                    <a:pt x="15" y="15"/>
                  </a:moveTo>
                  <a:lnTo>
                    <a:pt x="15" y="15"/>
                  </a:lnTo>
                  <a:lnTo>
                    <a:pt x="18" y="2"/>
                  </a:lnTo>
                  <a:lnTo>
                    <a:pt x="33" y="2"/>
                  </a:lnTo>
                  <a:lnTo>
                    <a:pt x="30" y="16"/>
                  </a:lnTo>
                  <a:lnTo>
                    <a:pt x="31" y="16"/>
                  </a:lnTo>
                  <a:lnTo>
                    <a:pt x="31" y="16"/>
                  </a:lnTo>
                  <a:lnTo>
                    <a:pt x="35" y="10"/>
                  </a:lnTo>
                  <a:lnTo>
                    <a:pt x="42" y="4"/>
                  </a:lnTo>
                  <a:lnTo>
                    <a:pt x="50" y="2"/>
                  </a:lnTo>
                  <a:lnTo>
                    <a:pt x="61" y="0"/>
                  </a:lnTo>
                  <a:lnTo>
                    <a:pt x="61" y="0"/>
                  </a:lnTo>
                  <a:lnTo>
                    <a:pt x="64" y="0"/>
                  </a:lnTo>
                  <a:lnTo>
                    <a:pt x="69" y="2"/>
                  </a:lnTo>
                  <a:lnTo>
                    <a:pt x="65" y="16"/>
                  </a:lnTo>
                  <a:lnTo>
                    <a:pt x="65" y="16"/>
                  </a:lnTo>
                  <a:lnTo>
                    <a:pt x="58" y="14"/>
                  </a:lnTo>
                  <a:lnTo>
                    <a:pt x="58" y="14"/>
                  </a:lnTo>
                  <a:lnTo>
                    <a:pt x="51" y="15"/>
                  </a:lnTo>
                  <a:lnTo>
                    <a:pt x="45" y="18"/>
                  </a:lnTo>
                  <a:lnTo>
                    <a:pt x="39" y="22"/>
                  </a:lnTo>
                  <a:lnTo>
                    <a:pt x="35" y="26"/>
                  </a:lnTo>
                  <a:lnTo>
                    <a:pt x="31" y="31"/>
                  </a:lnTo>
                  <a:lnTo>
                    <a:pt x="29" y="37"/>
                  </a:lnTo>
                  <a:lnTo>
                    <a:pt x="26" y="47"/>
                  </a:lnTo>
                  <a:lnTo>
                    <a:pt x="17" y="90"/>
                  </a:lnTo>
                  <a:lnTo>
                    <a:pt x="0" y="90"/>
                  </a:lnTo>
                  <a:lnTo>
                    <a:pt x="1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9" name="Freeform 32">
              <a:extLst>
                <a:ext uri="{FF2B5EF4-FFF2-40B4-BE49-F238E27FC236}">
                  <a16:creationId xmlns:a16="http://schemas.microsoft.com/office/drawing/2014/main" id="{1A45D6AF-7A91-4185-8392-F1FA64E7F3A9}"/>
                </a:ext>
              </a:extLst>
            </p:cNvPr>
            <p:cNvSpPr>
              <a:spLocks/>
            </p:cNvSpPr>
            <p:nvPr userDrawn="1"/>
          </p:nvSpPr>
          <p:spPr bwMode="auto">
            <a:xfrm>
              <a:off x="3359" y="3239"/>
              <a:ext cx="71" cy="91"/>
            </a:xfrm>
            <a:custGeom>
              <a:avLst/>
              <a:gdLst>
                <a:gd name="T0" fmla="*/ 67 w 71"/>
                <a:gd name="T1" fmla="*/ 18 h 91"/>
                <a:gd name="T2" fmla="*/ 67 w 71"/>
                <a:gd name="T3" fmla="*/ 18 h 91"/>
                <a:gd name="T4" fmla="*/ 59 w 71"/>
                <a:gd name="T5" fmla="*/ 14 h 91"/>
                <a:gd name="T6" fmla="*/ 51 w 71"/>
                <a:gd name="T7" fmla="*/ 14 h 91"/>
                <a:gd name="T8" fmla="*/ 51 w 71"/>
                <a:gd name="T9" fmla="*/ 14 h 91"/>
                <a:gd name="T10" fmla="*/ 44 w 71"/>
                <a:gd name="T11" fmla="*/ 14 h 91"/>
                <a:gd name="T12" fmla="*/ 38 w 71"/>
                <a:gd name="T13" fmla="*/ 16 h 91"/>
                <a:gd name="T14" fmla="*/ 31 w 71"/>
                <a:gd name="T15" fmla="*/ 20 h 91"/>
                <a:gd name="T16" fmla="*/ 27 w 71"/>
                <a:gd name="T17" fmla="*/ 24 h 91"/>
                <a:gd name="T18" fmla="*/ 23 w 71"/>
                <a:gd name="T19" fmla="*/ 31 h 91"/>
                <a:gd name="T20" fmla="*/ 20 w 71"/>
                <a:gd name="T21" fmla="*/ 38 h 91"/>
                <a:gd name="T22" fmla="*/ 18 w 71"/>
                <a:gd name="T23" fmla="*/ 45 h 91"/>
                <a:gd name="T24" fmla="*/ 18 w 71"/>
                <a:gd name="T25" fmla="*/ 53 h 91"/>
                <a:gd name="T26" fmla="*/ 18 w 71"/>
                <a:gd name="T27" fmla="*/ 53 h 91"/>
                <a:gd name="T28" fmla="*/ 18 w 71"/>
                <a:gd name="T29" fmla="*/ 59 h 91"/>
                <a:gd name="T30" fmla="*/ 19 w 71"/>
                <a:gd name="T31" fmla="*/ 63 h 91"/>
                <a:gd name="T32" fmla="*/ 22 w 71"/>
                <a:gd name="T33" fmla="*/ 69 h 91"/>
                <a:gd name="T34" fmla="*/ 24 w 71"/>
                <a:gd name="T35" fmla="*/ 73 h 91"/>
                <a:gd name="T36" fmla="*/ 27 w 71"/>
                <a:gd name="T37" fmla="*/ 75 h 91"/>
                <a:gd name="T38" fmla="*/ 31 w 71"/>
                <a:gd name="T39" fmla="*/ 77 h 91"/>
                <a:gd name="T40" fmla="*/ 36 w 71"/>
                <a:gd name="T41" fmla="*/ 78 h 91"/>
                <a:gd name="T42" fmla="*/ 42 w 71"/>
                <a:gd name="T43" fmla="*/ 79 h 91"/>
                <a:gd name="T44" fmla="*/ 42 w 71"/>
                <a:gd name="T45" fmla="*/ 79 h 91"/>
                <a:gd name="T46" fmla="*/ 50 w 71"/>
                <a:gd name="T47" fmla="*/ 78 h 91"/>
                <a:gd name="T48" fmla="*/ 59 w 71"/>
                <a:gd name="T49" fmla="*/ 75 h 91"/>
                <a:gd name="T50" fmla="*/ 57 w 71"/>
                <a:gd name="T51" fmla="*/ 90 h 91"/>
                <a:gd name="T52" fmla="*/ 57 w 71"/>
                <a:gd name="T53" fmla="*/ 90 h 91"/>
                <a:gd name="T54" fmla="*/ 48 w 71"/>
                <a:gd name="T55" fmla="*/ 91 h 91"/>
                <a:gd name="T56" fmla="*/ 39 w 71"/>
                <a:gd name="T57" fmla="*/ 91 h 91"/>
                <a:gd name="T58" fmla="*/ 39 w 71"/>
                <a:gd name="T59" fmla="*/ 91 h 91"/>
                <a:gd name="T60" fmla="*/ 31 w 71"/>
                <a:gd name="T61" fmla="*/ 91 h 91"/>
                <a:gd name="T62" fmla="*/ 23 w 71"/>
                <a:gd name="T63" fmla="*/ 90 h 91"/>
                <a:gd name="T64" fmla="*/ 16 w 71"/>
                <a:gd name="T65" fmla="*/ 87 h 91"/>
                <a:gd name="T66" fmla="*/ 11 w 71"/>
                <a:gd name="T67" fmla="*/ 83 h 91"/>
                <a:gd name="T68" fmla="*/ 7 w 71"/>
                <a:gd name="T69" fmla="*/ 78 h 91"/>
                <a:gd name="T70" fmla="*/ 3 w 71"/>
                <a:gd name="T71" fmla="*/ 71 h 91"/>
                <a:gd name="T72" fmla="*/ 2 w 71"/>
                <a:gd name="T73" fmla="*/ 63 h 91"/>
                <a:gd name="T74" fmla="*/ 0 w 71"/>
                <a:gd name="T75" fmla="*/ 55 h 91"/>
                <a:gd name="T76" fmla="*/ 0 w 71"/>
                <a:gd name="T77" fmla="*/ 55 h 91"/>
                <a:gd name="T78" fmla="*/ 2 w 71"/>
                <a:gd name="T79" fmla="*/ 45 h 91"/>
                <a:gd name="T80" fmla="*/ 4 w 71"/>
                <a:gd name="T81" fmla="*/ 34 h 91"/>
                <a:gd name="T82" fmla="*/ 7 w 71"/>
                <a:gd name="T83" fmla="*/ 24 h 91"/>
                <a:gd name="T84" fmla="*/ 12 w 71"/>
                <a:gd name="T85" fmla="*/ 16 h 91"/>
                <a:gd name="T86" fmla="*/ 20 w 71"/>
                <a:gd name="T87" fmla="*/ 10 h 91"/>
                <a:gd name="T88" fmla="*/ 28 w 71"/>
                <a:gd name="T89" fmla="*/ 4 h 91"/>
                <a:gd name="T90" fmla="*/ 38 w 71"/>
                <a:gd name="T91" fmla="*/ 2 h 91"/>
                <a:gd name="T92" fmla="*/ 48 w 71"/>
                <a:gd name="T93" fmla="*/ 0 h 91"/>
                <a:gd name="T94" fmla="*/ 48 w 71"/>
                <a:gd name="T95" fmla="*/ 0 h 91"/>
                <a:gd name="T96" fmla="*/ 61 w 71"/>
                <a:gd name="T97" fmla="*/ 0 h 91"/>
                <a:gd name="T98" fmla="*/ 71 w 71"/>
                <a:gd name="T99" fmla="*/ 3 h 91"/>
                <a:gd name="T100" fmla="*/ 67 w 71"/>
                <a:gd name="T101" fmla="*/ 1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 h="91">
                  <a:moveTo>
                    <a:pt x="67" y="18"/>
                  </a:moveTo>
                  <a:lnTo>
                    <a:pt x="67" y="18"/>
                  </a:lnTo>
                  <a:lnTo>
                    <a:pt x="59" y="14"/>
                  </a:lnTo>
                  <a:lnTo>
                    <a:pt x="51" y="14"/>
                  </a:lnTo>
                  <a:lnTo>
                    <a:pt x="51" y="14"/>
                  </a:lnTo>
                  <a:lnTo>
                    <a:pt x="44" y="14"/>
                  </a:lnTo>
                  <a:lnTo>
                    <a:pt x="38" y="16"/>
                  </a:lnTo>
                  <a:lnTo>
                    <a:pt x="31" y="20"/>
                  </a:lnTo>
                  <a:lnTo>
                    <a:pt x="27" y="24"/>
                  </a:lnTo>
                  <a:lnTo>
                    <a:pt x="23" y="31"/>
                  </a:lnTo>
                  <a:lnTo>
                    <a:pt x="20" y="38"/>
                  </a:lnTo>
                  <a:lnTo>
                    <a:pt x="18" y="45"/>
                  </a:lnTo>
                  <a:lnTo>
                    <a:pt x="18" y="53"/>
                  </a:lnTo>
                  <a:lnTo>
                    <a:pt x="18" y="53"/>
                  </a:lnTo>
                  <a:lnTo>
                    <a:pt x="18" y="59"/>
                  </a:lnTo>
                  <a:lnTo>
                    <a:pt x="19" y="63"/>
                  </a:lnTo>
                  <a:lnTo>
                    <a:pt x="22" y="69"/>
                  </a:lnTo>
                  <a:lnTo>
                    <a:pt x="24" y="73"/>
                  </a:lnTo>
                  <a:lnTo>
                    <a:pt x="27" y="75"/>
                  </a:lnTo>
                  <a:lnTo>
                    <a:pt x="31" y="77"/>
                  </a:lnTo>
                  <a:lnTo>
                    <a:pt x="36" y="78"/>
                  </a:lnTo>
                  <a:lnTo>
                    <a:pt x="42" y="79"/>
                  </a:lnTo>
                  <a:lnTo>
                    <a:pt x="42" y="79"/>
                  </a:lnTo>
                  <a:lnTo>
                    <a:pt x="50" y="78"/>
                  </a:lnTo>
                  <a:lnTo>
                    <a:pt x="59" y="75"/>
                  </a:lnTo>
                  <a:lnTo>
                    <a:pt x="57" y="90"/>
                  </a:lnTo>
                  <a:lnTo>
                    <a:pt x="57" y="90"/>
                  </a:lnTo>
                  <a:lnTo>
                    <a:pt x="48" y="91"/>
                  </a:lnTo>
                  <a:lnTo>
                    <a:pt x="39" y="91"/>
                  </a:lnTo>
                  <a:lnTo>
                    <a:pt x="39" y="91"/>
                  </a:lnTo>
                  <a:lnTo>
                    <a:pt x="31" y="91"/>
                  </a:lnTo>
                  <a:lnTo>
                    <a:pt x="23" y="90"/>
                  </a:lnTo>
                  <a:lnTo>
                    <a:pt x="16" y="87"/>
                  </a:lnTo>
                  <a:lnTo>
                    <a:pt x="11" y="83"/>
                  </a:lnTo>
                  <a:lnTo>
                    <a:pt x="7" y="78"/>
                  </a:lnTo>
                  <a:lnTo>
                    <a:pt x="3" y="71"/>
                  </a:lnTo>
                  <a:lnTo>
                    <a:pt x="2" y="63"/>
                  </a:lnTo>
                  <a:lnTo>
                    <a:pt x="0" y="55"/>
                  </a:lnTo>
                  <a:lnTo>
                    <a:pt x="0" y="55"/>
                  </a:lnTo>
                  <a:lnTo>
                    <a:pt x="2" y="45"/>
                  </a:lnTo>
                  <a:lnTo>
                    <a:pt x="4" y="34"/>
                  </a:lnTo>
                  <a:lnTo>
                    <a:pt x="7" y="24"/>
                  </a:lnTo>
                  <a:lnTo>
                    <a:pt x="12" y="16"/>
                  </a:lnTo>
                  <a:lnTo>
                    <a:pt x="20" y="10"/>
                  </a:lnTo>
                  <a:lnTo>
                    <a:pt x="28" y="4"/>
                  </a:lnTo>
                  <a:lnTo>
                    <a:pt x="38" y="2"/>
                  </a:lnTo>
                  <a:lnTo>
                    <a:pt x="48" y="0"/>
                  </a:lnTo>
                  <a:lnTo>
                    <a:pt x="48" y="0"/>
                  </a:lnTo>
                  <a:lnTo>
                    <a:pt x="61" y="0"/>
                  </a:lnTo>
                  <a:lnTo>
                    <a:pt x="71" y="3"/>
                  </a:lnTo>
                  <a:lnTo>
                    <a:pt x="67"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0" name="Freeform 33">
              <a:extLst>
                <a:ext uri="{FF2B5EF4-FFF2-40B4-BE49-F238E27FC236}">
                  <a16:creationId xmlns:a16="http://schemas.microsoft.com/office/drawing/2014/main" id="{7AD5393D-DC1B-4B5D-B7D2-D72826D30FAD}"/>
                </a:ext>
              </a:extLst>
            </p:cNvPr>
            <p:cNvSpPr>
              <a:spLocks noEditPoints="1"/>
            </p:cNvSpPr>
            <p:nvPr userDrawn="1"/>
          </p:nvSpPr>
          <p:spPr bwMode="auto">
            <a:xfrm>
              <a:off x="3436" y="3239"/>
              <a:ext cx="90" cy="91"/>
            </a:xfrm>
            <a:custGeom>
              <a:avLst/>
              <a:gdLst>
                <a:gd name="T0" fmla="*/ 51 w 90"/>
                <a:gd name="T1" fmla="*/ 0 h 91"/>
                <a:gd name="T2" fmla="*/ 67 w 90"/>
                <a:gd name="T3" fmla="*/ 3 h 91"/>
                <a:gd name="T4" fmla="*/ 79 w 90"/>
                <a:gd name="T5" fmla="*/ 10 h 91"/>
                <a:gd name="T6" fmla="*/ 87 w 90"/>
                <a:gd name="T7" fmla="*/ 22 h 91"/>
                <a:gd name="T8" fmla="*/ 90 w 90"/>
                <a:gd name="T9" fmla="*/ 38 h 91"/>
                <a:gd name="T10" fmla="*/ 88 w 90"/>
                <a:gd name="T11" fmla="*/ 50 h 91"/>
                <a:gd name="T12" fmla="*/ 81 w 90"/>
                <a:gd name="T13" fmla="*/ 69 h 91"/>
                <a:gd name="T14" fmla="*/ 69 w 90"/>
                <a:gd name="T15" fmla="*/ 83 h 91"/>
                <a:gd name="T16" fmla="*/ 51 w 90"/>
                <a:gd name="T17" fmla="*/ 91 h 91"/>
                <a:gd name="T18" fmla="*/ 40 w 90"/>
                <a:gd name="T19" fmla="*/ 91 h 91"/>
                <a:gd name="T20" fmla="*/ 24 w 90"/>
                <a:gd name="T21" fmla="*/ 90 h 91"/>
                <a:gd name="T22" fmla="*/ 10 w 90"/>
                <a:gd name="T23" fmla="*/ 82 h 91"/>
                <a:gd name="T24" fmla="*/ 2 w 90"/>
                <a:gd name="T25" fmla="*/ 70 h 91"/>
                <a:gd name="T26" fmla="*/ 0 w 90"/>
                <a:gd name="T27" fmla="*/ 53 h 91"/>
                <a:gd name="T28" fmla="*/ 1 w 90"/>
                <a:gd name="T29" fmla="*/ 42 h 91"/>
                <a:gd name="T30" fmla="*/ 8 w 90"/>
                <a:gd name="T31" fmla="*/ 23 h 91"/>
                <a:gd name="T32" fmla="*/ 20 w 90"/>
                <a:gd name="T33" fmla="*/ 10 h 91"/>
                <a:gd name="T34" fmla="*/ 39 w 90"/>
                <a:gd name="T35" fmla="*/ 2 h 91"/>
                <a:gd name="T36" fmla="*/ 51 w 90"/>
                <a:gd name="T37" fmla="*/ 0 h 91"/>
                <a:gd name="T38" fmla="*/ 40 w 90"/>
                <a:gd name="T39" fmla="*/ 79 h 91"/>
                <a:gd name="T40" fmla="*/ 52 w 90"/>
                <a:gd name="T41" fmla="*/ 75 h 91"/>
                <a:gd name="T42" fmla="*/ 63 w 90"/>
                <a:gd name="T43" fmla="*/ 66 h 91"/>
                <a:gd name="T44" fmla="*/ 69 w 90"/>
                <a:gd name="T45" fmla="*/ 53 h 91"/>
                <a:gd name="T46" fmla="*/ 72 w 90"/>
                <a:gd name="T47" fmla="*/ 38 h 91"/>
                <a:gd name="T48" fmla="*/ 71 w 90"/>
                <a:gd name="T49" fmla="*/ 29 h 91"/>
                <a:gd name="T50" fmla="*/ 65 w 90"/>
                <a:gd name="T51" fmla="*/ 20 h 91"/>
                <a:gd name="T52" fmla="*/ 59 w 90"/>
                <a:gd name="T53" fmla="*/ 15 h 91"/>
                <a:gd name="T54" fmla="*/ 49 w 90"/>
                <a:gd name="T55" fmla="*/ 14 h 91"/>
                <a:gd name="T56" fmla="*/ 41 w 90"/>
                <a:gd name="T57" fmla="*/ 14 h 91"/>
                <a:gd name="T58" fmla="*/ 29 w 90"/>
                <a:gd name="T59" fmla="*/ 22 h 91"/>
                <a:gd name="T60" fmla="*/ 21 w 90"/>
                <a:gd name="T61" fmla="*/ 34 h 91"/>
                <a:gd name="T62" fmla="*/ 17 w 90"/>
                <a:gd name="T63" fmla="*/ 47 h 91"/>
                <a:gd name="T64" fmla="*/ 17 w 90"/>
                <a:gd name="T65" fmla="*/ 54 h 91"/>
                <a:gd name="T66" fmla="*/ 20 w 90"/>
                <a:gd name="T67" fmla="*/ 69 h 91"/>
                <a:gd name="T68" fmla="*/ 25 w 90"/>
                <a:gd name="T69" fmla="*/ 75 h 91"/>
                <a:gd name="T70" fmla="*/ 35 w 90"/>
                <a:gd name="T71" fmla="*/ 78 h 91"/>
                <a:gd name="T72" fmla="*/ 40 w 90"/>
                <a:gd name="T73" fmla="*/ 7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91">
                  <a:moveTo>
                    <a:pt x="51" y="0"/>
                  </a:moveTo>
                  <a:lnTo>
                    <a:pt x="51" y="0"/>
                  </a:lnTo>
                  <a:lnTo>
                    <a:pt x="59" y="0"/>
                  </a:lnTo>
                  <a:lnTo>
                    <a:pt x="67" y="3"/>
                  </a:lnTo>
                  <a:lnTo>
                    <a:pt x="72" y="6"/>
                  </a:lnTo>
                  <a:lnTo>
                    <a:pt x="79" y="10"/>
                  </a:lnTo>
                  <a:lnTo>
                    <a:pt x="83" y="16"/>
                  </a:lnTo>
                  <a:lnTo>
                    <a:pt x="87" y="22"/>
                  </a:lnTo>
                  <a:lnTo>
                    <a:pt x="88" y="30"/>
                  </a:lnTo>
                  <a:lnTo>
                    <a:pt x="90" y="38"/>
                  </a:lnTo>
                  <a:lnTo>
                    <a:pt x="90" y="38"/>
                  </a:lnTo>
                  <a:lnTo>
                    <a:pt x="88" y="50"/>
                  </a:lnTo>
                  <a:lnTo>
                    <a:pt x="86" y="59"/>
                  </a:lnTo>
                  <a:lnTo>
                    <a:pt x="81" y="69"/>
                  </a:lnTo>
                  <a:lnTo>
                    <a:pt x="76" y="77"/>
                  </a:lnTo>
                  <a:lnTo>
                    <a:pt x="69" y="83"/>
                  </a:lnTo>
                  <a:lnTo>
                    <a:pt x="61" y="87"/>
                  </a:lnTo>
                  <a:lnTo>
                    <a:pt x="51" y="91"/>
                  </a:lnTo>
                  <a:lnTo>
                    <a:pt x="40" y="91"/>
                  </a:lnTo>
                  <a:lnTo>
                    <a:pt x="40" y="91"/>
                  </a:lnTo>
                  <a:lnTo>
                    <a:pt x="32" y="91"/>
                  </a:lnTo>
                  <a:lnTo>
                    <a:pt x="24" y="90"/>
                  </a:lnTo>
                  <a:lnTo>
                    <a:pt x="17" y="86"/>
                  </a:lnTo>
                  <a:lnTo>
                    <a:pt x="10" y="82"/>
                  </a:lnTo>
                  <a:lnTo>
                    <a:pt x="6" y="77"/>
                  </a:lnTo>
                  <a:lnTo>
                    <a:pt x="2" y="70"/>
                  </a:lnTo>
                  <a:lnTo>
                    <a:pt x="1" y="62"/>
                  </a:lnTo>
                  <a:lnTo>
                    <a:pt x="0" y="53"/>
                  </a:lnTo>
                  <a:lnTo>
                    <a:pt x="0" y="53"/>
                  </a:lnTo>
                  <a:lnTo>
                    <a:pt x="1" y="42"/>
                  </a:lnTo>
                  <a:lnTo>
                    <a:pt x="4" y="33"/>
                  </a:lnTo>
                  <a:lnTo>
                    <a:pt x="8" y="23"/>
                  </a:lnTo>
                  <a:lnTo>
                    <a:pt x="13" y="15"/>
                  </a:lnTo>
                  <a:lnTo>
                    <a:pt x="20" y="10"/>
                  </a:lnTo>
                  <a:lnTo>
                    <a:pt x="29" y="4"/>
                  </a:lnTo>
                  <a:lnTo>
                    <a:pt x="39" y="2"/>
                  </a:lnTo>
                  <a:lnTo>
                    <a:pt x="51" y="0"/>
                  </a:lnTo>
                  <a:lnTo>
                    <a:pt x="51" y="0"/>
                  </a:lnTo>
                  <a:close/>
                  <a:moveTo>
                    <a:pt x="40" y="79"/>
                  </a:moveTo>
                  <a:lnTo>
                    <a:pt x="40" y="79"/>
                  </a:lnTo>
                  <a:lnTo>
                    <a:pt x="47" y="78"/>
                  </a:lnTo>
                  <a:lnTo>
                    <a:pt x="52" y="75"/>
                  </a:lnTo>
                  <a:lnTo>
                    <a:pt x="57" y="71"/>
                  </a:lnTo>
                  <a:lnTo>
                    <a:pt x="63" y="66"/>
                  </a:lnTo>
                  <a:lnTo>
                    <a:pt x="67" y="61"/>
                  </a:lnTo>
                  <a:lnTo>
                    <a:pt x="69" y="53"/>
                  </a:lnTo>
                  <a:lnTo>
                    <a:pt x="71" y="46"/>
                  </a:lnTo>
                  <a:lnTo>
                    <a:pt x="72" y="38"/>
                  </a:lnTo>
                  <a:lnTo>
                    <a:pt x="72" y="38"/>
                  </a:lnTo>
                  <a:lnTo>
                    <a:pt x="71" y="29"/>
                  </a:lnTo>
                  <a:lnTo>
                    <a:pt x="68" y="24"/>
                  </a:lnTo>
                  <a:lnTo>
                    <a:pt x="65" y="20"/>
                  </a:lnTo>
                  <a:lnTo>
                    <a:pt x="63" y="18"/>
                  </a:lnTo>
                  <a:lnTo>
                    <a:pt x="59" y="15"/>
                  </a:lnTo>
                  <a:lnTo>
                    <a:pt x="55" y="14"/>
                  </a:lnTo>
                  <a:lnTo>
                    <a:pt x="49" y="14"/>
                  </a:lnTo>
                  <a:lnTo>
                    <a:pt x="49" y="14"/>
                  </a:lnTo>
                  <a:lnTo>
                    <a:pt x="41" y="14"/>
                  </a:lnTo>
                  <a:lnTo>
                    <a:pt x="36" y="16"/>
                  </a:lnTo>
                  <a:lnTo>
                    <a:pt x="29" y="22"/>
                  </a:lnTo>
                  <a:lnTo>
                    <a:pt x="25" y="27"/>
                  </a:lnTo>
                  <a:lnTo>
                    <a:pt x="21" y="34"/>
                  </a:lnTo>
                  <a:lnTo>
                    <a:pt x="20" y="41"/>
                  </a:lnTo>
                  <a:lnTo>
                    <a:pt x="17" y="47"/>
                  </a:lnTo>
                  <a:lnTo>
                    <a:pt x="17" y="54"/>
                  </a:lnTo>
                  <a:lnTo>
                    <a:pt x="17" y="54"/>
                  </a:lnTo>
                  <a:lnTo>
                    <a:pt x="18" y="63"/>
                  </a:lnTo>
                  <a:lnTo>
                    <a:pt x="20" y="69"/>
                  </a:lnTo>
                  <a:lnTo>
                    <a:pt x="22" y="71"/>
                  </a:lnTo>
                  <a:lnTo>
                    <a:pt x="25" y="75"/>
                  </a:lnTo>
                  <a:lnTo>
                    <a:pt x="29" y="77"/>
                  </a:lnTo>
                  <a:lnTo>
                    <a:pt x="35" y="78"/>
                  </a:lnTo>
                  <a:lnTo>
                    <a:pt x="40" y="79"/>
                  </a:lnTo>
                  <a:lnTo>
                    <a:pt x="40"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1" name="Freeform 34">
              <a:extLst>
                <a:ext uri="{FF2B5EF4-FFF2-40B4-BE49-F238E27FC236}">
                  <a16:creationId xmlns:a16="http://schemas.microsoft.com/office/drawing/2014/main" id="{8A3C08EC-375B-408A-BBA3-882774899CB7}"/>
                </a:ext>
              </a:extLst>
            </p:cNvPr>
            <p:cNvSpPr>
              <a:spLocks/>
            </p:cNvSpPr>
            <p:nvPr userDrawn="1"/>
          </p:nvSpPr>
          <p:spPr bwMode="auto">
            <a:xfrm>
              <a:off x="3539" y="3239"/>
              <a:ext cx="138" cy="90"/>
            </a:xfrm>
            <a:custGeom>
              <a:avLst/>
              <a:gdLst>
                <a:gd name="T0" fmla="*/ 16 w 138"/>
                <a:gd name="T1" fmla="*/ 12 h 90"/>
                <a:gd name="T2" fmla="*/ 34 w 138"/>
                <a:gd name="T3" fmla="*/ 2 h 90"/>
                <a:gd name="T4" fmla="*/ 31 w 138"/>
                <a:gd name="T5" fmla="*/ 14 h 90"/>
                <a:gd name="T6" fmla="*/ 36 w 138"/>
                <a:gd name="T7" fmla="*/ 8 h 90"/>
                <a:gd name="T8" fmla="*/ 51 w 138"/>
                <a:gd name="T9" fmla="*/ 2 h 90"/>
                <a:gd name="T10" fmla="*/ 59 w 138"/>
                <a:gd name="T11" fmla="*/ 0 h 90"/>
                <a:gd name="T12" fmla="*/ 74 w 138"/>
                <a:gd name="T13" fmla="*/ 4 h 90"/>
                <a:gd name="T14" fmla="*/ 83 w 138"/>
                <a:gd name="T15" fmla="*/ 15 h 90"/>
                <a:gd name="T16" fmla="*/ 90 w 138"/>
                <a:gd name="T17" fmla="*/ 8 h 90"/>
                <a:gd name="T18" fmla="*/ 105 w 138"/>
                <a:gd name="T19" fmla="*/ 2 h 90"/>
                <a:gd name="T20" fmla="*/ 114 w 138"/>
                <a:gd name="T21" fmla="*/ 0 h 90"/>
                <a:gd name="T22" fmla="*/ 123 w 138"/>
                <a:gd name="T23" fmla="*/ 2 h 90"/>
                <a:gd name="T24" fmla="*/ 131 w 138"/>
                <a:gd name="T25" fmla="*/ 7 h 90"/>
                <a:gd name="T26" fmla="*/ 137 w 138"/>
                <a:gd name="T27" fmla="*/ 14 h 90"/>
                <a:gd name="T28" fmla="*/ 138 w 138"/>
                <a:gd name="T29" fmla="*/ 23 h 90"/>
                <a:gd name="T30" fmla="*/ 138 w 138"/>
                <a:gd name="T31" fmla="*/ 33 h 90"/>
                <a:gd name="T32" fmla="*/ 126 w 138"/>
                <a:gd name="T33" fmla="*/ 90 h 90"/>
                <a:gd name="T34" fmla="*/ 121 w 138"/>
                <a:gd name="T35" fmla="*/ 34 h 90"/>
                <a:gd name="T36" fmla="*/ 122 w 138"/>
                <a:gd name="T37" fmla="*/ 26 h 90"/>
                <a:gd name="T38" fmla="*/ 121 w 138"/>
                <a:gd name="T39" fmla="*/ 20 h 90"/>
                <a:gd name="T40" fmla="*/ 115 w 138"/>
                <a:gd name="T41" fmla="*/ 14 h 90"/>
                <a:gd name="T42" fmla="*/ 109 w 138"/>
                <a:gd name="T43" fmla="*/ 14 h 90"/>
                <a:gd name="T44" fmla="*/ 98 w 138"/>
                <a:gd name="T45" fmla="*/ 16 h 90"/>
                <a:gd name="T46" fmla="*/ 90 w 138"/>
                <a:gd name="T47" fmla="*/ 24 h 90"/>
                <a:gd name="T48" fmla="*/ 80 w 138"/>
                <a:gd name="T49" fmla="*/ 46 h 90"/>
                <a:gd name="T50" fmla="*/ 55 w 138"/>
                <a:gd name="T51" fmla="*/ 90 h 90"/>
                <a:gd name="T52" fmla="*/ 67 w 138"/>
                <a:gd name="T53" fmla="*/ 34 h 90"/>
                <a:gd name="T54" fmla="*/ 67 w 138"/>
                <a:gd name="T55" fmla="*/ 26 h 90"/>
                <a:gd name="T56" fmla="*/ 64 w 138"/>
                <a:gd name="T57" fmla="*/ 16 h 90"/>
                <a:gd name="T58" fmla="*/ 55 w 138"/>
                <a:gd name="T59" fmla="*/ 14 h 90"/>
                <a:gd name="T60" fmla="*/ 48 w 138"/>
                <a:gd name="T61" fmla="*/ 14 h 90"/>
                <a:gd name="T62" fmla="*/ 39 w 138"/>
                <a:gd name="T63" fmla="*/ 20 h 90"/>
                <a:gd name="T64" fmla="*/ 29 w 138"/>
                <a:gd name="T65" fmla="*/ 35 h 90"/>
                <a:gd name="T66" fmla="*/ 16 w 138"/>
                <a:gd name="T67" fmla="*/ 90 h 90"/>
                <a:gd name="T68" fmla="*/ 16 w 138"/>
                <a:gd name="T69" fmla="*/ 1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 h="90">
                  <a:moveTo>
                    <a:pt x="16" y="12"/>
                  </a:moveTo>
                  <a:lnTo>
                    <a:pt x="16" y="12"/>
                  </a:lnTo>
                  <a:lnTo>
                    <a:pt x="17" y="2"/>
                  </a:lnTo>
                  <a:lnTo>
                    <a:pt x="34" y="2"/>
                  </a:lnTo>
                  <a:lnTo>
                    <a:pt x="31" y="14"/>
                  </a:lnTo>
                  <a:lnTo>
                    <a:pt x="31" y="14"/>
                  </a:lnTo>
                  <a:lnTo>
                    <a:pt x="31" y="14"/>
                  </a:lnTo>
                  <a:lnTo>
                    <a:pt x="36" y="8"/>
                  </a:lnTo>
                  <a:lnTo>
                    <a:pt x="43" y="4"/>
                  </a:lnTo>
                  <a:lnTo>
                    <a:pt x="51" y="2"/>
                  </a:lnTo>
                  <a:lnTo>
                    <a:pt x="59" y="0"/>
                  </a:lnTo>
                  <a:lnTo>
                    <a:pt x="59" y="0"/>
                  </a:lnTo>
                  <a:lnTo>
                    <a:pt x="67" y="2"/>
                  </a:lnTo>
                  <a:lnTo>
                    <a:pt x="74" y="4"/>
                  </a:lnTo>
                  <a:lnTo>
                    <a:pt x="79" y="8"/>
                  </a:lnTo>
                  <a:lnTo>
                    <a:pt x="83" y="15"/>
                  </a:lnTo>
                  <a:lnTo>
                    <a:pt x="83" y="15"/>
                  </a:lnTo>
                  <a:lnTo>
                    <a:pt x="90" y="8"/>
                  </a:lnTo>
                  <a:lnTo>
                    <a:pt x="97" y="4"/>
                  </a:lnTo>
                  <a:lnTo>
                    <a:pt x="105" y="2"/>
                  </a:lnTo>
                  <a:lnTo>
                    <a:pt x="114" y="0"/>
                  </a:lnTo>
                  <a:lnTo>
                    <a:pt x="114" y="0"/>
                  </a:lnTo>
                  <a:lnTo>
                    <a:pt x="119" y="0"/>
                  </a:lnTo>
                  <a:lnTo>
                    <a:pt x="123" y="2"/>
                  </a:lnTo>
                  <a:lnTo>
                    <a:pt x="127" y="4"/>
                  </a:lnTo>
                  <a:lnTo>
                    <a:pt x="131" y="7"/>
                  </a:lnTo>
                  <a:lnTo>
                    <a:pt x="134" y="10"/>
                  </a:lnTo>
                  <a:lnTo>
                    <a:pt x="137" y="14"/>
                  </a:lnTo>
                  <a:lnTo>
                    <a:pt x="138" y="18"/>
                  </a:lnTo>
                  <a:lnTo>
                    <a:pt x="138" y="23"/>
                  </a:lnTo>
                  <a:lnTo>
                    <a:pt x="138" y="23"/>
                  </a:lnTo>
                  <a:lnTo>
                    <a:pt x="138" y="33"/>
                  </a:lnTo>
                  <a:lnTo>
                    <a:pt x="135" y="42"/>
                  </a:lnTo>
                  <a:lnTo>
                    <a:pt x="126" y="90"/>
                  </a:lnTo>
                  <a:lnTo>
                    <a:pt x="110" y="90"/>
                  </a:lnTo>
                  <a:lnTo>
                    <a:pt x="121" y="34"/>
                  </a:lnTo>
                  <a:lnTo>
                    <a:pt x="121" y="34"/>
                  </a:lnTo>
                  <a:lnTo>
                    <a:pt x="122" y="26"/>
                  </a:lnTo>
                  <a:lnTo>
                    <a:pt x="122" y="26"/>
                  </a:lnTo>
                  <a:lnTo>
                    <a:pt x="121" y="20"/>
                  </a:lnTo>
                  <a:lnTo>
                    <a:pt x="119" y="16"/>
                  </a:lnTo>
                  <a:lnTo>
                    <a:pt x="115" y="14"/>
                  </a:lnTo>
                  <a:lnTo>
                    <a:pt x="109" y="14"/>
                  </a:lnTo>
                  <a:lnTo>
                    <a:pt x="109" y="14"/>
                  </a:lnTo>
                  <a:lnTo>
                    <a:pt x="103" y="14"/>
                  </a:lnTo>
                  <a:lnTo>
                    <a:pt x="98" y="16"/>
                  </a:lnTo>
                  <a:lnTo>
                    <a:pt x="94" y="20"/>
                  </a:lnTo>
                  <a:lnTo>
                    <a:pt x="90" y="24"/>
                  </a:lnTo>
                  <a:lnTo>
                    <a:pt x="84" y="35"/>
                  </a:lnTo>
                  <a:lnTo>
                    <a:pt x="80" y="46"/>
                  </a:lnTo>
                  <a:lnTo>
                    <a:pt x="71" y="90"/>
                  </a:lnTo>
                  <a:lnTo>
                    <a:pt x="55" y="90"/>
                  </a:lnTo>
                  <a:lnTo>
                    <a:pt x="67" y="34"/>
                  </a:lnTo>
                  <a:lnTo>
                    <a:pt x="67" y="34"/>
                  </a:lnTo>
                  <a:lnTo>
                    <a:pt x="67" y="26"/>
                  </a:lnTo>
                  <a:lnTo>
                    <a:pt x="67" y="26"/>
                  </a:lnTo>
                  <a:lnTo>
                    <a:pt x="67" y="20"/>
                  </a:lnTo>
                  <a:lnTo>
                    <a:pt x="64" y="16"/>
                  </a:lnTo>
                  <a:lnTo>
                    <a:pt x="60" y="14"/>
                  </a:lnTo>
                  <a:lnTo>
                    <a:pt x="55" y="14"/>
                  </a:lnTo>
                  <a:lnTo>
                    <a:pt x="55" y="14"/>
                  </a:lnTo>
                  <a:lnTo>
                    <a:pt x="48" y="14"/>
                  </a:lnTo>
                  <a:lnTo>
                    <a:pt x="44" y="16"/>
                  </a:lnTo>
                  <a:lnTo>
                    <a:pt x="39" y="20"/>
                  </a:lnTo>
                  <a:lnTo>
                    <a:pt x="35" y="24"/>
                  </a:lnTo>
                  <a:lnTo>
                    <a:pt x="29" y="35"/>
                  </a:lnTo>
                  <a:lnTo>
                    <a:pt x="25" y="46"/>
                  </a:lnTo>
                  <a:lnTo>
                    <a:pt x="16" y="90"/>
                  </a:lnTo>
                  <a:lnTo>
                    <a:pt x="0" y="90"/>
                  </a:lnTo>
                  <a:lnTo>
                    <a:pt x="16"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2" name="Freeform 35">
              <a:extLst>
                <a:ext uri="{FF2B5EF4-FFF2-40B4-BE49-F238E27FC236}">
                  <a16:creationId xmlns:a16="http://schemas.microsoft.com/office/drawing/2014/main" id="{B26D2930-39FE-42FD-8ECC-E03EF9D90683}"/>
                </a:ext>
              </a:extLst>
            </p:cNvPr>
            <p:cNvSpPr>
              <a:spLocks/>
            </p:cNvSpPr>
            <p:nvPr userDrawn="1"/>
          </p:nvSpPr>
          <p:spPr bwMode="auto">
            <a:xfrm>
              <a:off x="3692" y="3239"/>
              <a:ext cx="138" cy="90"/>
            </a:xfrm>
            <a:custGeom>
              <a:avLst/>
              <a:gdLst>
                <a:gd name="T0" fmla="*/ 16 w 138"/>
                <a:gd name="T1" fmla="*/ 12 h 90"/>
                <a:gd name="T2" fmla="*/ 33 w 138"/>
                <a:gd name="T3" fmla="*/ 2 h 90"/>
                <a:gd name="T4" fmla="*/ 32 w 138"/>
                <a:gd name="T5" fmla="*/ 14 h 90"/>
                <a:gd name="T6" fmla="*/ 37 w 138"/>
                <a:gd name="T7" fmla="*/ 8 h 90"/>
                <a:gd name="T8" fmla="*/ 51 w 138"/>
                <a:gd name="T9" fmla="*/ 2 h 90"/>
                <a:gd name="T10" fmla="*/ 59 w 138"/>
                <a:gd name="T11" fmla="*/ 0 h 90"/>
                <a:gd name="T12" fmla="*/ 74 w 138"/>
                <a:gd name="T13" fmla="*/ 4 h 90"/>
                <a:gd name="T14" fmla="*/ 83 w 138"/>
                <a:gd name="T15" fmla="*/ 15 h 90"/>
                <a:gd name="T16" fmla="*/ 90 w 138"/>
                <a:gd name="T17" fmla="*/ 8 h 90"/>
                <a:gd name="T18" fmla="*/ 105 w 138"/>
                <a:gd name="T19" fmla="*/ 2 h 90"/>
                <a:gd name="T20" fmla="*/ 114 w 138"/>
                <a:gd name="T21" fmla="*/ 0 h 90"/>
                <a:gd name="T22" fmla="*/ 123 w 138"/>
                <a:gd name="T23" fmla="*/ 2 h 90"/>
                <a:gd name="T24" fmla="*/ 131 w 138"/>
                <a:gd name="T25" fmla="*/ 7 h 90"/>
                <a:gd name="T26" fmla="*/ 137 w 138"/>
                <a:gd name="T27" fmla="*/ 14 h 90"/>
                <a:gd name="T28" fmla="*/ 138 w 138"/>
                <a:gd name="T29" fmla="*/ 23 h 90"/>
                <a:gd name="T30" fmla="*/ 138 w 138"/>
                <a:gd name="T31" fmla="*/ 33 h 90"/>
                <a:gd name="T32" fmla="*/ 126 w 138"/>
                <a:gd name="T33" fmla="*/ 90 h 90"/>
                <a:gd name="T34" fmla="*/ 121 w 138"/>
                <a:gd name="T35" fmla="*/ 34 h 90"/>
                <a:gd name="T36" fmla="*/ 122 w 138"/>
                <a:gd name="T37" fmla="*/ 26 h 90"/>
                <a:gd name="T38" fmla="*/ 122 w 138"/>
                <a:gd name="T39" fmla="*/ 20 h 90"/>
                <a:gd name="T40" fmla="*/ 115 w 138"/>
                <a:gd name="T41" fmla="*/ 14 h 90"/>
                <a:gd name="T42" fmla="*/ 110 w 138"/>
                <a:gd name="T43" fmla="*/ 14 h 90"/>
                <a:gd name="T44" fmla="*/ 98 w 138"/>
                <a:gd name="T45" fmla="*/ 16 h 90"/>
                <a:gd name="T46" fmla="*/ 90 w 138"/>
                <a:gd name="T47" fmla="*/ 24 h 90"/>
                <a:gd name="T48" fmla="*/ 80 w 138"/>
                <a:gd name="T49" fmla="*/ 46 h 90"/>
                <a:gd name="T50" fmla="*/ 55 w 138"/>
                <a:gd name="T51" fmla="*/ 90 h 90"/>
                <a:gd name="T52" fmla="*/ 67 w 138"/>
                <a:gd name="T53" fmla="*/ 34 h 90"/>
                <a:gd name="T54" fmla="*/ 67 w 138"/>
                <a:gd name="T55" fmla="*/ 26 h 90"/>
                <a:gd name="T56" fmla="*/ 64 w 138"/>
                <a:gd name="T57" fmla="*/ 16 h 90"/>
                <a:gd name="T58" fmla="*/ 55 w 138"/>
                <a:gd name="T59" fmla="*/ 14 h 90"/>
                <a:gd name="T60" fmla="*/ 50 w 138"/>
                <a:gd name="T61" fmla="*/ 14 h 90"/>
                <a:gd name="T62" fmla="*/ 39 w 138"/>
                <a:gd name="T63" fmla="*/ 20 h 90"/>
                <a:gd name="T64" fmla="*/ 29 w 138"/>
                <a:gd name="T65" fmla="*/ 35 h 90"/>
                <a:gd name="T66" fmla="*/ 16 w 138"/>
                <a:gd name="T67" fmla="*/ 90 h 90"/>
                <a:gd name="T68" fmla="*/ 16 w 138"/>
                <a:gd name="T69" fmla="*/ 1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 h="90">
                  <a:moveTo>
                    <a:pt x="16" y="12"/>
                  </a:moveTo>
                  <a:lnTo>
                    <a:pt x="16" y="12"/>
                  </a:lnTo>
                  <a:lnTo>
                    <a:pt x="19" y="2"/>
                  </a:lnTo>
                  <a:lnTo>
                    <a:pt x="33" y="2"/>
                  </a:lnTo>
                  <a:lnTo>
                    <a:pt x="31" y="14"/>
                  </a:lnTo>
                  <a:lnTo>
                    <a:pt x="32" y="14"/>
                  </a:lnTo>
                  <a:lnTo>
                    <a:pt x="32" y="14"/>
                  </a:lnTo>
                  <a:lnTo>
                    <a:pt x="37" y="8"/>
                  </a:lnTo>
                  <a:lnTo>
                    <a:pt x="44" y="4"/>
                  </a:lnTo>
                  <a:lnTo>
                    <a:pt x="51" y="2"/>
                  </a:lnTo>
                  <a:lnTo>
                    <a:pt x="59" y="0"/>
                  </a:lnTo>
                  <a:lnTo>
                    <a:pt x="59" y="0"/>
                  </a:lnTo>
                  <a:lnTo>
                    <a:pt x="67" y="2"/>
                  </a:lnTo>
                  <a:lnTo>
                    <a:pt x="74" y="4"/>
                  </a:lnTo>
                  <a:lnTo>
                    <a:pt x="79" y="8"/>
                  </a:lnTo>
                  <a:lnTo>
                    <a:pt x="83" y="15"/>
                  </a:lnTo>
                  <a:lnTo>
                    <a:pt x="83" y="15"/>
                  </a:lnTo>
                  <a:lnTo>
                    <a:pt x="90" y="8"/>
                  </a:lnTo>
                  <a:lnTo>
                    <a:pt x="97" y="4"/>
                  </a:lnTo>
                  <a:lnTo>
                    <a:pt x="105" y="2"/>
                  </a:lnTo>
                  <a:lnTo>
                    <a:pt x="114" y="0"/>
                  </a:lnTo>
                  <a:lnTo>
                    <a:pt x="114" y="0"/>
                  </a:lnTo>
                  <a:lnTo>
                    <a:pt x="119" y="0"/>
                  </a:lnTo>
                  <a:lnTo>
                    <a:pt x="123" y="2"/>
                  </a:lnTo>
                  <a:lnTo>
                    <a:pt x="127" y="4"/>
                  </a:lnTo>
                  <a:lnTo>
                    <a:pt x="131" y="7"/>
                  </a:lnTo>
                  <a:lnTo>
                    <a:pt x="134" y="10"/>
                  </a:lnTo>
                  <a:lnTo>
                    <a:pt x="137" y="14"/>
                  </a:lnTo>
                  <a:lnTo>
                    <a:pt x="138" y="18"/>
                  </a:lnTo>
                  <a:lnTo>
                    <a:pt x="138" y="23"/>
                  </a:lnTo>
                  <a:lnTo>
                    <a:pt x="138" y="23"/>
                  </a:lnTo>
                  <a:lnTo>
                    <a:pt x="138" y="33"/>
                  </a:lnTo>
                  <a:lnTo>
                    <a:pt x="135" y="42"/>
                  </a:lnTo>
                  <a:lnTo>
                    <a:pt x="126" y="90"/>
                  </a:lnTo>
                  <a:lnTo>
                    <a:pt x="110" y="90"/>
                  </a:lnTo>
                  <a:lnTo>
                    <a:pt x="121" y="34"/>
                  </a:lnTo>
                  <a:lnTo>
                    <a:pt x="121" y="34"/>
                  </a:lnTo>
                  <a:lnTo>
                    <a:pt x="122" y="26"/>
                  </a:lnTo>
                  <a:lnTo>
                    <a:pt x="122" y="26"/>
                  </a:lnTo>
                  <a:lnTo>
                    <a:pt x="122" y="20"/>
                  </a:lnTo>
                  <a:lnTo>
                    <a:pt x="119" y="16"/>
                  </a:lnTo>
                  <a:lnTo>
                    <a:pt x="115" y="14"/>
                  </a:lnTo>
                  <a:lnTo>
                    <a:pt x="110" y="14"/>
                  </a:lnTo>
                  <a:lnTo>
                    <a:pt x="110" y="14"/>
                  </a:lnTo>
                  <a:lnTo>
                    <a:pt x="103" y="14"/>
                  </a:lnTo>
                  <a:lnTo>
                    <a:pt x="98" y="16"/>
                  </a:lnTo>
                  <a:lnTo>
                    <a:pt x="94" y="20"/>
                  </a:lnTo>
                  <a:lnTo>
                    <a:pt x="90" y="24"/>
                  </a:lnTo>
                  <a:lnTo>
                    <a:pt x="84" y="35"/>
                  </a:lnTo>
                  <a:lnTo>
                    <a:pt x="80" y="46"/>
                  </a:lnTo>
                  <a:lnTo>
                    <a:pt x="71" y="90"/>
                  </a:lnTo>
                  <a:lnTo>
                    <a:pt x="55" y="90"/>
                  </a:lnTo>
                  <a:lnTo>
                    <a:pt x="67" y="34"/>
                  </a:lnTo>
                  <a:lnTo>
                    <a:pt x="67" y="34"/>
                  </a:lnTo>
                  <a:lnTo>
                    <a:pt x="67" y="26"/>
                  </a:lnTo>
                  <a:lnTo>
                    <a:pt x="67" y="26"/>
                  </a:lnTo>
                  <a:lnTo>
                    <a:pt x="67" y="20"/>
                  </a:lnTo>
                  <a:lnTo>
                    <a:pt x="64" y="16"/>
                  </a:lnTo>
                  <a:lnTo>
                    <a:pt x="60" y="14"/>
                  </a:lnTo>
                  <a:lnTo>
                    <a:pt x="55" y="14"/>
                  </a:lnTo>
                  <a:lnTo>
                    <a:pt x="55" y="14"/>
                  </a:lnTo>
                  <a:lnTo>
                    <a:pt x="50" y="14"/>
                  </a:lnTo>
                  <a:lnTo>
                    <a:pt x="44" y="16"/>
                  </a:lnTo>
                  <a:lnTo>
                    <a:pt x="39" y="20"/>
                  </a:lnTo>
                  <a:lnTo>
                    <a:pt x="35" y="24"/>
                  </a:lnTo>
                  <a:lnTo>
                    <a:pt x="29" y="35"/>
                  </a:lnTo>
                  <a:lnTo>
                    <a:pt x="27" y="46"/>
                  </a:lnTo>
                  <a:lnTo>
                    <a:pt x="16" y="90"/>
                  </a:lnTo>
                  <a:lnTo>
                    <a:pt x="0" y="90"/>
                  </a:lnTo>
                  <a:lnTo>
                    <a:pt x="16"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3" name="Freeform 36">
              <a:extLst>
                <a:ext uri="{FF2B5EF4-FFF2-40B4-BE49-F238E27FC236}">
                  <a16:creationId xmlns:a16="http://schemas.microsoft.com/office/drawing/2014/main" id="{AEC6F055-9E4E-44DA-B98D-2250C408A223}"/>
                </a:ext>
              </a:extLst>
            </p:cNvPr>
            <p:cNvSpPr>
              <a:spLocks/>
            </p:cNvSpPr>
            <p:nvPr userDrawn="1"/>
          </p:nvSpPr>
          <p:spPr bwMode="auto">
            <a:xfrm>
              <a:off x="3850" y="3241"/>
              <a:ext cx="90" cy="89"/>
            </a:xfrm>
            <a:custGeom>
              <a:avLst/>
              <a:gdLst>
                <a:gd name="T0" fmla="*/ 74 w 90"/>
                <a:gd name="T1" fmla="*/ 75 h 89"/>
                <a:gd name="T2" fmla="*/ 74 w 90"/>
                <a:gd name="T3" fmla="*/ 75 h 89"/>
                <a:gd name="T4" fmla="*/ 73 w 90"/>
                <a:gd name="T5" fmla="*/ 88 h 89"/>
                <a:gd name="T6" fmla="*/ 57 w 90"/>
                <a:gd name="T7" fmla="*/ 88 h 89"/>
                <a:gd name="T8" fmla="*/ 59 w 90"/>
                <a:gd name="T9" fmla="*/ 73 h 89"/>
                <a:gd name="T10" fmla="*/ 59 w 90"/>
                <a:gd name="T11" fmla="*/ 73 h 89"/>
                <a:gd name="T12" fmla="*/ 59 w 90"/>
                <a:gd name="T13" fmla="*/ 73 h 89"/>
                <a:gd name="T14" fmla="*/ 55 w 90"/>
                <a:gd name="T15" fmla="*/ 80 h 89"/>
                <a:gd name="T16" fmla="*/ 49 w 90"/>
                <a:gd name="T17" fmla="*/ 85 h 89"/>
                <a:gd name="T18" fmla="*/ 40 w 90"/>
                <a:gd name="T19" fmla="*/ 88 h 89"/>
                <a:gd name="T20" fmla="*/ 30 w 90"/>
                <a:gd name="T21" fmla="*/ 89 h 89"/>
                <a:gd name="T22" fmla="*/ 30 w 90"/>
                <a:gd name="T23" fmla="*/ 89 h 89"/>
                <a:gd name="T24" fmla="*/ 23 w 90"/>
                <a:gd name="T25" fmla="*/ 89 h 89"/>
                <a:gd name="T26" fmla="*/ 18 w 90"/>
                <a:gd name="T27" fmla="*/ 88 h 89"/>
                <a:gd name="T28" fmla="*/ 12 w 90"/>
                <a:gd name="T29" fmla="*/ 87 h 89"/>
                <a:gd name="T30" fmla="*/ 8 w 90"/>
                <a:gd name="T31" fmla="*/ 83 h 89"/>
                <a:gd name="T32" fmla="*/ 6 w 90"/>
                <a:gd name="T33" fmla="*/ 79 h 89"/>
                <a:gd name="T34" fmla="*/ 3 w 90"/>
                <a:gd name="T35" fmla="*/ 75 h 89"/>
                <a:gd name="T36" fmla="*/ 0 w 90"/>
                <a:gd name="T37" fmla="*/ 69 h 89"/>
                <a:gd name="T38" fmla="*/ 0 w 90"/>
                <a:gd name="T39" fmla="*/ 63 h 89"/>
                <a:gd name="T40" fmla="*/ 0 w 90"/>
                <a:gd name="T41" fmla="*/ 63 h 89"/>
                <a:gd name="T42" fmla="*/ 0 w 90"/>
                <a:gd name="T43" fmla="*/ 55 h 89"/>
                <a:gd name="T44" fmla="*/ 3 w 90"/>
                <a:gd name="T45" fmla="*/ 47 h 89"/>
                <a:gd name="T46" fmla="*/ 12 w 90"/>
                <a:gd name="T47" fmla="*/ 0 h 89"/>
                <a:gd name="T48" fmla="*/ 28 w 90"/>
                <a:gd name="T49" fmla="*/ 0 h 89"/>
                <a:gd name="T50" fmla="*/ 18 w 90"/>
                <a:gd name="T51" fmla="*/ 53 h 89"/>
                <a:gd name="T52" fmla="*/ 18 w 90"/>
                <a:gd name="T53" fmla="*/ 53 h 89"/>
                <a:gd name="T54" fmla="*/ 16 w 90"/>
                <a:gd name="T55" fmla="*/ 61 h 89"/>
                <a:gd name="T56" fmla="*/ 16 w 90"/>
                <a:gd name="T57" fmla="*/ 61 h 89"/>
                <a:gd name="T58" fmla="*/ 18 w 90"/>
                <a:gd name="T59" fmla="*/ 67 h 89"/>
                <a:gd name="T60" fmla="*/ 20 w 90"/>
                <a:gd name="T61" fmla="*/ 72 h 89"/>
                <a:gd name="T62" fmla="*/ 26 w 90"/>
                <a:gd name="T63" fmla="*/ 76 h 89"/>
                <a:gd name="T64" fmla="*/ 32 w 90"/>
                <a:gd name="T65" fmla="*/ 77 h 89"/>
                <a:gd name="T66" fmla="*/ 32 w 90"/>
                <a:gd name="T67" fmla="*/ 77 h 89"/>
                <a:gd name="T68" fmla="*/ 39 w 90"/>
                <a:gd name="T69" fmla="*/ 76 h 89"/>
                <a:gd name="T70" fmla="*/ 46 w 90"/>
                <a:gd name="T71" fmla="*/ 73 h 89"/>
                <a:gd name="T72" fmla="*/ 51 w 90"/>
                <a:gd name="T73" fmla="*/ 69 h 89"/>
                <a:gd name="T74" fmla="*/ 55 w 90"/>
                <a:gd name="T75" fmla="*/ 65 h 89"/>
                <a:gd name="T76" fmla="*/ 59 w 90"/>
                <a:gd name="T77" fmla="*/ 60 h 89"/>
                <a:gd name="T78" fmla="*/ 62 w 90"/>
                <a:gd name="T79" fmla="*/ 55 h 89"/>
                <a:gd name="T80" fmla="*/ 65 w 90"/>
                <a:gd name="T81" fmla="*/ 44 h 89"/>
                <a:gd name="T82" fmla="*/ 74 w 90"/>
                <a:gd name="T83" fmla="*/ 0 h 89"/>
                <a:gd name="T84" fmla="*/ 90 w 90"/>
                <a:gd name="T85" fmla="*/ 0 h 89"/>
                <a:gd name="T86" fmla="*/ 74 w 90"/>
                <a:gd name="T87" fmla="*/ 7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 h="89">
                  <a:moveTo>
                    <a:pt x="74" y="75"/>
                  </a:moveTo>
                  <a:lnTo>
                    <a:pt x="74" y="75"/>
                  </a:lnTo>
                  <a:lnTo>
                    <a:pt x="73" y="88"/>
                  </a:lnTo>
                  <a:lnTo>
                    <a:pt x="57" y="88"/>
                  </a:lnTo>
                  <a:lnTo>
                    <a:pt x="59" y="73"/>
                  </a:lnTo>
                  <a:lnTo>
                    <a:pt x="59" y="73"/>
                  </a:lnTo>
                  <a:lnTo>
                    <a:pt x="59" y="73"/>
                  </a:lnTo>
                  <a:lnTo>
                    <a:pt x="55" y="80"/>
                  </a:lnTo>
                  <a:lnTo>
                    <a:pt x="49" y="85"/>
                  </a:lnTo>
                  <a:lnTo>
                    <a:pt x="40" y="88"/>
                  </a:lnTo>
                  <a:lnTo>
                    <a:pt x="30" y="89"/>
                  </a:lnTo>
                  <a:lnTo>
                    <a:pt x="30" y="89"/>
                  </a:lnTo>
                  <a:lnTo>
                    <a:pt x="23" y="89"/>
                  </a:lnTo>
                  <a:lnTo>
                    <a:pt x="18" y="88"/>
                  </a:lnTo>
                  <a:lnTo>
                    <a:pt x="12" y="87"/>
                  </a:lnTo>
                  <a:lnTo>
                    <a:pt x="8" y="83"/>
                  </a:lnTo>
                  <a:lnTo>
                    <a:pt x="6" y="79"/>
                  </a:lnTo>
                  <a:lnTo>
                    <a:pt x="3" y="75"/>
                  </a:lnTo>
                  <a:lnTo>
                    <a:pt x="0" y="69"/>
                  </a:lnTo>
                  <a:lnTo>
                    <a:pt x="0" y="63"/>
                  </a:lnTo>
                  <a:lnTo>
                    <a:pt x="0" y="63"/>
                  </a:lnTo>
                  <a:lnTo>
                    <a:pt x="0" y="55"/>
                  </a:lnTo>
                  <a:lnTo>
                    <a:pt x="3" y="47"/>
                  </a:lnTo>
                  <a:lnTo>
                    <a:pt x="12" y="0"/>
                  </a:lnTo>
                  <a:lnTo>
                    <a:pt x="28" y="0"/>
                  </a:lnTo>
                  <a:lnTo>
                    <a:pt x="18" y="53"/>
                  </a:lnTo>
                  <a:lnTo>
                    <a:pt x="18" y="53"/>
                  </a:lnTo>
                  <a:lnTo>
                    <a:pt x="16" y="61"/>
                  </a:lnTo>
                  <a:lnTo>
                    <a:pt x="16" y="61"/>
                  </a:lnTo>
                  <a:lnTo>
                    <a:pt x="18" y="67"/>
                  </a:lnTo>
                  <a:lnTo>
                    <a:pt x="20" y="72"/>
                  </a:lnTo>
                  <a:lnTo>
                    <a:pt x="26" y="76"/>
                  </a:lnTo>
                  <a:lnTo>
                    <a:pt x="32" y="77"/>
                  </a:lnTo>
                  <a:lnTo>
                    <a:pt x="32" y="77"/>
                  </a:lnTo>
                  <a:lnTo>
                    <a:pt x="39" y="76"/>
                  </a:lnTo>
                  <a:lnTo>
                    <a:pt x="46" y="73"/>
                  </a:lnTo>
                  <a:lnTo>
                    <a:pt x="51" y="69"/>
                  </a:lnTo>
                  <a:lnTo>
                    <a:pt x="55" y="65"/>
                  </a:lnTo>
                  <a:lnTo>
                    <a:pt x="59" y="60"/>
                  </a:lnTo>
                  <a:lnTo>
                    <a:pt x="62" y="55"/>
                  </a:lnTo>
                  <a:lnTo>
                    <a:pt x="65" y="44"/>
                  </a:lnTo>
                  <a:lnTo>
                    <a:pt x="74" y="0"/>
                  </a:lnTo>
                  <a:lnTo>
                    <a:pt x="90" y="0"/>
                  </a:lnTo>
                  <a:lnTo>
                    <a:pt x="74"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4" name="Freeform 37">
              <a:extLst>
                <a:ext uri="{FF2B5EF4-FFF2-40B4-BE49-F238E27FC236}">
                  <a16:creationId xmlns:a16="http://schemas.microsoft.com/office/drawing/2014/main" id="{545CD39B-B045-4FA9-81EF-7185F40A7641}"/>
                </a:ext>
              </a:extLst>
            </p:cNvPr>
            <p:cNvSpPr>
              <a:spLocks/>
            </p:cNvSpPr>
            <p:nvPr userDrawn="1"/>
          </p:nvSpPr>
          <p:spPr bwMode="auto">
            <a:xfrm>
              <a:off x="3951" y="3239"/>
              <a:ext cx="90" cy="90"/>
            </a:xfrm>
            <a:custGeom>
              <a:avLst/>
              <a:gdLst>
                <a:gd name="T0" fmla="*/ 15 w 90"/>
                <a:gd name="T1" fmla="*/ 15 h 90"/>
                <a:gd name="T2" fmla="*/ 15 w 90"/>
                <a:gd name="T3" fmla="*/ 15 h 90"/>
                <a:gd name="T4" fmla="*/ 17 w 90"/>
                <a:gd name="T5" fmla="*/ 2 h 90"/>
                <a:gd name="T6" fmla="*/ 32 w 90"/>
                <a:gd name="T7" fmla="*/ 2 h 90"/>
                <a:gd name="T8" fmla="*/ 29 w 90"/>
                <a:gd name="T9" fmla="*/ 16 h 90"/>
                <a:gd name="T10" fmla="*/ 31 w 90"/>
                <a:gd name="T11" fmla="*/ 16 h 90"/>
                <a:gd name="T12" fmla="*/ 31 w 90"/>
                <a:gd name="T13" fmla="*/ 16 h 90"/>
                <a:gd name="T14" fmla="*/ 35 w 90"/>
                <a:gd name="T15" fmla="*/ 10 h 90"/>
                <a:gd name="T16" fmla="*/ 41 w 90"/>
                <a:gd name="T17" fmla="*/ 4 h 90"/>
                <a:gd name="T18" fmla="*/ 50 w 90"/>
                <a:gd name="T19" fmla="*/ 2 h 90"/>
                <a:gd name="T20" fmla="*/ 60 w 90"/>
                <a:gd name="T21" fmla="*/ 0 h 90"/>
                <a:gd name="T22" fmla="*/ 60 w 90"/>
                <a:gd name="T23" fmla="*/ 0 h 90"/>
                <a:gd name="T24" fmla="*/ 67 w 90"/>
                <a:gd name="T25" fmla="*/ 0 h 90"/>
                <a:gd name="T26" fmla="*/ 72 w 90"/>
                <a:gd name="T27" fmla="*/ 2 h 90"/>
                <a:gd name="T28" fmla="*/ 76 w 90"/>
                <a:gd name="T29" fmla="*/ 4 h 90"/>
                <a:gd name="T30" fmla="*/ 82 w 90"/>
                <a:gd name="T31" fmla="*/ 7 h 90"/>
                <a:gd name="T32" fmla="*/ 84 w 90"/>
                <a:gd name="T33" fmla="*/ 11 h 90"/>
                <a:gd name="T34" fmla="*/ 87 w 90"/>
                <a:gd name="T35" fmla="*/ 15 h 90"/>
                <a:gd name="T36" fmla="*/ 88 w 90"/>
                <a:gd name="T37" fmla="*/ 22 h 90"/>
                <a:gd name="T38" fmla="*/ 90 w 90"/>
                <a:gd name="T39" fmla="*/ 27 h 90"/>
                <a:gd name="T40" fmla="*/ 90 w 90"/>
                <a:gd name="T41" fmla="*/ 27 h 90"/>
                <a:gd name="T42" fmla="*/ 88 w 90"/>
                <a:gd name="T43" fmla="*/ 35 h 90"/>
                <a:gd name="T44" fmla="*/ 87 w 90"/>
                <a:gd name="T45" fmla="*/ 43 h 90"/>
                <a:gd name="T46" fmla="*/ 78 w 90"/>
                <a:gd name="T47" fmla="*/ 90 h 90"/>
                <a:gd name="T48" fmla="*/ 62 w 90"/>
                <a:gd name="T49" fmla="*/ 90 h 90"/>
                <a:gd name="T50" fmla="*/ 72 w 90"/>
                <a:gd name="T51" fmla="*/ 38 h 90"/>
                <a:gd name="T52" fmla="*/ 72 w 90"/>
                <a:gd name="T53" fmla="*/ 38 h 90"/>
                <a:gd name="T54" fmla="*/ 74 w 90"/>
                <a:gd name="T55" fmla="*/ 30 h 90"/>
                <a:gd name="T56" fmla="*/ 74 w 90"/>
                <a:gd name="T57" fmla="*/ 30 h 90"/>
                <a:gd name="T58" fmla="*/ 72 w 90"/>
                <a:gd name="T59" fmla="*/ 23 h 90"/>
                <a:gd name="T60" fmla="*/ 70 w 90"/>
                <a:gd name="T61" fmla="*/ 18 h 90"/>
                <a:gd name="T62" fmla="*/ 64 w 90"/>
                <a:gd name="T63" fmla="*/ 15 h 90"/>
                <a:gd name="T64" fmla="*/ 58 w 90"/>
                <a:gd name="T65" fmla="*/ 14 h 90"/>
                <a:gd name="T66" fmla="*/ 58 w 90"/>
                <a:gd name="T67" fmla="*/ 14 h 90"/>
                <a:gd name="T68" fmla="*/ 51 w 90"/>
                <a:gd name="T69" fmla="*/ 14 h 90"/>
                <a:gd name="T70" fmla="*/ 44 w 90"/>
                <a:gd name="T71" fmla="*/ 16 h 90"/>
                <a:gd name="T72" fmla="*/ 39 w 90"/>
                <a:gd name="T73" fmla="*/ 20 h 90"/>
                <a:gd name="T74" fmla="*/ 35 w 90"/>
                <a:gd name="T75" fmla="*/ 26 h 90"/>
                <a:gd name="T76" fmla="*/ 31 w 90"/>
                <a:gd name="T77" fmla="*/ 31 h 90"/>
                <a:gd name="T78" fmla="*/ 28 w 90"/>
                <a:gd name="T79" fmla="*/ 37 h 90"/>
                <a:gd name="T80" fmla="*/ 25 w 90"/>
                <a:gd name="T81" fmla="*/ 46 h 90"/>
                <a:gd name="T82" fmla="*/ 16 w 90"/>
                <a:gd name="T83" fmla="*/ 90 h 90"/>
                <a:gd name="T84" fmla="*/ 0 w 90"/>
                <a:gd name="T85" fmla="*/ 90 h 90"/>
                <a:gd name="T86" fmla="*/ 15 w 90"/>
                <a:gd name="T87" fmla="*/ 1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 h="90">
                  <a:moveTo>
                    <a:pt x="15" y="15"/>
                  </a:moveTo>
                  <a:lnTo>
                    <a:pt x="15" y="15"/>
                  </a:lnTo>
                  <a:lnTo>
                    <a:pt x="17" y="2"/>
                  </a:lnTo>
                  <a:lnTo>
                    <a:pt x="32" y="2"/>
                  </a:lnTo>
                  <a:lnTo>
                    <a:pt x="29" y="16"/>
                  </a:lnTo>
                  <a:lnTo>
                    <a:pt x="31" y="16"/>
                  </a:lnTo>
                  <a:lnTo>
                    <a:pt x="31" y="16"/>
                  </a:lnTo>
                  <a:lnTo>
                    <a:pt x="35" y="10"/>
                  </a:lnTo>
                  <a:lnTo>
                    <a:pt x="41" y="4"/>
                  </a:lnTo>
                  <a:lnTo>
                    <a:pt x="50" y="2"/>
                  </a:lnTo>
                  <a:lnTo>
                    <a:pt x="60" y="0"/>
                  </a:lnTo>
                  <a:lnTo>
                    <a:pt x="60" y="0"/>
                  </a:lnTo>
                  <a:lnTo>
                    <a:pt x="67" y="0"/>
                  </a:lnTo>
                  <a:lnTo>
                    <a:pt x="72" y="2"/>
                  </a:lnTo>
                  <a:lnTo>
                    <a:pt x="76" y="4"/>
                  </a:lnTo>
                  <a:lnTo>
                    <a:pt x="82" y="7"/>
                  </a:lnTo>
                  <a:lnTo>
                    <a:pt x="84" y="11"/>
                  </a:lnTo>
                  <a:lnTo>
                    <a:pt x="87" y="15"/>
                  </a:lnTo>
                  <a:lnTo>
                    <a:pt x="88" y="22"/>
                  </a:lnTo>
                  <a:lnTo>
                    <a:pt x="90" y="27"/>
                  </a:lnTo>
                  <a:lnTo>
                    <a:pt x="90" y="27"/>
                  </a:lnTo>
                  <a:lnTo>
                    <a:pt x="88" y="35"/>
                  </a:lnTo>
                  <a:lnTo>
                    <a:pt x="87" y="43"/>
                  </a:lnTo>
                  <a:lnTo>
                    <a:pt x="78" y="90"/>
                  </a:lnTo>
                  <a:lnTo>
                    <a:pt x="62" y="90"/>
                  </a:lnTo>
                  <a:lnTo>
                    <a:pt x="72" y="38"/>
                  </a:lnTo>
                  <a:lnTo>
                    <a:pt x="72" y="38"/>
                  </a:lnTo>
                  <a:lnTo>
                    <a:pt x="74" y="30"/>
                  </a:lnTo>
                  <a:lnTo>
                    <a:pt x="74" y="30"/>
                  </a:lnTo>
                  <a:lnTo>
                    <a:pt x="72" y="23"/>
                  </a:lnTo>
                  <a:lnTo>
                    <a:pt x="70" y="18"/>
                  </a:lnTo>
                  <a:lnTo>
                    <a:pt x="64" y="15"/>
                  </a:lnTo>
                  <a:lnTo>
                    <a:pt x="58" y="14"/>
                  </a:lnTo>
                  <a:lnTo>
                    <a:pt x="58" y="14"/>
                  </a:lnTo>
                  <a:lnTo>
                    <a:pt x="51" y="14"/>
                  </a:lnTo>
                  <a:lnTo>
                    <a:pt x="44" y="16"/>
                  </a:lnTo>
                  <a:lnTo>
                    <a:pt x="39" y="20"/>
                  </a:lnTo>
                  <a:lnTo>
                    <a:pt x="35" y="26"/>
                  </a:lnTo>
                  <a:lnTo>
                    <a:pt x="31" y="31"/>
                  </a:lnTo>
                  <a:lnTo>
                    <a:pt x="28" y="37"/>
                  </a:lnTo>
                  <a:lnTo>
                    <a:pt x="25" y="46"/>
                  </a:lnTo>
                  <a:lnTo>
                    <a:pt x="16" y="90"/>
                  </a:lnTo>
                  <a:lnTo>
                    <a:pt x="0" y="90"/>
                  </a:lnTo>
                  <a:lnTo>
                    <a:pt x="1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5" name="Freeform 38">
              <a:extLst>
                <a:ext uri="{FF2B5EF4-FFF2-40B4-BE49-F238E27FC236}">
                  <a16:creationId xmlns:a16="http://schemas.microsoft.com/office/drawing/2014/main" id="{7B8C7B95-0129-4A48-B994-4BDDA658E2A6}"/>
                </a:ext>
              </a:extLst>
            </p:cNvPr>
            <p:cNvSpPr>
              <a:spLocks noEditPoints="1"/>
            </p:cNvSpPr>
            <p:nvPr userDrawn="1"/>
          </p:nvSpPr>
          <p:spPr bwMode="auto">
            <a:xfrm>
              <a:off x="4057" y="3203"/>
              <a:ext cx="44" cy="126"/>
            </a:xfrm>
            <a:custGeom>
              <a:avLst/>
              <a:gdLst>
                <a:gd name="T0" fmla="*/ 19 w 44"/>
                <a:gd name="T1" fmla="*/ 38 h 126"/>
                <a:gd name="T2" fmla="*/ 35 w 44"/>
                <a:gd name="T3" fmla="*/ 38 h 126"/>
                <a:gd name="T4" fmla="*/ 16 w 44"/>
                <a:gd name="T5" fmla="*/ 126 h 126"/>
                <a:gd name="T6" fmla="*/ 0 w 44"/>
                <a:gd name="T7" fmla="*/ 126 h 126"/>
                <a:gd name="T8" fmla="*/ 19 w 44"/>
                <a:gd name="T9" fmla="*/ 38 h 126"/>
                <a:gd name="T10" fmla="*/ 40 w 44"/>
                <a:gd name="T11" fmla="*/ 19 h 126"/>
                <a:gd name="T12" fmla="*/ 21 w 44"/>
                <a:gd name="T13" fmla="*/ 19 h 126"/>
                <a:gd name="T14" fmla="*/ 25 w 44"/>
                <a:gd name="T15" fmla="*/ 0 h 126"/>
                <a:gd name="T16" fmla="*/ 44 w 44"/>
                <a:gd name="T17" fmla="*/ 0 h 126"/>
                <a:gd name="T18" fmla="*/ 40 w 44"/>
                <a:gd name="T19" fmla="*/ 1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126">
                  <a:moveTo>
                    <a:pt x="19" y="38"/>
                  </a:moveTo>
                  <a:lnTo>
                    <a:pt x="35" y="38"/>
                  </a:lnTo>
                  <a:lnTo>
                    <a:pt x="16" y="126"/>
                  </a:lnTo>
                  <a:lnTo>
                    <a:pt x="0" y="126"/>
                  </a:lnTo>
                  <a:lnTo>
                    <a:pt x="19" y="38"/>
                  </a:lnTo>
                  <a:close/>
                  <a:moveTo>
                    <a:pt x="40" y="19"/>
                  </a:moveTo>
                  <a:lnTo>
                    <a:pt x="21" y="19"/>
                  </a:lnTo>
                  <a:lnTo>
                    <a:pt x="25" y="0"/>
                  </a:lnTo>
                  <a:lnTo>
                    <a:pt x="44" y="0"/>
                  </a:lnTo>
                  <a:lnTo>
                    <a:pt x="4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6" name="Freeform 39">
              <a:extLst>
                <a:ext uri="{FF2B5EF4-FFF2-40B4-BE49-F238E27FC236}">
                  <a16:creationId xmlns:a16="http://schemas.microsoft.com/office/drawing/2014/main" id="{FCB0B9BC-5579-4CB9-8C1A-FE8891D763B0}"/>
                </a:ext>
              </a:extLst>
            </p:cNvPr>
            <p:cNvSpPr>
              <a:spLocks/>
            </p:cNvSpPr>
            <p:nvPr userDrawn="1"/>
          </p:nvSpPr>
          <p:spPr bwMode="auto">
            <a:xfrm>
              <a:off x="4108" y="3215"/>
              <a:ext cx="63" cy="115"/>
            </a:xfrm>
            <a:custGeom>
              <a:avLst/>
              <a:gdLst>
                <a:gd name="T0" fmla="*/ 3 w 63"/>
                <a:gd name="T1" fmla="*/ 26 h 115"/>
                <a:gd name="T2" fmla="*/ 23 w 63"/>
                <a:gd name="T3" fmla="*/ 26 h 115"/>
                <a:gd name="T4" fmla="*/ 27 w 63"/>
                <a:gd name="T5" fmla="*/ 6 h 115"/>
                <a:gd name="T6" fmla="*/ 44 w 63"/>
                <a:gd name="T7" fmla="*/ 0 h 115"/>
                <a:gd name="T8" fmla="*/ 39 w 63"/>
                <a:gd name="T9" fmla="*/ 26 h 115"/>
                <a:gd name="T10" fmla="*/ 63 w 63"/>
                <a:gd name="T11" fmla="*/ 26 h 115"/>
                <a:gd name="T12" fmla="*/ 60 w 63"/>
                <a:gd name="T13" fmla="*/ 39 h 115"/>
                <a:gd name="T14" fmla="*/ 36 w 63"/>
                <a:gd name="T15" fmla="*/ 39 h 115"/>
                <a:gd name="T16" fmla="*/ 28 w 63"/>
                <a:gd name="T17" fmla="*/ 77 h 115"/>
                <a:gd name="T18" fmla="*/ 28 w 63"/>
                <a:gd name="T19" fmla="*/ 77 h 115"/>
                <a:gd name="T20" fmla="*/ 25 w 63"/>
                <a:gd name="T21" fmla="*/ 94 h 115"/>
                <a:gd name="T22" fmla="*/ 25 w 63"/>
                <a:gd name="T23" fmla="*/ 94 h 115"/>
                <a:gd name="T24" fmla="*/ 25 w 63"/>
                <a:gd name="T25" fmla="*/ 98 h 115"/>
                <a:gd name="T26" fmla="*/ 28 w 63"/>
                <a:gd name="T27" fmla="*/ 101 h 115"/>
                <a:gd name="T28" fmla="*/ 32 w 63"/>
                <a:gd name="T29" fmla="*/ 102 h 115"/>
                <a:gd name="T30" fmla="*/ 36 w 63"/>
                <a:gd name="T31" fmla="*/ 103 h 115"/>
                <a:gd name="T32" fmla="*/ 36 w 63"/>
                <a:gd name="T33" fmla="*/ 103 h 115"/>
                <a:gd name="T34" fmla="*/ 43 w 63"/>
                <a:gd name="T35" fmla="*/ 102 h 115"/>
                <a:gd name="T36" fmla="*/ 48 w 63"/>
                <a:gd name="T37" fmla="*/ 101 h 115"/>
                <a:gd name="T38" fmla="*/ 45 w 63"/>
                <a:gd name="T39" fmla="*/ 114 h 115"/>
                <a:gd name="T40" fmla="*/ 45 w 63"/>
                <a:gd name="T41" fmla="*/ 114 h 115"/>
                <a:gd name="T42" fmla="*/ 39 w 63"/>
                <a:gd name="T43" fmla="*/ 115 h 115"/>
                <a:gd name="T44" fmla="*/ 29 w 63"/>
                <a:gd name="T45" fmla="*/ 115 h 115"/>
                <a:gd name="T46" fmla="*/ 29 w 63"/>
                <a:gd name="T47" fmla="*/ 115 h 115"/>
                <a:gd name="T48" fmla="*/ 24 w 63"/>
                <a:gd name="T49" fmla="*/ 115 h 115"/>
                <a:gd name="T50" fmla="*/ 20 w 63"/>
                <a:gd name="T51" fmla="*/ 114 h 115"/>
                <a:gd name="T52" fmla="*/ 16 w 63"/>
                <a:gd name="T53" fmla="*/ 113 h 115"/>
                <a:gd name="T54" fmla="*/ 13 w 63"/>
                <a:gd name="T55" fmla="*/ 110 h 115"/>
                <a:gd name="T56" fmla="*/ 11 w 63"/>
                <a:gd name="T57" fmla="*/ 103 h 115"/>
                <a:gd name="T58" fmla="*/ 9 w 63"/>
                <a:gd name="T59" fmla="*/ 97 h 115"/>
                <a:gd name="T60" fmla="*/ 9 w 63"/>
                <a:gd name="T61" fmla="*/ 97 h 115"/>
                <a:gd name="T62" fmla="*/ 11 w 63"/>
                <a:gd name="T63" fmla="*/ 86 h 115"/>
                <a:gd name="T64" fmla="*/ 12 w 63"/>
                <a:gd name="T65" fmla="*/ 77 h 115"/>
                <a:gd name="T66" fmla="*/ 20 w 63"/>
                <a:gd name="T67" fmla="*/ 39 h 115"/>
                <a:gd name="T68" fmla="*/ 0 w 63"/>
                <a:gd name="T69" fmla="*/ 39 h 115"/>
                <a:gd name="T70" fmla="*/ 3 w 63"/>
                <a:gd name="T71" fmla="*/ 2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 h="115">
                  <a:moveTo>
                    <a:pt x="3" y="26"/>
                  </a:moveTo>
                  <a:lnTo>
                    <a:pt x="23" y="26"/>
                  </a:lnTo>
                  <a:lnTo>
                    <a:pt x="27" y="6"/>
                  </a:lnTo>
                  <a:lnTo>
                    <a:pt x="44" y="0"/>
                  </a:lnTo>
                  <a:lnTo>
                    <a:pt x="39" y="26"/>
                  </a:lnTo>
                  <a:lnTo>
                    <a:pt x="63" y="26"/>
                  </a:lnTo>
                  <a:lnTo>
                    <a:pt x="60" y="39"/>
                  </a:lnTo>
                  <a:lnTo>
                    <a:pt x="36" y="39"/>
                  </a:lnTo>
                  <a:lnTo>
                    <a:pt x="28" y="77"/>
                  </a:lnTo>
                  <a:lnTo>
                    <a:pt x="28" y="77"/>
                  </a:lnTo>
                  <a:lnTo>
                    <a:pt x="25" y="94"/>
                  </a:lnTo>
                  <a:lnTo>
                    <a:pt x="25" y="94"/>
                  </a:lnTo>
                  <a:lnTo>
                    <a:pt x="25" y="98"/>
                  </a:lnTo>
                  <a:lnTo>
                    <a:pt x="28" y="101"/>
                  </a:lnTo>
                  <a:lnTo>
                    <a:pt x="32" y="102"/>
                  </a:lnTo>
                  <a:lnTo>
                    <a:pt x="36" y="103"/>
                  </a:lnTo>
                  <a:lnTo>
                    <a:pt x="36" y="103"/>
                  </a:lnTo>
                  <a:lnTo>
                    <a:pt x="43" y="102"/>
                  </a:lnTo>
                  <a:lnTo>
                    <a:pt x="48" y="101"/>
                  </a:lnTo>
                  <a:lnTo>
                    <a:pt x="45" y="114"/>
                  </a:lnTo>
                  <a:lnTo>
                    <a:pt x="45" y="114"/>
                  </a:lnTo>
                  <a:lnTo>
                    <a:pt x="39" y="115"/>
                  </a:lnTo>
                  <a:lnTo>
                    <a:pt x="29" y="115"/>
                  </a:lnTo>
                  <a:lnTo>
                    <a:pt x="29" y="115"/>
                  </a:lnTo>
                  <a:lnTo>
                    <a:pt x="24" y="115"/>
                  </a:lnTo>
                  <a:lnTo>
                    <a:pt x="20" y="114"/>
                  </a:lnTo>
                  <a:lnTo>
                    <a:pt x="16" y="113"/>
                  </a:lnTo>
                  <a:lnTo>
                    <a:pt x="13" y="110"/>
                  </a:lnTo>
                  <a:lnTo>
                    <a:pt x="11" y="103"/>
                  </a:lnTo>
                  <a:lnTo>
                    <a:pt x="9" y="97"/>
                  </a:lnTo>
                  <a:lnTo>
                    <a:pt x="9" y="97"/>
                  </a:lnTo>
                  <a:lnTo>
                    <a:pt x="11" y="86"/>
                  </a:lnTo>
                  <a:lnTo>
                    <a:pt x="12" y="77"/>
                  </a:lnTo>
                  <a:lnTo>
                    <a:pt x="20" y="39"/>
                  </a:lnTo>
                  <a:lnTo>
                    <a:pt x="0" y="39"/>
                  </a:lnTo>
                  <a:lnTo>
                    <a:pt x="3"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7" name="Freeform 40">
              <a:extLst>
                <a:ext uri="{FF2B5EF4-FFF2-40B4-BE49-F238E27FC236}">
                  <a16:creationId xmlns:a16="http://schemas.microsoft.com/office/drawing/2014/main" id="{8DFF82DD-E810-4651-BB68-556230FCFAFF}"/>
                </a:ext>
              </a:extLst>
            </p:cNvPr>
            <p:cNvSpPr>
              <a:spLocks/>
            </p:cNvSpPr>
            <p:nvPr userDrawn="1"/>
          </p:nvSpPr>
          <p:spPr bwMode="auto">
            <a:xfrm>
              <a:off x="4159" y="3241"/>
              <a:ext cx="102" cy="126"/>
            </a:xfrm>
            <a:custGeom>
              <a:avLst/>
              <a:gdLst>
                <a:gd name="T0" fmla="*/ 3 w 102"/>
                <a:gd name="T1" fmla="*/ 111 h 126"/>
                <a:gd name="T2" fmla="*/ 3 w 102"/>
                <a:gd name="T3" fmla="*/ 111 h 126"/>
                <a:gd name="T4" fmla="*/ 5 w 102"/>
                <a:gd name="T5" fmla="*/ 112 h 126"/>
                <a:gd name="T6" fmla="*/ 9 w 102"/>
                <a:gd name="T7" fmla="*/ 113 h 126"/>
                <a:gd name="T8" fmla="*/ 9 w 102"/>
                <a:gd name="T9" fmla="*/ 113 h 126"/>
                <a:gd name="T10" fmla="*/ 16 w 102"/>
                <a:gd name="T11" fmla="*/ 112 h 126"/>
                <a:gd name="T12" fmla="*/ 21 w 102"/>
                <a:gd name="T13" fmla="*/ 108 h 126"/>
                <a:gd name="T14" fmla="*/ 27 w 102"/>
                <a:gd name="T15" fmla="*/ 101 h 126"/>
                <a:gd name="T16" fmla="*/ 32 w 102"/>
                <a:gd name="T17" fmla="*/ 92 h 126"/>
                <a:gd name="T18" fmla="*/ 19 w 102"/>
                <a:gd name="T19" fmla="*/ 0 h 126"/>
                <a:gd name="T20" fmla="*/ 35 w 102"/>
                <a:gd name="T21" fmla="*/ 0 h 126"/>
                <a:gd name="T22" fmla="*/ 45 w 102"/>
                <a:gd name="T23" fmla="*/ 71 h 126"/>
                <a:gd name="T24" fmla="*/ 45 w 102"/>
                <a:gd name="T25" fmla="*/ 71 h 126"/>
                <a:gd name="T26" fmla="*/ 84 w 102"/>
                <a:gd name="T27" fmla="*/ 0 h 126"/>
                <a:gd name="T28" fmla="*/ 102 w 102"/>
                <a:gd name="T29" fmla="*/ 0 h 126"/>
                <a:gd name="T30" fmla="*/ 41 w 102"/>
                <a:gd name="T31" fmla="*/ 104 h 126"/>
                <a:gd name="T32" fmla="*/ 41 w 102"/>
                <a:gd name="T33" fmla="*/ 104 h 126"/>
                <a:gd name="T34" fmla="*/ 36 w 102"/>
                <a:gd name="T35" fmla="*/ 113 h 126"/>
                <a:gd name="T36" fmla="*/ 29 w 102"/>
                <a:gd name="T37" fmla="*/ 120 h 126"/>
                <a:gd name="T38" fmla="*/ 27 w 102"/>
                <a:gd name="T39" fmla="*/ 123 h 126"/>
                <a:gd name="T40" fmla="*/ 21 w 102"/>
                <a:gd name="T41" fmla="*/ 124 h 126"/>
                <a:gd name="T42" fmla="*/ 17 w 102"/>
                <a:gd name="T43" fmla="*/ 126 h 126"/>
                <a:gd name="T44" fmla="*/ 12 w 102"/>
                <a:gd name="T45" fmla="*/ 126 h 126"/>
                <a:gd name="T46" fmla="*/ 12 w 102"/>
                <a:gd name="T47" fmla="*/ 126 h 126"/>
                <a:gd name="T48" fmla="*/ 0 w 102"/>
                <a:gd name="T49" fmla="*/ 126 h 126"/>
                <a:gd name="T50" fmla="*/ 3 w 102"/>
                <a:gd name="T51"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2" h="126">
                  <a:moveTo>
                    <a:pt x="3" y="111"/>
                  </a:moveTo>
                  <a:lnTo>
                    <a:pt x="3" y="111"/>
                  </a:lnTo>
                  <a:lnTo>
                    <a:pt x="5" y="112"/>
                  </a:lnTo>
                  <a:lnTo>
                    <a:pt x="9" y="113"/>
                  </a:lnTo>
                  <a:lnTo>
                    <a:pt x="9" y="113"/>
                  </a:lnTo>
                  <a:lnTo>
                    <a:pt x="16" y="112"/>
                  </a:lnTo>
                  <a:lnTo>
                    <a:pt x="21" y="108"/>
                  </a:lnTo>
                  <a:lnTo>
                    <a:pt x="27" y="101"/>
                  </a:lnTo>
                  <a:lnTo>
                    <a:pt x="32" y="92"/>
                  </a:lnTo>
                  <a:lnTo>
                    <a:pt x="19" y="0"/>
                  </a:lnTo>
                  <a:lnTo>
                    <a:pt x="35" y="0"/>
                  </a:lnTo>
                  <a:lnTo>
                    <a:pt x="45" y="71"/>
                  </a:lnTo>
                  <a:lnTo>
                    <a:pt x="45" y="71"/>
                  </a:lnTo>
                  <a:lnTo>
                    <a:pt x="84" y="0"/>
                  </a:lnTo>
                  <a:lnTo>
                    <a:pt x="102" y="0"/>
                  </a:lnTo>
                  <a:lnTo>
                    <a:pt x="41" y="104"/>
                  </a:lnTo>
                  <a:lnTo>
                    <a:pt x="41" y="104"/>
                  </a:lnTo>
                  <a:lnTo>
                    <a:pt x="36" y="113"/>
                  </a:lnTo>
                  <a:lnTo>
                    <a:pt x="29" y="120"/>
                  </a:lnTo>
                  <a:lnTo>
                    <a:pt x="27" y="123"/>
                  </a:lnTo>
                  <a:lnTo>
                    <a:pt x="21" y="124"/>
                  </a:lnTo>
                  <a:lnTo>
                    <a:pt x="17" y="126"/>
                  </a:lnTo>
                  <a:lnTo>
                    <a:pt x="12" y="126"/>
                  </a:lnTo>
                  <a:lnTo>
                    <a:pt x="12" y="126"/>
                  </a:lnTo>
                  <a:lnTo>
                    <a:pt x="0" y="126"/>
                  </a:lnTo>
                  <a:lnTo>
                    <a:pt x="3" y="1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3140422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a:xfrm>
            <a:off x="8970433" y="6408739"/>
            <a:ext cx="2559051" cy="365125"/>
          </a:xfrm>
          <a:prstGeom prst="rect">
            <a:avLst/>
          </a:prstGeom>
        </p:spPr>
        <p:txBody>
          <a:bodyPr/>
          <a:lstStyle>
            <a:lvl1pPr>
              <a:defRPr/>
            </a:lvl1pPr>
          </a:lstStyle>
          <a:p>
            <a:pPr>
              <a:defRPr/>
            </a:pPr>
            <a:endParaRPr lang="en-GB" altLang="en-US" dirty="0"/>
          </a:p>
        </p:txBody>
      </p:sp>
      <p:sp>
        <p:nvSpPr>
          <p:cNvPr id="3" name="Footer Placeholder 21"/>
          <p:cNvSpPr>
            <a:spLocks noGrp="1"/>
          </p:cNvSpPr>
          <p:nvPr>
            <p:ph type="ftr" sz="quarter" idx="11"/>
          </p:nvPr>
        </p:nvSpPr>
        <p:spPr>
          <a:xfrm>
            <a:off x="5839884" y="6408739"/>
            <a:ext cx="3134783" cy="365125"/>
          </a:xfrm>
          <a:prstGeom prst="rect">
            <a:avLst/>
          </a:prstGeom>
        </p:spPr>
        <p:txBody>
          <a:bodyPr/>
          <a:lstStyle>
            <a:lvl1pPr>
              <a:defRPr/>
            </a:lvl1pPr>
          </a:lstStyle>
          <a:p>
            <a:pPr>
              <a:defRPr/>
            </a:pPr>
            <a:endParaRPr lang="en-GB" altLang="en-US" dirty="0"/>
          </a:p>
        </p:txBody>
      </p:sp>
      <p:sp>
        <p:nvSpPr>
          <p:cNvPr id="4" name="Slide Number Placeholder 17"/>
          <p:cNvSpPr>
            <a:spLocks noGrp="1"/>
          </p:cNvSpPr>
          <p:nvPr>
            <p:ph type="sldNum" sz="quarter" idx="12"/>
          </p:nvPr>
        </p:nvSpPr>
        <p:spPr/>
        <p:txBody>
          <a:bodyPr/>
          <a:lstStyle>
            <a:lvl1pPr>
              <a:defRPr/>
            </a:lvl1pPr>
          </a:lstStyle>
          <a:p>
            <a:pPr>
              <a:defRPr/>
            </a:pPr>
            <a:fld id="{AAD80C3D-B841-4B70-834A-7B49D932D68F}" type="slidenum">
              <a:rPr lang="en-GB" altLang="en-US"/>
              <a:pPr>
                <a:defRPr/>
              </a:pPr>
              <a:t>‹#›</a:t>
            </a:fld>
            <a:endParaRPr lang="en-GB" altLang="en-US" dirty="0"/>
          </a:p>
        </p:txBody>
      </p:sp>
    </p:spTree>
    <p:extLst>
      <p:ext uri="{BB962C8B-B14F-4D97-AF65-F5344CB8AC3E}">
        <p14:creationId xmlns:p14="http://schemas.microsoft.com/office/powerpoint/2010/main" val="7045535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2CB72E-A01C-4185-A38A-6E04814B7C42}"/>
              </a:ext>
            </a:extLst>
          </p:cNvPr>
          <p:cNvSpPr>
            <a:spLocks noGrp="1"/>
          </p:cNvSpPr>
          <p:nvPr>
            <p:ph type="title"/>
          </p:nvPr>
        </p:nvSpPr>
        <p:spPr>
          <a:xfrm>
            <a:off x="1772357" y="338622"/>
            <a:ext cx="8578147" cy="779463"/>
          </a:xfrm>
          <a:prstGeom prst="rect">
            <a:avLst/>
          </a:prstGeom>
        </p:spPr>
        <p:txBody>
          <a:bodyPr vert="horz" lIns="0" tIns="0" rIns="0" bIns="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29F7ED8-B9D5-41D5-B7C7-5EA89396744F}"/>
              </a:ext>
            </a:extLst>
          </p:cNvPr>
          <p:cNvSpPr>
            <a:spLocks noGrp="1"/>
          </p:cNvSpPr>
          <p:nvPr>
            <p:ph type="body" idx="1"/>
          </p:nvPr>
        </p:nvSpPr>
        <p:spPr>
          <a:xfrm>
            <a:off x="1772357" y="1405216"/>
            <a:ext cx="8578147" cy="4280756"/>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2A217E8B-0FF7-4CB4-B299-49117474FC9D}"/>
              </a:ext>
            </a:extLst>
          </p:cNvPr>
          <p:cNvSpPr>
            <a:spLocks noGrp="1"/>
          </p:cNvSpPr>
          <p:nvPr>
            <p:ph type="sldNum" sz="quarter" idx="4"/>
          </p:nvPr>
        </p:nvSpPr>
        <p:spPr>
          <a:xfrm>
            <a:off x="11649341" y="6429272"/>
            <a:ext cx="221760" cy="135503"/>
          </a:xfrm>
          <a:prstGeom prst="rect">
            <a:avLst/>
          </a:prstGeom>
        </p:spPr>
        <p:txBody>
          <a:bodyPr vert="horz" lIns="0" tIns="0" rIns="0" bIns="0" rtlCol="0" anchor="t" anchorCtr="0"/>
          <a:lstStyle>
            <a:lvl1pPr algn="l">
              <a:defRPr sz="900">
                <a:solidFill>
                  <a:schemeClr val="accent1"/>
                </a:solidFill>
              </a:defRPr>
            </a:lvl1pPr>
          </a:lstStyle>
          <a:p>
            <a:fld id="{01898949-DBEE-42AF-93B8-E24DF2BBF04D}" type="slidenum">
              <a:rPr lang="en-GB" smtClean="0"/>
              <a:pPr/>
              <a:t>‹#›</a:t>
            </a:fld>
            <a:endParaRPr lang="en-GB" dirty="0"/>
          </a:p>
        </p:txBody>
      </p:sp>
      <p:pic>
        <p:nvPicPr>
          <p:cNvPr id="10" name="Picture 9">
            <a:extLst>
              <a:ext uri="{FF2B5EF4-FFF2-40B4-BE49-F238E27FC236}">
                <a16:creationId xmlns:a16="http://schemas.microsoft.com/office/drawing/2014/main" id="{1D84395F-F040-407D-B7A7-D9ABCE1660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2093989" cy="6874669"/>
          </a:xfrm>
          <a:prstGeom prst="rect">
            <a:avLst/>
          </a:prstGeom>
        </p:spPr>
      </p:pic>
      <p:pic>
        <p:nvPicPr>
          <p:cNvPr id="16" name="Picture 15">
            <a:extLst>
              <a:ext uri="{FF2B5EF4-FFF2-40B4-BE49-F238E27FC236}">
                <a16:creationId xmlns:a16="http://schemas.microsoft.com/office/drawing/2014/main" id="{A9C20EA2-A6DE-4FB2-96A3-71390A75E1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3191" y="331789"/>
            <a:ext cx="860688" cy="825500"/>
          </a:xfrm>
          <a:prstGeom prst="rect">
            <a:avLst/>
          </a:prstGeom>
        </p:spPr>
      </p:pic>
      <p:cxnSp>
        <p:nvCxnSpPr>
          <p:cNvPr id="18" name="Straight Connector 17">
            <a:extLst>
              <a:ext uri="{FF2B5EF4-FFF2-40B4-BE49-F238E27FC236}">
                <a16:creationId xmlns:a16="http://schemas.microsoft.com/office/drawing/2014/main" id="{58A5A56A-6E6B-4277-A578-A4662AAB41B2}"/>
              </a:ext>
            </a:extLst>
          </p:cNvPr>
          <p:cNvCxnSpPr>
            <a:cxnSpLocks/>
          </p:cNvCxnSpPr>
          <p:nvPr/>
        </p:nvCxnSpPr>
        <p:spPr>
          <a:xfrm>
            <a:off x="11559157" y="6429382"/>
            <a:ext cx="0" cy="120879"/>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8" name="Group 4">
            <a:extLst>
              <a:ext uri="{FF2B5EF4-FFF2-40B4-BE49-F238E27FC236}">
                <a16:creationId xmlns:a16="http://schemas.microsoft.com/office/drawing/2014/main" id="{AA23BEF5-9E63-4466-AFE0-78E6C176AF55}"/>
              </a:ext>
            </a:extLst>
          </p:cNvPr>
          <p:cNvGrpSpPr>
            <a:grpSpLocks noChangeAspect="1"/>
          </p:cNvGrpSpPr>
          <p:nvPr/>
        </p:nvGrpSpPr>
        <p:grpSpPr bwMode="auto">
          <a:xfrm>
            <a:off x="9131348" y="6186595"/>
            <a:ext cx="2296965" cy="456731"/>
            <a:chOff x="5816" y="3913"/>
            <a:chExt cx="1378" cy="274"/>
          </a:xfrm>
        </p:grpSpPr>
        <p:sp>
          <p:nvSpPr>
            <p:cNvPr id="9" name="AutoShape 3">
              <a:extLst>
                <a:ext uri="{FF2B5EF4-FFF2-40B4-BE49-F238E27FC236}">
                  <a16:creationId xmlns:a16="http://schemas.microsoft.com/office/drawing/2014/main" id="{F225D9D5-272F-42E9-B380-72E6DB7CBC94}"/>
                </a:ext>
              </a:extLst>
            </p:cNvPr>
            <p:cNvSpPr>
              <a:spLocks noChangeAspect="1" noChangeArrowheads="1" noTextEdit="1"/>
            </p:cNvSpPr>
            <p:nvPr userDrawn="1"/>
          </p:nvSpPr>
          <p:spPr bwMode="auto">
            <a:xfrm>
              <a:off x="5816" y="3913"/>
              <a:ext cx="1378"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 name="Freeform 5">
              <a:extLst>
                <a:ext uri="{FF2B5EF4-FFF2-40B4-BE49-F238E27FC236}">
                  <a16:creationId xmlns:a16="http://schemas.microsoft.com/office/drawing/2014/main" id="{06EA7048-02F4-4A62-9D9E-1763C0322DC3}"/>
                </a:ext>
              </a:extLst>
            </p:cNvPr>
            <p:cNvSpPr>
              <a:spLocks/>
            </p:cNvSpPr>
            <p:nvPr userDrawn="1"/>
          </p:nvSpPr>
          <p:spPr bwMode="auto">
            <a:xfrm>
              <a:off x="6918" y="4030"/>
              <a:ext cx="84" cy="151"/>
            </a:xfrm>
            <a:custGeom>
              <a:avLst/>
              <a:gdLst>
                <a:gd name="T0" fmla="*/ 95 w 251"/>
                <a:gd name="T1" fmla="*/ 0 h 452"/>
                <a:gd name="T2" fmla="*/ 95 w 251"/>
                <a:gd name="T3" fmla="*/ 0 h 452"/>
                <a:gd name="T4" fmla="*/ 101 w 251"/>
                <a:gd name="T5" fmla="*/ 13 h 452"/>
                <a:gd name="T6" fmla="*/ 108 w 251"/>
                <a:gd name="T7" fmla="*/ 27 h 452"/>
                <a:gd name="T8" fmla="*/ 117 w 251"/>
                <a:gd name="T9" fmla="*/ 46 h 452"/>
                <a:gd name="T10" fmla="*/ 125 w 251"/>
                <a:gd name="T11" fmla="*/ 69 h 452"/>
                <a:gd name="T12" fmla="*/ 133 w 251"/>
                <a:gd name="T13" fmla="*/ 96 h 452"/>
                <a:gd name="T14" fmla="*/ 139 w 251"/>
                <a:gd name="T15" fmla="*/ 126 h 452"/>
                <a:gd name="T16" fmla="*/ 142 w 251"/>
                <a:gd name="T17" fmla="*/ 143 h 452"/>
                <a:gd name="T18" fmla="*/ 144 w 251"/>
                <a:gd name="T19" fmla="*/ 160 h 452"/>
                <a:gd name="T20" fmla="*/ 145 w 251"/>
                <a:gd name="T21" fmla="*/ 177 h 452"/>
                <a:gd name="T22" fmla="*/ 145 w 251"/>
                <a:gd name="T23" fmla="*/ 195 h 452"/>
                <a:gd name="T24" fmla="*/ 145 w 251"/>
                <a:gd name="T25" fmla="*/ 213 h 452"/>
                <a:gd name="T26" fmla="*/ 143 w 251"/>
                <a:gd name="T27" fmla="*/ 231 h 452"/>
                <a:gd name="T28" fmla="*/ 140 w 251"/>
                <a:gd name="T29" fmla="*/ 250 h 452"/>
                <a:gd name="T30" fmla="*/ 136 w 251"/>
                <a:gd name="T31" fmla="*/ 269 h 452"/>
                <a:gd name="T32" fmla="*/ 131 w 251"/>
                <a:gd name="T33" fmla="*/ 288 h 452"/>
                <a:gd name="T34" fmla="*/ 124 w 251"/>
                <a:gd name="T35" fmla="*/ 307 h 452"/>
                <a:gd name="T36" fmla="*/ 114 w 251"/>
                <a:gd name="T37" fmla="*/ 326 h 452"/>
                <a:gd name="T38" fmla="*/ 103 w 251"/>
                <a:gd name="T39" fmla="*/ 344 h 452"/>
                <a:gd name="T40" fmla="*/ 92 w 251"/>
                <a:gd name="T41" fmla="*/ 363 h 452"/>
                <a:gd name="T42" fmla="*/ 77 w 251"/>
                <a:gd name="T43" fmla="*/ 382 h 452"/>
                <a:gd name="T44" fmla="*/ 62 w 251"/>
                <a:gd name="T45" fmla="*/ 400 h 452"/>
                <a:gd name="T46" fmla="*/ 43 w 251"/>
                <a:gd name="T47" fmla="*/ 418 h 452"/>
                <a:gd name="T48" fmla="*/ 22 w 251"/>
                <a:gd name="T49" fmla="*/ 435 h 452"/>
                <a:gd name="T50" fmla="*/ 0 w 251"/>
                <a:gd name="T51" fmla="*/ 452 h 452"/>
                <a:gd name="T52" fmla="*/ 0 w 251"/>
                <a:gd name="T53" fmla="*/ 452 h 452"/>
                <a:gd name="T54" fmla="*/ 16 w 251"/>
                <a:gd name="T55" fmla="*/ 452 h 452"/>
                <a:gd name="T56" fmla="*/ 39 w 251"/>
                <a:gd name="T57" fmla="*/ 448 h 452"/>
                <a:gd name="T58" fmla="*/ 65 w 251"/>
                <a:gd name="T59" fmla="*/ 442 h 452"/>
                <a:gd name="T60" fmla="*/ 95 w 251"/>
                <a:gd name="T61" fmla="*/ 435 h 452"/>
                <a:gd name="T62" fmla="*/ 112 w 251"/>
                <a:gd name="T63" fmla="*/ 429 h 452"/>
                <a:gd name="T64" fmla="*/ 127 w 251"/>
                <a:gd name="T65" fmla="*/ 423 h 452"/>
                <a:gd name="T66" fmla="*/ 143 w 251"/>
                <a:gd name="T67" fmla="*/ 416 h 452"/>
                <a:gd name="T68" fmla="*/ 158 w 251"/>
                <a:gd name="T69" fmla="*/ 409 h 452"/>
                <a:gd name="T70" fmla="*/ 173 w 251"/>
                <a:gd name="T71" fmla="*/ 400 h 452"/>
                <a:gd name="T72" fmla="*/ 187 w 251"/>
                <a:gd name="T73" fmla="*/ 391 h 452"/>
                <a:gd name="T74" fmla="*/ 200 w 251"/>
                <a:gd name="T75" fmla="*/ 380 h 452"/>
                <a:gd name="T76" fmla="*/ 212 w 251"/>
                <a:gd name="T77" fmla="*/ 368 h 452"/>
                <a:gd name="T78" fmla="*/ 224 w 251"/>
                <a:gd name="T79" fmla="*/ 355 h 452"/>
                <a:gd name="T80" fmla="*/ 232 w 251"/>
                <a:gd name="T81" fmla="*/ 342 h 452"/>
                <a:gd name="T82" fmla="*/ 240 w 251"/>
                <a:gd name="T83" fmla="*/ 326 h 452"/>
                <a:gd name="T84" fmla="*/ 246 w 251"/>
                <a:gd name="T85" fmla="*/ 309 h 452"/>
                <a:gd name="T86" fmla="*/ 250 w 251"/>
                <a:gd name="T87" fmla="*/ 292 h 452"/>
                <a:gd name="T88" fmla="*/ 251 w 251"/>
                <a:gd name="T89" fmla="*/ 272 h 452"/>
                <a:gd name="T90" fmla="*/ 250 w 251"/>
                <a:gd name="T91" fmla="*/ 252 h 452"/>
                <a:gd name="T92" fmla="*/ 246 w 251"/>
                <a:gd name="T93" fmla="*/ 231 h 452"/>
                <a:gd name="T94" fmla="*/ 239 w 251"/>
                <a:gd name="T95" fmla="*/ 208 h 452"/>
                <a:gd name="T96" fmla="*/ 230 w 251"/>
                <a:gd name="T97" fmla="*/ 183 h 452"/>
                <a:gd name="T98" fmla="*/ 217 w 251"/>
                <a:gd name="T99" fmla="*/ 156 h 452"/>
                <a:gd name="T100" fmla="*/ 200 w 251"/>
                <a:gd name="T101" fmla="*/ 129 h 452"/>
                <a:gd name="T102" fmla="*/ 180 w 251"/>
                <a:gd name="T103" fmla="*/ 99 h 452"/>
                <a:gd name="T104" fmla="*/ 156 w 251"/>
                <a:gd name="T105" fmla="*/ 68 h 452"/>
                <a:gd name="T106" fmla="*/ 127 w 251"/>
                <a:gd name="T107" fmla="*/ 34 h 452"/>
                <a:gd name="T108" fmla="*/ 95 w 251"/>
                <a:gd name="T109" fmla="*/ 0 h 452"/>
                <a:gd name="T110" fmla="*/ 95 w 251"/>
                <a:gd name="T11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1" h="452">
                  <a:moveTo>
                    <a:pt x="95" y="0"/>
                  </a:moveTo>
                  <a:lnTo>
                    <a:pt x="95" y="0"/>
                  </a:lnTo>
                  <a:lnTo>
                    <a:pt x="101" y="13"/>
                  </a:lnTo>
                  <a:lnTo>
                    <a:pt x="108" y="27"/>
                  </a:lnTo>
                  <a:lnTo>
                    <a:pt x="117" y="46"/>
                  </a:lnTo>
                  <a:lnTo>
                    <a:pt x="125" y="69"/>
                  </a:lnTo>
                  <a:lnTo>
                    <a:pt x="133" y="96"/>
                  </a:lnTo>
                  <a:lnTo>
                    <a:pt x="139" y="126"/>
                  </a:lnTo>
                  <a:lnTo>
                    <a:pt x="142" y="143"/>
                  </a:lnTo>
                  <a:lnTo>
                    <a:pt x="144" y="160"/>
                  </a:lnTo>
                  <a:lnTo>
                    <a:pt x="145" y="177"/>
                  </a:lnTo>
                  <a:lnTo>
                    <a:pt x="145" y="195"/>
                  </a:lnTo>
                  <a:lnTo>
                    <a:pt x="145" y="213"/>
                  </a:lnTo>
                  <a:lnTo>
                    <a:pt x="143" y="231"/>
                  </a:lnTo>
                  <a:lnTo>
                    <a:pt x="140" y="250"/>
                  </a:lnTo>
                  <a:lnTo>
                    <a:pt x="136" y="269"/>
                  </a:lnTo>
                  <a:lnTo>
                    <a:pt x="131" y="288"/>
                  </a:lnTo>
                  <a:lnTo>
                    <a:pt x="124" y="307"/>
                  </a:lnTo>
                  <a:lnTo>
                    <a:pt x="114" y="326"/>
                  </a:lnTo>
                  <a:lnTo>
                    <a:pt x="103" y="344"/>
                  </a:lnTo>
                  <a:lnTo>
                    <a:pt x="92" y="363"/>
                  </a:lnTo>
                  <a:lnTo>
                    <a:pt x="77" y="382"/>
                  </a:lnTo>
                  <a:lnTo>
                    <a:pt x="62" y="400"/>
                  </a:lnTo>
                  <a:lnTo>
                    <a:pt x="43" y="418"/>
                  </a:lnTo>
                  <a:lnTo>
                    <a:pt x="22" y="435"/>
                  </a:lnTo>
                  <a:lnTo>
                    <a:pt x="0" y="452"/>
                  </a:lnTo>
                  <a:lnTo>
                    <a:pt x="0" y="452"/>
                  </a:lnTo>
                  <a:lnTo>
                    <a:pt x="16" y="452"/>
                  </a:lnTo>
                  <a:lnTo>
                    <a:pt x="39" y="448"/>
                  </a:lnTo>
                  <a:lnTo>
                    <a:pt x="65" y="442"/>
                  </a:lnTo>
                  <a:lnTo>
                    <a:pt x="95" y="435"/>
                  </a:lnTo>
                  <a:lnTo>
                    <a:pt x="112" y="429"/>
                  </a:lnTo>
                  <a:lnTo>
                    <a:pt x="127" y="423"/>
                  </a:lnTo>
                  <a:lnTo>
                    <a:pt x="143" y="416"/>
                  </a:lnTo>
                  <a:lnTo>
                    <a:pt x="158" y="409"/>
                  </a:lnTo>
                  <a:lnTo>
                    <a:pt x="173" y="400"/>
                  </a:lnTo>
                  <a:lnTo>
                    <a:pt x="187" y="391"/>
                  </a:lnTo>
                  <a:lnTo>
                    <a:pt x="200" y="380"/>
                  </a:lnTo>
                  <a:lnTo>
                    <a:pt x="212" y="368"/>
                  </a:lnTo>
                  <a:lnTo>
                    <a:pt x="224" y="355"/>
                  </a:lnTo>
                  <a:lnTo>
                    <a:pt x="232" y="342"/>
                  </a:lnTo>
                  <a:lnTo>
                    <a:pt x="240" y="326"/>
                  </a:lnTo>
                  <a:lnTo>
                    <a:pt x="246" y="309"/>
                  </a:lnTo>
                  <a:lnTo>
                    <a:pt x="250" y="292"/>
                  </a:lnTo>
                  <a:lnTo>
                    <a:pt x="251" y="272"/>
                  </a:lnTo>
                  <a:lnTo>
                    <a:pt x="250" y="252"/>
                  </a:lnTo>
                  <a:lnTo>
                    <a:pt x="246" y="231"/>
                  </a:lnTo>
                  <a:lnTo>
                    <a:pt x="239" y="208"/>
                  </a:lnTo>
                  <a:lnTo>
                    <a:pt x="230" y="183"/>
                  </a:lnTo>
                  <a:lnTo>
                    <a:pt x="217" y="156"/>
                  </a:lnTo>
                  <a:lnTo>
                    <a:pt x="200" y="129"/>
                  </a:lnTo>
                  <a:lnTo>
                    <a:pt x="180" y="99"/>
                  </a:lnTo>
                  <a:lnTo>
                    <a:pt x="156" y="68"/>
                  </a:lnTo>
                  <a:lnTo>
                    <a:pt x="127" y="34"/>
                  </a:lnTo>
                  <a:lnTo>
                    <a:pt x="95" y="0"/>
                  </a:lnTo>
                  <a:lnTo>
                    <a:pt x="95" y="0"/>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 name="Freeform 6">
              <a:extLst>
                <a:ext uri="{FF2B5EF4-FFF2-40B4-BE49-F238E27FC236}">
                  <a16:creationId xmlns:a16="http://schemas.microsoft.com/office/drawing/2014/main" id="{D9D9469D-7D6F-40FD-95DC-D6A919D50309}"/>
                </a:ext>
              </a:extLst>
            </p:cNvPr>
            <p:cNvSpPr>
              <a:spLocks/>
            </p:cNvSpPr>
            <p:nvPr userDrawn="1"/>
          </p:nvSpPr>
          <p:spPr bwMode="auto">
            <a:xfrm>
              <a:off x="6997" y="3974"/>
              <a:ext cx="96" cy="190"/>
            </a:xfrm>
            <a:custGeom>
              <a:avLst/>
              <a:gdLst>
                <a:gd name="T0" fmla="*/ 51 w 287"/>
                <a:gd name="T1" fmla="*/ 0 h 571"/>
                <a:gd name="T2" fmla="*/ 71 w 287"/>
                <a:gd name="T3" fmla="*/ 30 h 571"/>
                <a:gd name="T4" fmla="*/ 98 w 287"/>
                <a:gd name="T5" fmla="*/ 80 h 571"/>
                <a:gd name="T6" fmla="*/ 119 w 287"/>
                <a:gd name="T7" fmla="*/ 130 h 571"/>
                <a:gd name="T8" fmla="*/ 131 w 287"/>
                <a:gd name="T9" fmla="*/ 167 h 571"/>
                <a:gd name="T10" fmla="*/ 139 w 287"/>
                <a:gd name="T11" fmla="*/ 209 h 571"/>
                <a:gd name="T12" fmla="*/ 144 w 287"/>
                <a:gd name="T13" fmla="*/ 254 h 571"/>
                <a:gd name="T14" fmla="*/ 144 w 287"/>
                <a:gd name="T15" fmla="*/ 300 h 571"/>
                <a:gd name="T16" fmla="*/ 138 w 287"/>
                <a:gd name="T17" fmla="*/ 348 h 571"/>
                <a:gd name="T18" fmla="*/ 124 w 287"/>
                <a:gd name="T19" fmla="*/ 397 h 571"/>
                <a:gd name="T20" fmla="*/ 101 w 287"/>
                <a:gd name="T21" fmla="*/ 446 h 571"/>
                <a:gd name="T22" fmla="*/ 69 w 287"/>
                <a:gd name="T23" fmla="*/ 496 h 571"/>
                <a:gd name="T24" fmla="*/ 25 w 287"/>
                <a:gd name="T25" fmla="*/ 545 h 571"/>
                <a:gd name="T26" fmla="*/ 0 w 287"/>
                <a:gd name="T27" fmla="*/ 571 h 571"/>
                <a:gd name="T28" fmla="*/ 48 w 287"/>
                <a:gd name="T29" fmla="*/ 559 h 571"/>
                <a:gd name="T30" fmla="*/ 98 w 287"/>
                <a:gd name="T31" fmla="*/ 541 h 571"/>
                <a:gd name="T32" fmla="*/ 135 w 287"/>
                <a:gd name="T33" fmla="*/ 525 h 571"/>
                <a:gd name="T34" fmla="*/ 172 w 287"/>
                <a:gd name="T35" fmla="*/ 505 h 571"/>
                <a:gd name="T36" fmla="*/ 207 w 287"/>
                <a:gd name="T37" fmla="*/ 480 h 571"/>
                <a:gd name="T38" fmla="*/ 238 w 287"/>
                <a:gd name="T39" fmla="*/ 450 h 571"/>
                <a:gd name="T40" fmla="*/ 263 w 287"/>
                <a:gd name="T41" fmla="*/ 416 h 571"/>
                <a:gd name="T42" fmla="*/ 280 w 287"/>
                <a:gd name="T43" fmla="*/ 378 h 571"/>
                <a:gd name="T44" fmla="*/ 285 w 287"/>
                <a:gd name="T45" fmla="*/ 358 h 571"/>
                <a:gd name="T46" fmla="*/ 287 w 287"/>
                <a:gd name="T47" fmla="*/ 335 h 571"/>
                <a:gd name="T48" fmla="*/ 286 w 287"/>
                <a:gd name="T49" fmla="*/ 311 h 571"/>
                <a:gd name="T50" fmla="*/ 281 w 287"/>
                <a:gd name="T51" fmla="*/ 286 h 571"/>
                <a:gd name="T52" fmla="*/ 273 w 287"/>
                <a:gd name="T53" fmla="*/ 260 h 571"/>
                <a:gd name="T54" fmla="*/ 262 w 287"/>
                <a:gd name="T55" fmla="*/ 232 h 571"/>
                <a:gd name="T56" fmla="*/ 245 w 287"/>
                <a:gd name="T57" fmla="*/ 203 h 571"/>
                <a:gd name="T58" fmla="*/ 225 w 287"/>
                <a:gd name="T59" fmla="*/ 173 h 571"/>
                <a:gd name="T60" fmla="*/ 201 w 287"/>
                <a:gd name="T61" fmla="*/ 141 h 571"/>
                <a:gd name="T62" fmla="*/ 137 w 287"/>
                <a:gd name="T63" fmla="*/ 74 h 571"/>
                <a:gd name="T64" fmla="*/ 51 w 287"/>
                <a:gd name="T65"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571">
                  <a:moveTo>
                    <a:pt x="51" y="0"/>
                  </a:moveTo>
                  <a:lnTo>
                    <a:pt x="51" y="0"/>
                  </a:lnTo>
                  <a:lnTo>
                    <a:pt x="61" y="14"/>
                  </a:lnTo>
                  <a:lnTo>
                    <a:pt x="71" y="30"/>
                  </a:lnTo>
                  <a:lnTo>
                    <a:pt x="85" y="53"/>
                  </a:lnTo>
                  <a:lnTo>
                    <a:pt x="98" y="80"/>
                  </a:lnTo>
                  <a:lnTo>
                    <a:pt x="112" y="112"/>
                  </a:lnTo>
                  <a:lnTo>
                    <a:pt x="119" y="130"/>
                  </a:lnTo>
                  <a:lnTo>
                    <a:pt x="125" y="148"/>
                  </a:lnTo>
                  <a:lnTo>
                    <a:pt x="131" y="167"/>
                  </a:lnTo>
                  <a:lnTo>
                    <a:pt x="136" y="188"/>
                  </a:lnTo>
                  <a:lnTo>
                    <a:pt x="139" y="209"/>
                  </a:lnTo>
                  <a:lnTo>
                    <a:pt x="143" y="231"/>
                  </a:lnTo>
                  <a:lnTo>
                    <a:pt x="144" y="254"/>
                  </a:lnTo>
                  <a:lnTo>
                    <a:pt x="145" y="276"/>
                  </a:lnTo>
                  <a:lnTo>
                    <a:pt x="144" y="300"/>
                  </a:lnTo>
                  <a:lnTo>
                    <a:pt x="142" y="323"/>
                  </a:lnTo>
                  <a:lnTo>
                    <a:pt x="138" y="348"/>
                  </a:lnTo>
                  <a:lnTo>
                    <a:pt x="132" y="372"/>
                  </a:lnTo>
                  <a:lnTo>
                    <a:pt x="124" y="397"/>
                  </a:lnTo>
                  <a:lnTo>
                    <a:pt x="113" y="422"/>
                  </a:lnTo>
                  <a:lnTo>
                    <a:pt x="101" y="446"/>
                  </a:lnTo>
                  <a:lnTo>
                    <a:pt x="86" y="471"/>
                  </a:lnTo>
                  <a:lnTo>
                    <a:pt x="69" y="496"/>
                  </a:lnTo>
                  <a:lnTo>
                    <a:pt x="49" y="522"/>
                  </a:lnTo>
                  <a:lnTo>
                    <a:pt x="25" y="545"/>
                  </a:lnTo>
                  <a:lnTo>
                    <a:pt x="0" y="571"/>
                  </a:lnTo>
                  <a:lnTo>
                    <a:pt x="0" y="571"/>
                  </a:lnTo>
                  <a:lnTo>
                    <a:pt x="20" y="566"/>
                  </a:lnTo>
                  <a:lnTo>
                    <a:pt x="48" y="559"/>
                  </a:lnTo>
                  <a:lnTo>
                    <a:pt x="81" y="548"/>
                  </a:lnTo>
                  <a:lnTo>
                    <a:pt x="98" y="541"/>
                  </a:lnTo>
                  <a:lnTo>
                    <a:pt x="117" y="534"/>
                  </a:lnTo>
                  <a:lnTo>
                    <a:pt x="135" y="525"/>
                  </a:lnTo>
                  <a:lnTo>
                    <a:pt x="154" y="516"/>
                  </a:lnTo>
                  <a:lnTo>
                    <a:pt x="172" y="505"/>
                  </a:lnTo>
                  <a:lnTo>
                    <a:pt x="189" y="493"/>
                  </a:lnTo>
                  <a:lnTo>
                    <a:pt x="207" y="480"/>
                  </a:lnTo>
                  <a:lnTo>
                    <a:pt x="223" y="465"/>
                  </a:lnTo>
                  <a:lnTo>
                    <a:pt x="238" y="450"/>
                  </a:lnTo>
                  <a:lnTo>
                    <a:pt x="251" y="434"/>
                  </a:lnTo>
                  <a:lnTo>
                    <a:pt x="263" y="416"/>
                  </a:lnTo>
                  <a:lnTo>
                    <a:pt x="273" y="398"/>
                  </a:lnTo>
                  <a:lnTo>
                    <a:pt x="280" y="378"/>
                  </a:lnTo>
                  <a:lnTo>
                    <a:pt x="282" y="367"/>
                  </a:lnTo>
                  <a:lnTo>
                    <a:pt x="285" y="358"/>
                  </a:lnTo>
                  <a:lnTo>
                    <a:pt x="286" y="346"/>
                  </a:lnTo>
                  <a:lnTo>
                    <a:pt x="287" y="335"/>
                  </a:lnTo>
                  <a:lnTo>
                    <a:pt x="287" y="323"/>
                  </a:lnTo>
                  <a:lnTo>
                    <a:pt x="286" y="311"/>
                  </a:lnTo>
                  <a:lnTo>
                    <a:pt x="284" y="299"/>
                  </a:lnTo>
                  <a:lnTo>
                    <a:pt x="281" y="286"/>
                  </a:lnTo>
                  <a:lnTo>
                    <a:pt x="278" y="274"/>
                  </a:lnTo>
                  <a:lnTo>
                    <a:pt x="273" y="260"/>
                  </a:lnTo>
                  <a:lnTo>
                    <a:pt x="268" y="246"/>
                  </a:lnTo>
                  <a:lnTo>
                    <a:pt x="262" y="232"/>
                  </a:lnTo>
                  <a:lnTo>
                    <a:pt x="254" y="218"/>
                  </a:lnTo>
                  <a:lnTo>
                    <a:pt x="245" y="203"/>
                  </a:lnTo>
                  <a:lnTo>
                    <a:pt x="236" y="189"/>
                  </a:lnTo>
                  <a:lnTo>
                    <a:pt x="225" y="173"/>
                  </a:lnTo>
                  <a:lnTo>
                    <a:pt x="213" y="158"/>
                  </a:lnTo>
                  <a:lnTo>
                    <a:pt x="201" y="141"/>
                  </a:lnTo>
                  <a:lnTo>
                    <a:pt x="172" y="109"/>
                  </a:lnTo>
                  <a:lnTo>
                    <a:pt x="137" y="74"/>
                  </a:lnTo>
                  <a:lnTo>
                    <a:pt x="96" y="37"/>
                  </a:lnTo>
                  <a:lnTo>
                    <a:pt x="51" y="0"/>
                  </a:lnTo>
                  <a:lnTo>
                    <a:pt x="51" y="0"/>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7">
              <a:extLst>
                <a:ext uri="{FF2B5EF4-FFF2-40B4-BE49-F238E27FC236}">
                  <a16:creationId xmlns:a16="http://schemas.microsoft.com/office/drawing/2014/main" id="{65AEA792-AAE5-4207-8E30-AC74B6FA2F8B}"/>
                </a:ext>
              </a:extLst>
            </p:cNvPr>
            <p:cNvSpPr>
              <a:spLocks/>
            </p:cNvSpPr>
            <p:nvPr userDrawn="1"/>
          </p:nvSpPr>
          <p:spPr bwMode="auto">
            <a:xfrm>
              <a:off x="7068" y="3913"/>
              <a:ext cx="126" cy="251"/>
            </a:xfrm>
            <a:custGeom>
              <a:avLst/>
              <a:gdLst>
                <a:gd name="T0" fmla="*/ 67 w 379"/>
                <a:gd name="T1" fmla="*/ 0 h 753"/>
                <a:gd name="T2" fmla="*/ 94 w 379"/>
                <a:gd name="T3" fmla="*/ 41 h 753"/>
                <a:gd name="T4" fmla="*/ 130 w 379"/>
                <a:gd name="T5" fmla="*/ 106 h 753"/>
                <a:gd name="T6" fmla="*/ 148 w 379"/>
                <a:gd name="T7" fmla="*/ 148 h 753"/>
                <a:gd name="T8" fmla="*/ 166 w 379"/>
                <a:gd name="T9" fmla="*/ 196 h 753"/>
                <a:gd name="T10" fmla="*/ 179 w 379"/>
                <a:gd name="T11" fmla="*/ 249 h 753"/>
                <a:gd name="T12" fmla="*/ 188 w 379"/>
                <a:gd name="T13" fmla="*/ 305 h 753"/>
                <a:gd name="T14" fmla="*/ 192 w 379"/>
                <a:gd name="T15" fmla="*/ 365 h 753"/>
                <a:gd name="T16" fmla="*/ 187 w 379"/>
                <a:gd name="T17" fmla="*/ 427 h 753"/>
                <a:gd name="T18" fmla="*/ 174 w 379"/>
                <a:gd name="T19" fmla="*/ 492 h 753"/>
                <a:gd name="T20" fmla="*/ 150 w 379"/>
                <a:gd name="T21" fmla="*/ 558 h 753"/>
                <a:gd name="T22" fmla="*/ 124 w 379"/>
                <a:gd name="T23" fmla="*/ 607 h 753"/>
                <a:gd name="T24" fmla="*/ 103 w 379"/>
                <a:gd name="T25" fmla="*/ 639 h 753"/>
                <a:gd name="T26" fmla="*/ 79 w 379"/>
                <a:gd name="T27" fmla="*/ 672 h 753"/>
                <a:gd name="T28" fmla="*/ 50 w 379"/>
                <a:gd name="T29" fmla="*/ 705 h 753"/>
                <a:gd name="T30" fmla="*/ 17 w 379"/>
                <a:gd name="T31" fmla="*/ 737 h 753"/>
                <a:gd name="T32" fmla="*/ 0 w 379"/>
                <a:gd name="T33" fmla="*/ 753 h 753"/>
                <a:gd name="T34" fmla="*/ 63 w 379"/>
                <a:gd name="T35" fmla="*/ 738 h 753"/>
                <a:gd name="T36" fmla="*/ 106 w 379"/>
                <a:gd name="T37" fmla="*/ 724 h 753"/>
                <a:gd name="T38" fmla="*/ 154 w 379"/>
                <a:gd name="T39" fmla="*/ 705 h 753"/>
                <a:gd name="T40" fmla="*/ 203 w 379"/>
                <a:gd name="T41" fmla="*/ 681 h 753"/>
                <a:gd name="T42" fmla="*/ 251 w 379"/>
                <a:gd name="T43" fmla="*/ 651 h 753"/>
                <a:gd name="T44" fmla="*/ 296 w 379"/>
                <a:gd name="T45" fmla="*/ 615 h 753"/>
                <a:gd name="T46" fmla="*/ 333 w 379"/>
                <a:gd name="T47" fmla="*/ 573 h 753"/>
                <a:gd name="T48" fmla="*/ 348 w 379"/>
                <a:gd name="T49" fmla="*/ 550 h 753"/>
                <a:gd name="T50" fmla="*/ 360 w 379"/>
                <a:gd name="T51" fmla="*/ 526 h 753"/>
                <a:gd name="T52" fmla="*/ 369 w 379"/>
                <a:gd name="T53" fmla="*/ 500 h 753"/>
                <a:gd name="T54" fmla="*/ 377 w 379"/>
                <a:gd name="T55" fmla="*/ 471 h 753"/>
                <a:gd name="T56" fmla="*/ 379 w 379"/>
                <a:gd name="T57" fmla="*/ 443 h 753"/>
                <a:gd name="T58" fmla="*/ 378 w 379"/>
                <a:gd name="T59" fmla="*/ 412 h 753"/>
                <a:gd name="T60" fmla="*/ 372 w 379"/>
                <a:gd name="T61" fmla="*/ 378 h 753"/>
                <a:gd name="T62" fmla="*/ 361 w 379"/>
                <a:gd name="T63" fmla="*/ 343 h 753"/>
                <a:gd name="T64" fmla="*/ 346 w 379"/>
                <a:gd name="T65" fmla="*/ 308 h 753"/>
                <a:gd name="T66" fmla="*/ 324 w 379"/>
                <a:gd name="T67" fmla="*/ 269 h 753"/>
                <a:gd name="T68" fmla="*/ 298 w 379"/>
                <a:gd name="T69" fmla="*/ 230 h 753"/>
                <a:gd name="T70" fmla="*/ 266 w 379"/>
                <a:gd name="T71" fmla="*/ 188 h 753"/>
                <a:gd name="T72" fmla="*/ 226 w 379"/>
                <a:gd name="T73" fmla="*/ 144 h 753"/>
                <a:gd name="T74" fmla="*/ 180 w 379"/>
                <a:gd name="T75" fmla="*/ 98 h 753"/>
                <a:gd name="T76" fmla="*/ 128 w 379"/>
                <a:gd name="T77" fmla="*/ 50 h 753"/>
                <a:gd name="T78" fmla="*/ 67 w 379"/>
                <a:gd name="T79" fmla="*/ 0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9" h="753">
                  <a:moveTo>
                    <a:pt x="67" y="0"/>
                  </a:moveTo>
                  <a:lnTo>
                    <a:pt x="67" y="0"/>
                  </a:lnTo>
                  <a:lnTo>
                    <a:pt x="80" y="19"/>
                  </a:lnTo>
                  <a:lnTo>
                    <a:pt x="94" y="41"/>
                  </a:lnTo>
                  <a:lnTo>
                    <a:pt x="111" y="71"/>
                  </a:lnTo>
                  <a:lnTo>
                    <a:pt x="130" y="106"/>
                  </a:lnTo>
                  <a:lnTo>
                    <a:pt x="139" y="127"/>
                  </a:lnTo>
                  <a:lnTo>
                    <a:pt x="148" y="148"/>
                  </a:lnTo>
                  <a:lnTo>
                    <a:pt x="157" y="172"/>
                  </a:lnTo>
                  <a:lnTo>
                    <a:pt x="166" y="196"/>
                  </a:lnTo>
                  <a:lnTo>
                    <a:pt x="173" y="223"/>
                  </a:lnTo>
                  <a:lnTo>
                    <a:pt x="179" y="249"/>
                  </a:lnTo>
                  <a:lnTo>
                    <a:pt x="185" y="276"/>
                  </a:lnTo>
                  <a:lnTo>
                    <a:pt x="188" y="305"/>
                  </a:lnTo>
                  <a:lnTo>
                    <a:pt x="191" y="335"/>
                  </a:lnTo>
                  <a:lnTo>
                    <a:pt x="192" y="365"/>
                  </a:lnTo>
                  <a:lnTo>
                    <a:pt x="191" y="396"/>
                  </a:lnTo>
                  <a:lnTo>
                    <a:pt x="187" y="427"/>
                  </a:lnTo>
                  <a:lnTo>
                    <a:pt x="182" y="459"/>
                  </a:lnTo>
                  <a:lnTo>
                    <a:pt x="174" y="492"/>
                  </a:lnTo>
                  <a:lnTo>
                    <a:pt x="163" y="524"/>
                  </a:lnTo>
                  <a:lnTo>
                    <a:pt x="150" y="558"/>
                  </a:lnTo>
                  <a:lnTo>
                    <a:pt x="134" y="590"/>
                  </a:lnTo>
                  <a:lnTo>
                    <a:pt x="124" y="607"/>
                  </a:lnTo>
                  <a:lnTo>
                    <a:pt x="114" y="623"/>
                  </a:lnTo>
                  <a:lnTo>
                    <a:pt x="103" y="639"/>
                  </a:lnTo>
                  <a:lnTo>
                    <a:pt x="91" y="656"/>
                  </a:lnTo>
                  <a:lnTo>
                    <a:pt x="79" y="672"/>
                  </a:lnTo>
                  <a:lnTo>
                    <a:pt x="64" y="688"/>
                  </a:lnTo>
                  <a:lnTo>
                    <a:pt x="50" y="705"/>
                  </a:lnTo>
                  <a:lnTo>
                    <a:pt x="33" y="721"/>
                  </a:lnTo>
                  <a:lnTo>
                    <a:pt x="17" y="737"/>
                  </a:lnTo>
                  <a:lnTo>
                    <a:pt x="0" y="753"/>
                  </a:lnTo>
                  <a:lnTo>
                    <a:pt x="0" y="753"/>
                  </a:lnTo>
                  <a:lnTo>
                    <a:pt x="26" y="748"/>
                  </a:lnTo>
                  <a:lnTo>
                    <a:pt x="63" y="738"/>
                  </a:lnTo>
                  <a:lnTo>
                    <a:pt x="83" y="732"/>
                  </a:lnTo>
                  <a:lnTo>
                    <a:pt x="106" y="724"/>
                  </a:lnTo>
                  <a:lnTo>
                    <a:pt x="130" y="716"/>
                  </a:lnTo>
                  <a:lnTo>
                    <a:pt x="154" y="705"/>
                  </a:lnTo>
                  <a:lnTo>
                    <a:pt x="179" y="693"/>
                  </a:lnTo>
                  <a:lnTo>
                    <a:pt x="203" y="681"/>
                  </a:lnTo>
                  <a:lnTo>
                    <a:pt x="228" y="666"/>
                  </a:lnTo>
                  <a:lnTo>
                    <a:pt x="251" y="651"/>
                  </a:lnTo>
                  <a:lnTo>
                    <a:pt x="274" y="633"/>
                  </a:lnTo>
                  <a:lnTo>
                    <a:pt x="296" y="615"/>
                  </a:lnTo>
                  <a:lnTo>
                    <a:pt x="315" y="595"/>
                  </a:lnTo>
                  <a:lnTo>
                    <a:pt x="333" y="573"/>
                  </a:lnTo>
                  <a:lnTo>
                    <a:pt x="341" y="562"/>
                  </a:lnTo>
                  <a:lnTo>
                    <a:pt x="348" y="550"/>
                  </a:lnTo>
                  <a:lnTo>
                    <a:pt x="354" y="538"/>
                  </a:lnTo>
                  <a:lnTo>
                    <a:pt x="360" y="526"/>
                  </a:lnTo>
                  <a:lnTo>
                    <a:pt x="366" y="513"/>
                  </a:lnTo>
                  <a:lnTo>
                    <a:pt x="369" y="500"/>
                  </a:lnTo>
                  <a:lnTo>
                    <a:pt x="373" y="486"/>
                  </a:lnTo>
                  <a:lnTo>
                    <a:pt x="377" y="471"/>
                  </a:lnTo>
                  <a:lnTo>
                    <a:pt x="378" y="457"/>
                  </a:lnTo>
                  <a:lnTo>
                    <a:pt x="379" y="443"/>
                  </a:lnTo>
                  <a:lnTo>
                    <a:pt x="379" y="427"/>
                  </a:lnTo>
                  <a:lnTo>
                    <a:pt x="378" y="412"/>
                  </a:lnTo>
                  <a:lnTo>
                    <a:pt x="375" y="395"/>
                  </a:lnTo>
                  <a:lnTo>
                    <a:pt x="372" y="378"/>
                  </a:lnTo>
                  <a:lnTo>
                    <a:pt x="367" y="361"/>
                  </a:lnTo>
                  <a:lnTo>
                    <a:pt x="361" y="343"/>
                  </a:lnTo>
                  <a:lnTo>
                    <a:pt x="354" y="325"/>
                  </a:lnTo>
                  <a:lnTo>
                    <a:pt x="346" y="308"/>
                  </a:lnTo>
                  <a:lnTo>
                    <a:pt x="336" y="288"/>
                  </a:lnTo>
                  <a:lnTo>
                    <a:pt x="324" y="269"/>
                  </a:lnTo>
                  <a:lnTo>
                    <a:pt x="312" y="249"/>
                  </a:lnTo>
                  <a:lnTo>
                    <a:pt x="298" y="230"/>
                  </a:lnTo>
                  <a:lnTo>
                    <a:pt x="282" y="208"/>
                  </a:lnTo>
                  <a:lnTo>
                    <a:pt x="266" y="188"/>
                  </a:lnTo>
                  <a:lnTo>
                    <a:pt x="247" y="165"/>
                  </a:lnTo>
                  <a:lnTo>
                    <a:pt x="226" y="144"/>
                  </a:lnTo>
                  <a:lnTo>
                    <a:pt x="204" y="121"/>
                  </a:lnTo>
                  <a:lnTo>
                    <a:pt x="180" y="98"/>
                  </a:lnTo>
                  <a:lnTo>
                    <a:pt x="155" y="74"/>
                  </a:lnTo>
                  <a:lnTo>
                    <a:pt x="128" y="50"/>
                  </a:lnTo>
                  <a:lnTo>
                    <a:pt x="98" y="25"/>
                  </a:lnTo>
                  <a:lnTo>
                    <a:pt x="67" y="0"/>
                  </a:lnTo>
                  <a:lnTo>
                    <a:pt x="67" y="0"/>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8">
              <a:extLst>
                <a:ext uri="{FF2B5EF4-FFF2-40B4-BE49-F238E27FC236}">
                  <a16:creationId xmlns:a16="http://schemas.microsoft.com/office/drawing/2014/main" id="{B1395AD9-D0DC-4940-B824-DF5E8C26A752}"/>
                </a:ext>
              </a:extLst>
            </p:cNvPr>
            <p:cNvSpPr>
              <a:spLocks/>
            </p:cNvSpPr>
            <p:nvPr userDrawn="1"/>
          </p:nvSpPr>
          <p:spPr bwMode="auto">
            <a:xfrm>
              <a:off x="5816" y="4135"/>
              <a:ext cx="35" cy="40"/>
            </a:xfrm>
            <a:custGeom>
              <a:avLst/>
              <a:gdLst>
                <a:gd name="T0" fmla="*/ 101 w 106"/>
                <a:gd name="T1" fmla="*/ 21 h 121"/>
                <a:gd name="T2" fmla="*/ 101 w 106"/>
                <a:gd name="T3" fmla="*/ 21 h 121"/>
                <a:gd name="T4" fmla="*/ 95 w 106"/>
                <a:gd name="T5" fmla="*/ 18 h 121"/>
                <a:gd name="T6" fmla="*/ 88 w 106"/>
                <a:gd name="T7" fmla="*/ 17 h 121"/>
                <a:gd name="T8" fmla="*/ 80 w 106"/>
                <a:gd name="T9" fmla="*/ 15 h 121"/>
                <a:gd name="T10" fmla="*/ 70 w 106"/>
                <a:gd name="T11" fmla="*/ 15 h 121"/>
                <a:gd name="T12" fmla="*/ 70 w 106"/>
                <a:gd name="T13" fmla="*/ 15 h 121"/>
                <a:gd name="T14" fmla="*/ 58 w 106"/>
                <a:gd name="T15" fmla="*/ 16 h 121"/>
                <a:gd name="T16" fmla="*/ 48 w 106"/>
                <a:gd name="T17" fmla="*/ 19 h 121"/>
                <a:gd name="T18" fmla="*/ 38 w 106"/>
                <a:gd name="T19" fmla="*/ 24 h 121"/>
                <a:gd name="T20" fmla="*/ 31 w 106"/>
                <a:gd name="T21" fmla="*/ 31 h 121"/>
                <a:gd name="T22" fmla="*/ 25 w 106"/>
                <a:gd name="T23" fmla="*/ 40 h 121"/>
                <a:gd name="T24" fmla="*/ 21 w 106"/>
                <a:gd name="T25" fmla="*/ 48 h 121"/>
                <a:gd name="T26" fmla="*/ 19 w 106"/>
                <a:gd name="T27" fmla="*/ 58 h 121"/>
                <a:gd name="T28" fmla="*/ 18 w 106"/>
                <a:gd name="T29" fmla="*/ 68 h 121"/>
                <a:gd name="T30" fmla="*/ 18 w 106"/>
                <a:gd name="T31" fmla="*/ 68 h 121"/>
                <a:gd name="T32" fmla="*/ 19 w 106"/>
                <a:gd name="T33" fmla="*/ 78 h 121"/>
                <a:gd name="T34" fmla="*/ 21 w 106"/>
                <a:gd name="T35" fmla="*/ 85 h 121"/>
                <a:gd name="T36" fmla="*/ 25 w 106"/>
                <a:gd name="T37" fmla="*/ 92 h 121"/>
                <a:gd name="T38" fmla="*/ 30 w 106"/>
                <a:gd name="T39" fmla="*/ 97 h 121"/>
                <a:gd name="T40" fmla="*/ 35 w 106"/>
                <a:gd name="T41" fmla="*/ 101 h 121"/>
                <a:gd name="T42" fmla="*/ 42 w 106"/>
                <a:gd name="T43" fmla="*/ 104 h 121"/>
                <a:gd name="T44" fmla="*/ 50 w 106"/>
                <a:gd name="T45" fmla="*/ 106 h 121"/>
                <a:gd name="T46" fmla="*/ 57 w 106"/>
                <a:gd name="T47" fmla="*/ 107 h 121"/>
                <a:gd name="T48" fmla="*/ 57 w 106"/>
                <a:gd name="T49" fmla="*/ 107 h 121"/>
                <a:gd name="T50" fmla="*/ 64 w 106"/>
                <a:gd name="T51" fmla="*/ 107 h 121"/>
                <a:gd name="T52" fmla="*/ 72 w 106"/>
                <a:gd name="T53" fmla="*/ 106 h 121"/>
                <a:gd name="T54" fmla="*/ 80 w 106"/>
                <a:gd name="T55" fmla="*/ 68 h 121"/>
                <a:gd name="T56" fmla="*/ 55 w 106"/>
                <a:gd name="T57" fmla="*/ 68 h 121"/>
                <a:gd name="T58" fmla="*/ 58 w 106"/>
                <a:gd name="T59" fmla="*/ 55 h 121"/>
                <a:gd name="T60" fmla="*/ 99 w 106"/>
                <a:gd name="T61" fmla="*/ 55 h 121"/>
                <a:gd name="T62" fmla="*/ 86 w 106"/>
                <a:gd name="T63" fmla="*/ 118 h 121"/>
                <a:gd name="T64" fmla="*/ 86 w 106"/>
                <a:gd name="T65" fmla="*/ 118 h 121"/>
                <a:gd name="T66" fmla="*/ 73 w 106"/>
                <a:gd name="T67" fmla="*/ 120 h 121"/>
                <a:gd name="T68" fmla="*/ 55 w 106"/>
                <a:gd name="T69" fmla="*/ 121 h 121"/>
                <a:gd name="T70" fmla="*/ 55 w 106"/>
                <a:gd name="T71" fmla="*/ 121 h 121"/>
                <a:gd name="T72" fmla="*/ 44 w 106"/>
                <a:gd name="T73" fmla="*/ 121 h 121"/>
                <a:gd name="T74" fmla="*/ 33 w 106"/>
                <a:gd name="T75" fmla="*/ 119 h 121"/>
                <a:gd name="T76" fmla="*/ 24 w 106"/>
                <a:gd name="T77" fmla="*/ 114 h 121"/>
                <a:gd name="T78" fmla="*/ 15 w 106"/>
                <a:gd name="T79" fmla="*/ 108 h 121"/>
                <a:gd name="T80" fmla="*/ 10 w 106"/>
                <a:gd name="T81" fmla="*/ 101 h 121"/>
                <a:gd name="T82" fmla="*/ 5 w 106"/>
                <a:gd name="T83" fmla="*/ 91 h 121"/>
                <a:gd name="T84" fmla="*/ 1 w 106"/>
                <a:gd name="T85" fmla="*/ 80 h 121"/>
                <a:gd name="T86" fmla="*/ 0 w 106"/>
                <a:gd name="T87" fmla="*/ 67 h 121"/>
                <a:gd name="T88" fmla="*/ 0 w 106"/>
                <a:gd name="T89" fmla="*/ 67 h 121"/>
                <a:gd name="T90" fmla="*/ 1 w 106"/>
                <a:gd name="T91" fmla="*/ 56 h 121"/>
                <a:gd name="T92" fmla="*/ 4 w 106"/>
                <a:gd name="T93" fmla="*/ 45 h 121"/>
                <a:gd name="T94" fmla="*/ 10 w 106"/>
                <a:gd name="T95" fmla="*/ 34 h 121"/>
                <a:gd name="T96" fmla="*/ 17 w 106"/>
                <a:gd name="T97" fmla="*/ 23 h 121"/>
                <a:gd name="T98" fmla="*/ 20 w 106"/>
                <a:gd name="T99" fmla="*/ 18 h 121"/>
                <a:gd name="T100" fmla="*/ 26 w 106"/>
                <a:gd name="T101" fmla="*/ 13 h 121"/>
                <a:gd name="T102" fmla="*/ 32 w 106"/>
                <a:gd name="T103" fmla="*/ 10 h 121"/>
                <a:gd name="T104" fmla="*/ 38 w 106"/>
                <a:gd name="T105" fmla="*/ 6 h 121"/>
                <a:gd name="T106" fmla="*/ 45 w 106"/>
                <a:gd name="T107" fmla="*/ 4 h 121"/>
                <a:gd name="T108" fmla="*/ 52 w 106"/>
                <a:gd name="T109" fmla="*/ 1 h 121"/>
                <a:gd name="T110" fmla="*/ 61 w 106"/>
                <a:gd name="T111" fmla="*/ 0 h 121"/>
                <a:gd name="T112" fmla="*/ 70 w 106"/>
                <a:gd name="T113" fmla="*/ 0 h 121"/>
                <a:gd name="T114" fmla="*/ 70 w 106"/>
                <a:gd name="T115" fmla="*/ 0 h 121"/>
                <a:gd name="T116" fmla="*/ 82 w 106"/>
                <a:gd name="T117" fmla="*/ 0 h 121"/>
                <a:gd name="T118" fmla="*/ 92 w 106"/>
                <a:gd name="T119" fmla="*/ 1 h 121"/>
                <a:gd name="T120" fmla="*/ 100 w 106"/>
                <a:gd name="T121" fmla="*/ 4 h 121"/>
                <a:gd name="T122" fmla="*/ 106 w 106"/>
                <a:gd name="T123" fmla="*/ 6 h 121"/>
                <a:gd name="T124" fmla="*/ 101 w 106"/>
                <a:gd name="T125" fmla="*/ 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 h="121">
                  <a:moveTo>
                    <a:pt x="101" y="21"/>
                  </a:moveTo>
                  <a:lnTo>
                    <a:pt x="101" y="21"/>
                  </a:lnTo>
                  <a:lnTo>
                    <a:pt x="95" y="18"/>
                  </a:lnTo>
                  <a:lnTo>
                    <a:pt x="88" y="17"/>
                  </a:lnTo>
                  <a:lnTo>
                    <a:pt x="80" y="15"/>
                  </a:lnTo>
                  <a:lnTo>
                    <a:pt x="70" y="15"/>
                  </a:lnTo>
                  <a:lnTo>
                    <a:pt x="70" y="15"/>
                  </a:lnTo>
                  <a:lnTo>
                    <a:pt x="58" y="16"/>
                  </a:lnTo>
                  <a:lnTo>
                    <a:pt x="48" y="19"/>
                  </a:lnTo>
                  <a:lnTo>
                    <a:pt x="38" y="24"/>
                  </a:lnTo>
                  <a:lnTo>
                    <a:pt x="31" y="31"/>
                  </a:lnTo>
                  <a:lnTo>
                    <a:pt x="25" y="40"/>
                  </a:lnTo>
                  <a:lnTo>
                    <a:pt x="21" y="48"/>
                  </a:lnTo>
                  <a:lnTo>
                    <a:pt x="19" y="58"/>
                  </a:lnTo>
                  <a:lnTo>
                    <a:pt x="18" y="68"/>
                  </a:lnTo>
                  <a:lnTo>
                    <a:pt x="18" y="68"/>
                  </a:lnTo>
                  <a:lnTo>
                    <a:pt x="19" y="78"/>
                  </a:lnTo>
                  <a:lnTo>
                    <a:pt x="21" y="85"/>
                  </a:lnTo>
                  <a:lnTo>
                    <a:pt x="25" y="92"/>
                  </a:lnTo>
                  <a:lnTo>
                    <a:pt x="30" y="97"/>
                  </a:lnTo>
                  <a:lnTo>
                    <a:pt x="35" y="101"/>
                  </a:lnTo>
                  <a:lnTo>
                    <a:pt x="42" y="104"/>
                  </a:lnTo>
                  <a:lnTo>
                    <a:pt x="50" y="106"/>
                  </a:lnTo>
                  <a:lnTo>
                    <a:pt x="57" y="107"/>
                  </a:lnTo>
                  <a:lnTo>
                    <a:pt x="57" y="107"/>
                  </a:lnTo>
                  <a:lnTo>
                    <a:pt x="64" y="107"/>
                  </a:lnTo>
                  <a:lnTo>
                    <a:pt x="72" y="106"/>
                  </a:lnTo>
                  <a:lnTo>
                    <a:pt x="80" y="68"/>
                  </a:lnTo>
                  <a:lnTo>
                    <a:pt x="55" y="68"/>
                  </a:lnTo>
                  <a:lnTo>
                    <a:pt x="58" y="55"/>
                  </a:lnTo>
                  <a:lnTo>
                    <a:pt x="99" y="55"/>
                  </a:lnTo>
                  <a:lnTo>
                    <a:pt x="86" y="118"/>
                  </a:lnTo>
                  <a:lnTo>
                    <a:pt x="86" y="118"/>
                  </a:lnTo>
                  <a:lnTo>
                    <a:pt x="73" y="120"/>
                  </a:lnTo>
                  <a:lnTo>
                    <a:pt x="55" y="121"/>
                  </a:lnTo>
                  <a:lnTo>
                    <a:pt x="55" y="121"/>
                  </a:lnTo>
                  <a:lnTo>
                    <a:pt x="44" y="121"/>
                  </a:lnTo>
                  <a:lnTo>
                    <a:pt x="33" y="119"/>
                  </a:lnTo>
                  <a:lnTo>
                    <a:pt x="24" y="114"/>
                  </a:lnTo>
                  <a:lnTo>
                    <a:pt x="15" y="108"/>
                  </a:lnTo>
                  <a:lnTo>
                    <a:pt x="10" y="101"/>
                  </a:lnTo>
                  <a:lnTo>
                    <a:pt x="5" y="91"/>
                  </a:lnTo>
                  <a:lnTo>
                    <a:pt x="1" y="80"/>
                  </a:lnTo>
                  <a:lnTo>
                    <a:pt x="0" y="67"/>
                  </a:lnTo>
                  <a:lnTo>
                    <a:pt x="0" y="67"/>
                  </a:lnTo>
                  <a:lnTo>
                    <a:pt x="1" y="56"/>
                  </a:lnTo>
                  <a:lnTo>
                    <a:pt x="4" y="45"/>
                  </a:lnTo>
                  <a:lnTo>
                    <a:pt x="10" y="34"/>
                  </a:lnTo>
                  <a:lnTo>
                    <a:pt x="17" y="23"/>
                  </a:lnTo>
                  <a:lnTo>
                    <a:pt x="20" y="18"/>
                  </a:lnTo>
                  <a:lnTo>
                    <a:pt x="26" y="13"/>
                  </a:lnTo>
                  <a:lnTo>
                    <a:pt x="32" y="10"/>
                  </a:lnTo>
                  <a:lnTo>
                    <a:pt x="38" y="6"/>
                  </a:lnTo>
                  <a:lnTo>
                    <a:pt x="45" y="4"/>
                  </a:lnTo>
                  <a:lnTo>
                    <a:pt x="52" y="1"/>
                  </a:lnTo>
                  <a:lnTo>
                    <a:pt x="61" y="0"/>
                  </a:lnTo>
                  <a:lnTo>
                    <a:pt x="70" y="0"/>
                  </a:lnTo>
                  <a:lnTo>
                    <a:pt x="70" y="0"/>
                  </a:lnTo>
                  <a:lnTo>
                    <a:pt x="82" y="0"/>
                  </a:lnTo>
                  <a:lnTo>
                    <a:pt x="92" y="1"/>
                  </a:lnTo>
                  <a:lnTo>
                    <a:pt x="100" y="4"/>
                  </a:lnTo>
                  <a:lnTo>
                    <a:pt x="106" y="6"/>
                  </a:lnTo>
                  <a:lnTo>
                    <a:pt x="101"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9">
              <a:extLst>
                <a:ext uri="{FF2B5EF4-FFF2-40B4-BE49-F238E27FC236}">
                  <a16:creationId xmlns:a16="http://schemas.microsoft.com/office/drawing/2014/main" id="{CF35E2C5-B8F3-4D63-A1A2-B7159BFF71F2}"/>
                </a:ext>
              </a:extLst>
            </p:cNvPr>
            <p:cNvSpPr>
              <a:spLocks/>
            </p:cNvSpPr>
            <p:nvPr userDrawn="1"/>
          </p:nvSpPr>
          <p:spPr bwMode="auto">
            <a:xfrm>
              <a:off x="5854" y="4145"/>
              <a:ext cx="22" cy="29"/>
            </a:xfrm>
            <a:custGeom>
              <a:avLst/>
              <a:gdLst>
                <a:gd name="T0" fmla="*/ 16 w 67"/>
                <a:gd name="T1" fmla="*/ 16 h 88"/>
                <a:gd name="T2" fmla="*/ 16 w 67"/>
                <a:gd name="T3" fmla="*/ 16 h 88"/>
                <a:gd name="T4" fmla="*/ 18 w 67"/>
                <a:gd name="T5" fmla="*/ 3 h 88"/>
                <a:gd name="T6" fmla="*/ 33 w 67"/>
                <a:gd name="T7" fmla="*/ 3 h 88"/>
                <a:gd name="T8" fmla="*/ 30 w 67"/>
                <a:gd name="T9" fmla="*/ 16 h 88"/>
                <a:gd name="T10" fmla="*/ 30 w 67"/>
                <a:gd name="T11" fmla="*/ 16 h 88"/>
                <a:gd name="T12" fmla="*/ 30 w 67"/>
                <a:gd name="T13" fmla="*/ 16 h 88"/>
                <a:gd name="T14" fmla="*/ 35 w 67"/>
                <a:gd name="T15" fmla="*/ 10 h 88"/>
                <a:gd name="T16" fmla="*/ 41 w 67"/>
                <a:gd name="T17" fmla="*/ 5 h 88"/>
                <a:gd name="T18" fmla="*/ 49 w 67"/>
                <a:gd name="T19" fmla="*/ 2 h 88"/>
                <a:gd name="T20" fmla="*/ 60 w 67"/>
                <a:gd name="T21" fmla="*/ 0 h 88"/>
                <a:gd name="T22" fmla="*/ 60 w 67"/>
                <a:gd name="T23" fmla="*/ 0 h 88"/>
                <a:gd name="T24" fmla="*/ 62 w 67"/>
                <a:gd name="T25" fmla="*/ 0 h 88"/>
                <a:gd name="T26" fmla="*/ 67 w 67"/>
                <a:gd name="T27" fmla="*/ 2 h 88"/>
                <a:gd name="T28" fmla="*/ 64 w 67"/>
                <a:gd name="T29" fmla="*/ 16 h 88"/>
                <a:gd name="T30" fmla="*/ 64 w 67"/>
                <a:gd name="T31" fmla="*/ 16 h 88"/>
                <a:gd name="T32" fmla="*/ 56 w 67"/>
                <a:gd name="T33" fmla="*/ 15 h 88"/>
                <a:gd name="T34" fmla="*/ 56 w 67"/>
                <a:gd name="T35" fmla="*/ 15 h 88"/>
                <a:gd name="T36" fmla="*/ 49 w 67"/>
                <a:gd name="T37" fmla="*/ 15 h 88"/>
                <a:gd name="T38" fmla="*/ 43 w 67"/>
                <a:gd name="T39" fmla="*/ 17 h 88"/>
                <a:gd name="T40" fmla="*/ 39 w 67"/>
                <a:gd name="T41" fmla="*/ 22 h 88"/>
                <a:gd name="T42" fmla="*/ 34 w 67"/>
                <a:gd name="T43" fmla="*/ 27 h 88"/>
                <a:gd name="T44" fmla="*/ 31 w 67"/>
                <a:gd name="T45" fmla="*/ 31 h 88"/>
                <a:gd name="T46" fmla="*/ 28 w 67"/>
                <a:gd name="T47" fmla="*/ 36 h 88"/>
                <a:gd name="T48" fmla="*/ 25 w 67"/>
                <a:gd name="T49" fmla="*/ 46 h 88"/>
                <a:gd name="T50" fmla="*/ 16 w 67"/>
                <a:gd name="T51" fmla="*/ 88 h 88"/>
                <a:gd name="T52" fmla="*/ 0 w 67"/>
                <a:gd name="T53" fmla="*/ 88 h 88"/>
                <a:gd name="T54" fmla="*/ 16 w 67"/>
                <a:gd name="T55"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7" h="88">
                  <a:moveTo>
                    <a:pt x="16" y="16"/>
                  </a:moveTo>
                  <a:lnTo>
                    <a:pt x="16" y="16"/>
                  </a:lnTo>
                  <a:lnTo>
                    <a:pt x="18" y="3"/>
                  </a:lnTo>
                  <a:lnTo>
                    <a:pt x="33" y="3"/>
                  </a:lnTo>
                  <a:lnTo>
                    <a:pt x="30" y="16"/>
                  </a:lnTo>
                  <a:lnTo>
                    <a:pt x="30" y="16"/>
                  </a:lnTo>
                  <a:lnTo>
                    <a:pt x="30" y="16"/>
                  </a:lnTo>
                  <a:lnTo>
                    <a:pt x="35" y="10"/>
                  </a:lnTo>
                  <a:lnTo>
                    <a:pt x="41" y="5"/>
                  </a:lnTo>
                  <a:lnTo>
                    <a:pt x="49" y="2"/>
                  </a:lnTo>
                  <a:lnTo>
                    <a:pt x="60" y="0"/>
                  </a:lnTo>
                  <a:lnTo>
                    <a:pt x="60" y="0"/>
                  </a:lnTo>
                  <a:lnTo>
                    <a:pt x="62" y="0"/>
                  </a:lnTo>
                  <a:lnTo>
                    <a:pt x="67" y="2"/>
                  </a:lnTo>
                  <a:lnTo>
                    <a:pt x="64" y="16"/>
                  </a:lnTo>
                  <a:lnTo>
                    <a:pt x="64" y="16"/>
                  </a:lnTo>
                  <a:lnTo>
                    <a:pt x="56" y="15"/>
                  </a:lnTo>
                  <a:lnTo>
                    <a:pt x="56" y="15"/>
                  </a:lnTo>
                  <a:lnTo>
                    <a:pt x="49" y="15"/>
                  </a:lnTo>
                  <a:lnTo>
                    <a:pt x="43" y="17"/>
                  </a:lnTo>
                  <a:lnTo>
                    <a:pt x="39" y="22"/>
                  </a:lnTo>
                  <a:lnTo>
                    <a:pt x="34" y="27"/>
                  </a:lnTo>
                  <a:lnTo>
                    <a:pt x="31" y="31"/>
                  </a:lnTo>
                  <a:lnTo>
                    <a:pt x="28" y="36"/>
                  </a:lnTo>
                  <a:lnTo>
                    <a:pt x="25" y="46"/>
                  </a:lnTo>
                  <a:lnTo>
                    <a:pt x="16" y="88"/>
                  </a:lnTo>
                  <a:lnTo>
                    <a:pt x="0" y="88"/>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0">
              <a:extLst>
                <a:ext uri="{FF2B5EF4-FFF2-40B4-BE49-F238E27FC236}">
                  <a16:creationId xmlns:a16="http://schemas.microsoft.com/office/drawing/2014/main" id="{3D538FE5-2704-49D5-85FF-02A061C6D6D5}"/>
                </a:ext>
              </a:extLst>
            </p:cNvPr>
            <p:cNvSpPr>
              <a:spLocks noEditPoints="1"/>
            </p:cNvSpPr>
            <p:nvPr userDrawn="1"/>
          </p:nvSpPr>
          <p:spPr bwMode="auto">
            <a:xfrm>
              <a:off x="5877" y="4145"/>
              <a:ext cx="26" cy="30"/>
            </a:xfrm>
            <a:custGeom>
              <a:avLst/>
              <a:gdLst>
                <a:gd name="T0" fmla="*/ 65 w 79"/>
                <a:gd name="T1" fmla="*/ 87 h 90"/>
                <a:gd name="T2" fmla="*/ 40 w 79"/>
                <a:gd name="T3" fmla="*/ 90 h 90"/>
                <a:gd name="T4" fmla="*/ 31 w 79"/>
                <a:gd name="T5" fmla="*/ 90 h 90"/>
                <a:gd name="T6" fmla="*/ 18 w 79"/>
                <a:gd name="T7" fmla="*/ 87 h 90"/>
                <a:gd name="T8" fmla="*/ 6 w 79"/>
                <a:gd name="T9" fmla="*/ 77 h 90"/>
                <a:gd name="T10" fmla="*/ 0 w 79"/>
                <a:gd name="T11" fmla="*/ 61 h 90"/>
                <a:gd name="T12" fmla="*/ 0 w 79"/>
                <a:gd name="T13" fmla="*/ 52 h 90"/>
                <a:gd name="T14" fmla="*/ 3 w 79"/>
                <a:gd name="T15" fmla="*/ 34 h 90"/>
                <a:gd name="T16" fmla="*/ 12 w 79"/>
                <a:gd name="T17" fmla="*/ 17 h 90"/>
                <a:gd name="T18" fmla="*/ 27 w 79"/>
                <a:gd name="T19" fmla="*/ 5 h 90"/>
                <a:gd name="T20" fmla="*/ 47 w 79"/>
                <a:gd name="T21" fmla="*/ 0 h 90"/>
                <a:gd name="T22" fmla="*/ 54 w 79"/>
                <a:gd name="T23" fmla="*/ 2 h 90"/>
                <a:gd name="T24" fmla="*/ 66 w 79"/>
                <a:gd name="T25" fmla="*/ 5 h 90"/>
                <a:gd name="T26" fmla="*/ 74 w 79"/>
                <a:gd name="T27" fmla="*/ 14 h 90"/>
                <a:gd name="T28" fmla="*/ 78 w 79"/>
                <a:gd name="T29" fmla="*/ 25 h 90"/>
                <a:gd name="T30" fmla="*/ 79 w 79"/>
                <a:gd name="T31" fmla="*/ 33 h 90"/>
                <a:gd name="T32" fmla="*/ 78 w 79"/>
                <a:gd name="T33" fmla="*/ 49 h 90"/>
                <a:gd name="T34" fmla="*/ 17 w 79"/>
                <a:gd name="T35" fmla="*/ 49 h 90"/>
                <a:gd name="T36" fmla="*/ 17 w 79"/>
                <a:gd name="T37" fmla="*/ 54 h 90"/>
                <a:gd name="T38" fmla="*/ 18 w 79"/>
                <a:gd name="T39" fmla="*/ 65 h 90"/>
                <a:gd name="T40" fmla="*/ 24 w 79"/>
                <a:gd name="T41" fmla="*/ 72 h 90"/>
                <a:gd name="T42" fmla="*/ 33 w 79"/>
                <a:gd name="T43" fmla="*/ 77 h 90"/>
                <a:gd name="T44" fmla="*/ 43 w 79"/>
                <a:gd name="T45" fmla="*/ 77 h 90"/>
                <a:gd name="T46" fmla="*/ 67 w 79"/>
                <a:gd name="T47" fmla="*/ 72 h 90"/>
                <a:gd name="T48" fmla="*/ 62 w 79"/>
                <a:gd name="T49" fmla="*/ 37 h 90"/>
                <a:gd name="T50" fmla="*/ 63 w 79"/>
                <a:gd name="T51" fmla="*/ 30 h 90"/>
                <a:gd name="T52" fmla="*/ 62 w 79"/>
                <a:gd name="T53" fmla="*/ 23 h 90"/>
                <a:gd name="T54" fmla="*/ 56 w 79"/>
                <a:gd name="T55" fmla="*/ 16 h 90"/>
                <a:gd name="T56" fmla="*/ 49 w 79"/>
                <a:gd name="T57" fmla="*/ 14 h 90"/>
                <a:gd name="T58" fmla="*/ 44 w 79"/>
                <a:gd name="T59" fmla="*/ 14 h 90"/>
                <a:gd name="T60" fmla="*/ 36 w 79"/>
                <a:gd name="T61" fmla="*/ 15 h 90"/>
                <a:gd name="T62" fmla="*/ 28 w 79"/>
                <a:gd name="T63" fmla="*/ 21 h 90"/>
                <a:gd name="T64" fmla="*/ 18 w 79"/>
                <a:gd name="T65" fmla="*/ 3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90">
                  <a:moveTo>
                    <a:pt x="65" y="87"/>
                  </a:moveTo>
                  <a:lnTo>
                    <a:pt x="65" y="87"/>
                  </a:lnTo>
                  <a:lnTo>
                    <a:pt x="52" y="89"/>
                  </a:lnTo>
                  <a:lnTo>
                    <a:pt x="40" y="90"/>
                  </a:lnTo>
                  <a:lnTo>
                    <a:pt x="40" y="90"/>
                  </a:lnTo>
                  <a:lnTo>
                    <a:pt x="31" y="90"/>
                  </a:lnTo>
                  <a:lnTo>
                    <a:pt x="24" y="89"/>
                  </a:lnTo>
                  <a:lnTo>
                    <a:pt x="18" y="87"/>
                  </a:lnTo>
                  <a:lnTo>
                    <a:pt x="12" y="82"/>
                  </a:lnTo>
                  <a:lnTo>
                    <a:pt x="6" y="77"/>
                  </a:lnTo>
                  <a:lnTo>
                    <a:pt x="3" y="71"/>
                  </a:lnTo>
                  <a:lnTo>
                    <a:pt x="0" y="61"/>
                  </a:lnTo>
                  <a:lnTo>
                    <a:pt x="0" y="52"/>
                  </a:lnTo>
                  <a:lnTo>
                    <a:pt x="0" y="52"/>
                  </a:lnTo>
                  <a:lnTo>
                    <a:pt x="0" y="42"/>
                  </a:lnTo>
                  <a:lnTo>
                    <a:pt x="3" y="34"/>
                  </a:lnTo>
                  <a:lnTo>
                    <a:pt x="6" y="25"/>
                  </a:lnTo>
                  <a:lnTo>
                    <a:pt x="12" y="17"/>
                  </a:lnTo>
                  <a:lnTo>
                    <a:pt x="18" y="10"/>
                  </a:lnTo>
                  <a:lnTo>
                    <a:pt x="27" y="5"/>
                  </a:lnTo>
                  <a:lnTo>
                    <a:pt x="36" y="2"/>
                  </a:lnTo>
                  <a:lnTo>
                    <a:pt x="47" y="0"/>
                  </a:lnTo>
                  <a:lnTo>
                    <a:pt x="47" y="0"/>
                  </a:lnTo>
                  <a:lnTo>
                    <a:pt x="54" y="2"/>
                  </a:lnTo>
                  <a:lnTo>
                    <a:pt x="60" y="3"/>
                  </a:lnTo>
                  <a:lnTo>
                    <a:pt x="66" y="5"/>
                  </a:lnTo>
                  <a:lnTo>
                    <a:pt x="71" y="9"/>
                  </a:lnTo>
                  <a:lnTo>
                    <a:pt x="74" y="14"/>
                  </a:lnTo>
                  <a:lnTo>
                    <a:pt x="77" y="20"/>
                  </a:lnTo>
                  <a:lnTo>
                    <a:pt x="78" y="25"/>
                  </a:lnTo>
                  <a:lnTo>
                    <a:pt x="79" y="33"/>
                  </a:lnTo>
                  <a:lnTo>
                    <a:pt x="79" y="33"/>
                  </a:lnTo>
                  <a:lnTo>
                    <a:pt x="78" y="41"/>
                  </a:lnTo>
                  <a:lnTo>
                    <a:pt x="78" y="49"/>
                  </a:lnTo>
                  <a:lnTo>
                    <a:pt x="17" y="49"/>
                  </a:lnTo>
                  <a:lnTo>
                    <a:pt x="17" y="49"/>
                  </a:lnTo>
                  <a:lnTo>
                    <a:pt x="17" y="54"/>
                  </a:lnTo>
                  <a:lnTo>
                    <a:pt x="17" y="54"/>
                  </a:lnTo>
                  <a:lnTo>
                    <a:pt x="17" y="60"/>
                  </a:lnTo>
                  <a:lnTo>
                    <a:pt x="18" y="65"/>
                  </a:lnTo>
                  <a:lnTo>
                    <a:pt x="21" y="70"/>
                  </a:lnTo>
                  <a:lnTo>
                    <a:pt x="24" y="72"/>
                  </a:lnTo>
                  <a:lnTo>
                    <a:pt x="28" y="75"/>
                  </a:lnTo>
                  <a:lnTo>
                    <a:pt x="33" y="77"/>
                  </a:lnTo>
                  <a:lnTo>
                    <a:pt x="43" y="77"/>
                  </a:lnTo>
                  <a:lnTo>
                    <a:pt x="43" y="77"/>
                  </a:lnTo>
                  <a:lnTo>
                    <a:pt x="55" y="76"/>
                  </a:lnTo>
                  <a:lnTo>
                    <a:pt x="67" y="72"/>
                  </a:lnTo>
                  <a:lnTo>
                    <a:pt x="65" y="87"/>
                  </a:lnTo>
                  <a:close/>
                  <a:moveTo>
                    <a:pt x="62" y="37"/>
                  </a:moveTo>
                  <a:lnTo>
                    <a:pt x="62" y="37"/>
                  </a:lnTo>
                  <a:lnTo>
                    <a:pt x="63" y="30"/>
                  </a:lnTo>
                  <a:lnTo>
                    <a:pt x="63" y="30"/>
                  </a:lnTo>
                  <a:lnTo>
                    <a:pt x="62" y="23"/>
                  </a:lnTo>
                  <a:lnTo>
                    <a:pt x="59" y="18"/>
                  </a:lnTo>
                  <a:lnTo>
                    <a:pt x="56" y="16"/>
                  </a:lnTo>
                  <a:lnTo>
                    <a:pt x="53" y="15"/>
                  </a:lnTo>
                  <a:lnTo>
                    <a:pt x="49" y="14"/>
                  </a:lnTo>
                  <a:lnTo>
                    <a:pt x="44" y="14"/>
                  </a:lnTo>
                  <a:lnTo>
                    <a:pt x="44" y="14"/>
                  </a:lnTo>
                  <a:lnTo>
                    <a:pt x="40" y="14"/>
                  </a:lnTo>
                  <a:lnTo>
                    <a:pt x="36" y="15"/>
                  </a:lnTo>
                  <a:lnTo>
                    <a:pt x="31" y="17"/>
                  </a:lnTo>
                  <a:lnTo>
                    <a:pt x="28" y="21"/>
                  </a:lnTo>
                  <a:lnTo>
                    <a:pt x="23" y="28"/>
                  </a:lnTo>
                  <a:lnTo>
                    <a:pt x="18" y="37"/>
                  </a:lnTo>
                  <a:lnTo>
                    <a:pt x="62"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11">
              <a:extLst>
                <a:ext uri="{FF2B5EF4-FFF2-40B4-BE49-F238E27FC236}">
                  <a16:creationId xmlns:a16="http://schemas.microsoft.com/office/drawing/2014/main" id="{AEBC94E3-CB35-428C-B968-050FDDAD7AE6}"/>
                </a:ext>
              </a:extLst>
            </p:cNvPr>
            <p:cNvSpPr>
              <a:spLocks noEditPoints="1"/>
            </p:cNvSpPr>
            <p:nvPr userDrawn="1"/>
          </p:nvSpPr>
          <p:spPr bwMode="auto">
            <a:xfrm>
              <a:off x="5907" y="4145"/>
              <a:ext cx="25" cy="30"/>
            </a:xfrm>
            <a:custGeom>
              <a:avLst/>
              <a:gdLst>
                <a:gd name="T0" fmla="*/ 20 w 77"/>
                <a:gd name="T1" fmla="*/ 5 h 90"/>
                <a:gd name="T2" fmla="*/ 44 w 77"/>
                <a:gd name="T3" fmla="*/ 0 h 90"/>
                <a:gd name="T4" fmla="*/ 50 w 77"/>
                <a:gd name="T5" fmla="*/ 0 h 90"/>
                <a:gd name="T6" fmla="*/ 62 w 77"/>
                <a:gd name="T7" fmla="*/ 4 h 90"/>
                <a:gd name="T8" fmla="*/ 71 w 77"/>
                <a:gd name="T9" fmla="*/ 10 h 90"/>
                <a:gd name="T10" fmla="*/ 76 w 77"/>
                <a:gd name="T11" fmla="*/ 21 h 90"/>
                <a:gd name="T12" fmla="*/ 77 w 77"/>
                <a:gd name="T13" fmla="*/ 28 h 90"/>
                <a:gd name="T14" fmla="*/ 76 w 77"/>
                <a:gd name="T15" fmla="*/ 41 h 90"/>
                <a:gd name="T16" fmla="*/ 66 w 77"/>
                <a:gd name="T17" fmla="*/ 88 h 90"/>
                <a:gd name="T18" fmla="*/ 52 w 77"/>
                <a:gd name="T19" fmla="*/ 88 h 90"/>
                <a:gd name="T20" fmla="*/ 55 w 77"/>
                <a:gd name="T21" fmla="*/ 75 h 90"/>
                <a:gd name="T22" fmla="*/ 50 w 77"/>
                <a:gd name="T23" fmla="*/ 81 h 90"/>
                <a:gd name="T24" fmla="*/ 35 w 77"/>
                <a:gd name="T25" fmla="*/ 89 h 90"/>
                <a:gd name="T26" fmla="*/ 27 w 77"/>
                <a:gd name="T27" fmla="*/ 90 h 90"/>
                <a:gd name="T28" fmla="*/ 16 w 77"/>
                <a:gd name="T29" fmla="*/ 89 h 90"/>
                <a:gd name="T30" fmla="*/ 8 w 77"/>
                <a:gd name="T31" fmla="*/ 84 h 90"/>
                <a:gd name="T32" fmla="*/ 2 w 77"/>
                <a:gd name="T33" fmla="*/ 77 h 90"/>
                <a:gd name="T34" fmla="*/ 0 w 77"/>
                <a:gd name="T35" fmla="*/ 66 h 90"/>
                <a:gd name="T36" fmla="*/ 1 w 77"/>
                <a:gd name="T37" fmla="*/ 58 h 90"/>
                <a:gd name="T38" fmla="*/ 8 w 77"/>
                <a:gd name="T39" fmla="*/ 46 h 90"/>
                <a:gd name="T40" fmla="*/ 21 w 77"/>
                <a:gd name="T41" fmla="*/ 39 h 90"/>
                <a:gd name="T42" fmla="*/ 40 w 77"/>
                <a:gd name="T43" fmla="*/ 35 h 90"/>
                <a:gd name="T44" fmla="*/ 50 w 77"/>
                <a:gd name="T45" fmla="*/ 35 h 90"/>
                <a:gd name="T46" fmla="*/ 62 w 77"/>
                <a:gd name="T47" fmla="*/ 36 h 90"/>
                <a:gd name="T48" fmla="*/ 63 w 77"/>
                <a:gd name="T49" fmla="*/ 30 h 90"/>
                <a:gd name="T50" fmla="*/ 60 w 77"/>
                <a:gd name="T51" fmla="*/ 22 h 90"/>
                <a:gd name="T52" fmla="*/ 57 w 77"/>
                <a:gd name="T53" fmla="*/ 17 h 90"/>
                <a:gd name="T54" fmla="*/ 51 w 77"/>
                <a:gd name="T55" fmla="*/ 15 h 90"/>
                <a:gd name="T56" fmla="*/ 43 w 77"/>
                <a:gd name="T57" fmla="*/ 14 h 90"/>
                <a:gd name="T58" fmla="*/ 28 w 77"/>
                <a:gd name="T59" fmla="*/ 15 h 90"/>
                <a:gd name="T60" fmla="*/ 16 w 77"/>
                <a:gd name="T61" fmla="*/ 21 h 90"/>
                <a:gd name="T62" fmla="*/ 58 w 77"/>
                <a:gd name="T63" fmla="*/ 47 h 90"/>
                <a:gd name="T64" fmla="*/ 46 w 77"/>
                <a:gd name="T65" fmla="*/ 47 h 90"/>
                <a:gd name="T66" fmla="*/ 32 w 77"/>
                <a:gd name="T67" fmla="*/ 49 h 90"/>
                <a:gd name="T68" fmla="*/ 22 w 77"/>
                <a:gd name="T69" fmla="*/ 53 h 90"/>
                <a:gd name="T70" fmla="*/ 18 w 77"/>
                <a:gd name="T71" fmla="*/ 60 h 90"/>
                <a:gd name="T72" fmla="*/ 16 w 77"/>
                <a:gd name="T73" fmla="*/ 66 h 90"/>
                <a:gd name="T74" fmla="*/ 20 w 77"/>
                <a:gd name="T75" fmla="*/ 75 h 90"/>
                <a:gd name="T76" fmla="*/ 31 w 77"/>
                <a:gd name="T77" fmla="*/ 77 h 90"/>
                <a:gd name="T78" fmla="*/ 35 w 77"/>
                <a:gd name="T79" fmla="*/ 77 h 90"/>
                <a:gd name="T80" fmla="*/ 46 w 77"/>
                <a:gd name="T81" fmla="*/ 72 h 90"/>
                <a:gd name="T82" fmla="*/ 53 w 77"/>
                <a:gd name="T83" fmla="*/ 63 h 90"/>
                <a:gd name="T84" fmla="*/ 57 w 77"/>
                <a:gd name="T85" fmla="*/ 53 h 90"/>
                <a:gd name="T86" fmla="*/ 58 w 77"/>
                <a:gd name="T87" fmla="*/ 4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90">
                  <a:moveTo>
                    <a:pt x="20" y="5"/>
                  </a:moveTo>
                  <a:lnTo>
                    <a:pt x="20" y="5"/>
                  </a:lnTo>
                  <a:lnTo>
                    <a:pt x="32" y="2"/>
                  </a:lnTo>
                  <a:lnTo>
                    <a:pt x="44" y="0"/>
                  </a:lnTo>
                  <a:lnTo>
                    <a:pt x="44" y="0"/>
                  </a:lnTo>
                  <a:lnTo>
                    <a:pt x="50" y="0"/>
                  </a:lnTo>
                  <a:lnTo>
                    <a:pt x="56" y="2"/>
                  </a:lnTo>
                  <a:lnTo>
                    <a:pt x="62" y="4"/>
                  </a:lnTo>
                  <a:lnTo>
                    <a:pt x="66" y="6"/>
                  </a:lnTo>
                  <a:lnTo>
                    <a:pt x="71" y="10"/>
                  </a:lnTo>
                  <a:lnTo>
                    <a:pt x="75" y="15"/>
                  </a:lnTo>
                  <a:lnTo>
                    <a:pt x="76" y="21"/>
                  </a:lnTo>
                  <a:lnTo>
                    <a:pt x="77" y="28"/>
                  </a:lnTo>
                  <a:lnTo>
                    <a:pt x="77" y="28"/>
                  </a:lnTo>
                  <a:lnTo>
                    <a:pt x="76" y="41"/>
                  </a:lnTo>
                  <a:lnTo>
                    <a:pt x="76" y="41"/>
                  </a:lnTo>
                  <a:lnTo>
                    <a:pt x="71" y="65"/>
                  </a:lnTo>
                  <a:lnTo>
                    <a:pt x="66" y="88"/>
                  </a:lnTo>
                  <a:lnTo>
                    <a:pt x="52" y="88"/>
                  </a:lnTo>
                  <a:lnTo>
                    <a:pt x="52" y="88"/>
                  </a:lnTo>
                  <a:lnTo>
                    <a:pt x="55" y="75"/>
                  </a:lnTo>
                  <a:lnTo>
                    <a:pt x="55" y="75"/>
                  </a:lnTo>
                  <a:lnTo>
                    <a:pt x="55" y="75"/>
                  </a:lnTo>
                  <a:lnTo>
                    <a:pt x="50" y="81"/>
                  </a:lnTo>
                  <a:lnTo>
                    <a:pt x="43" y="87"/>
                  </a:lnTo>
                  <a:lnTo>
                    <a:pt x="35" y="89"/>
                  </a:lnTo>
                  <a:lnTo>
                    <a:pt x="27" y="90"/>
                  </a:lnTo>
                  <a:lnTo>
                    <a:pt x="27" y="90"/>
                  </a:lnTo>
                  <a:lnTo>
                    <a:pt x="21" y="90"/>
                  </a:lnTo>
                  <a:lnTo>
                    <a:pt x="16" y="89"/>
                  </a:lnTo>
                  <a:lnTo>
                    <a:pt x="12" y="87"/>
                  </a:lnTo>
                  <a:lnTo>
                    <a:pt x="8" y="84"/>
                  </a:lnTo>
                  <a:lnTo>
                    <a:pt x="4" y="82"/>
                  </a:lnTo>
                  <a:lnTo>
                    <a:pt x="2" y="77"/>
                  </a:lnTo>
                  <a:lnTo>
                    <a:pt x="0" y="72"/>
                  </a:lnTo>
                  <a:lnTo>
                    <a:pt x="0" y="66"/>
                  </a:lnTo>
                  <a:lnTo>
                    <a:pt x="0" y="66"/>
                  </a:lnTo>
                  <a:lnTo>
                    <a:pt x="1" y="58"/>
                  </a:lnTo>
                  <a:lnTo>
                    <a:pt x="3" y="52"/>
                  </a:lnTo>
                  <a:lnTo>
                    <a:pt x="8" y="46"/>
                  </a:lnTo>
                  <a:lnTo>
                    <a:pt x="14" y="42"/>
                  </a:lnTo>
                  <a:lnTo>
                    <a:pt x="21" y="39"/>
                  </a:lnTo>
                  <a:lnTo>
                    <a:pt x="31" y="36"/>
                  </a:lnTo>
                  <a:lnTo>
                    <a:pt x="40" y="35"/>
                  </a:lnTo>
                  <a:lnTo>
                    <a:pt x="50" y="35"/>
                  </a:lnTo>
                  <a:lnTo>
                    <a:pt x="50" y="35"/>
                  </a:lnTo>
                  <a:lnTo>
                    <a:pt x="62" y="36"/>
                  </a:lnTo>
                  <a:lnTo>
                    <a:pt x="62" y="36"/>
                  </a:lnTo>
                  <a:lnTo>
                    <a:pt x="63" y="30"/>
                  </a:lnTo>
                  <a:lnTo>
                    <a:pt x="63" y="30"/>
                  </a:lnTo>
                  <a:lnTo>
                    <a:pt x="62" y="25"/>
                  </a:lnTo>
                  <a:lnTo>
                    <a:pt x="60" y="22"/>
                  </a:lnTo>
                  <a:lnTo>
                    <a:pt x="59" y="20"/>
                  </a:lnTo>
                  <a:lnTo>
                    <a:pt x="57" y="17"/>
                  </a:lnTo>
                  <a:lnTo>
                    <a:pt x="55" y="16"/>
                  </a:lnTo>
                  <a:lnTo>
                    <a:pt x="51" y="15"/>
                  </a:lnTo>
                  <a:lnTo>
                    <a:pt x="43" y="14"/>
                  </a:lnTo>
                  <a:lnTo>
                    <a:pt x="43" y="14"/>
                  </a:lnTo>
                  <a:lnTo>
                    <a:pt x="35" y="14"/>
                  </a:lnTo>
                  <a:lnTo>
                    <a:pt x="28" y="15"/>
                  </a:lnTo>
                  <a:lnTo>
                    <a:pt x="22" y="17"/>
                  </a:lnTo>
                  <a:lnTo>
                    <a:pt x="16" y="21"/>
                  </a:lnTo>
                  <a:lnTo>
                    <a:pt x="20" y="5"/>
                  </a:lnTo>
                  <a:close/>
                  <a:moveTo>
                    <a:pt x="58" y="47"/>
                  </a:moveTo>
                  <a:lnTo>
                    <a:pt x="46" y="47"/>
                  </a:lnTo>
                  <a:lnTo>
                    <a:pt x="46" y="47"/>
                  </a:lnTo>
                  <a:lnTo>
                    <a:pt x="37" y="48"/>
                  </a:lnTo>
                  <a:lnTo>
                    <a:pt x="32" y="49"/>
                  </a:lnTo>
                  <a:lnTo>
                    <a:pt x="27" y="51"/>
                  </a:lnTo>
                  <a:lnTo>
                    <a:pt x="22" y="53"/>
                  </a:lnTo>
                  <a:lnTo>
                    <a:pt x="19" y="57"/>
                  </a:lnTo>
                  <a:lnTo>
                    <a:pt x="18" y="60"/>
                  </a:lnTo>
                  <a:lnTo>
                    <a:pt x="16" y="66"/>
                  </a:lnTo>
                  <a:lnTo>
                    <a:pt x="16" y="66"/>
                  </a:lnTo>
                  <a:lnTo>
                    <a:pt x="18" y="71"/>
                  </a:lnTo>
                  <a:lnTo>
                    <a:pt x="20" y="75"/>
                  </a:lnTo>
                  <a:lnTo>
                    <a:pt x="25" y="77"/>
                  </a:lnTo>
                  <a:lnTo>
                    <a:pt x="31" y="77"/>
                  </a:lnTo>
                  <a:lnTo>
                    <a:pt x="31" y="77"/>
                  </a:lnTo>
                  <a:lnTo>
                    <a:pt x="35" y="77"/>
                  </a:lnTo>
                  <a:lnTo>
                    <a:pt x="41" y="75"/>
                  </a:lnTo>
                  <a:lnTo>
                    <a:pt x="46" y="72"/>
                  </a:lnTo>
                  <a:lnTo>
                    <a:pt x="50" y="67"/>
                  </a:lnTo>
                  <a:lnTo>
                    <a:pt x="53" y="63"/>
                  </a:lnTo>
                  <a:lnTo>
                    <a:pt x="56" y="58"/>
                  </a:lnTo>
                  <a:lnTo>
                    <a:pt x="57" y="53"/>
                  </a:lnTo>
                  <a:lnTo>
                    <a:pt x="58" y="47"/>
                  </a:lnTo>
                  <a:lnTo>
                    <a:pt x="58"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2">
              <a:extLst>
                <a:ext uri="{FF2B5EF4-FFF2-40B4-BE49-F238E27FC236}">
                  <a16:creationId xmlns:a16="http://schemas.microsoft.com/office/drawing/2014/main" id="{E009E90B-613E-4294-8108-AA32AF68F3EA}"/>
                </a:ext>
              </a:extLst>
            </p:cNvPr>
            <p:cNvSpPr>
              <a:spLocks/>
            </p:cNvSpPr>
            <p:nvPr userDrawn="1"/>
          </p:nvSpPr>
          <p:spPr bwMode="auto">
            <a:xfrm>
              <a:off x="5940" y="4137"/>
              <a:ext cx="20" cy="38"/>
            </a:xfrm>
            <a:custGeom>
              <a:avLst/>
              <a:gdLst>
                <a:gd name="T0" fmla="*/ 2 w 60"/>
                <a:gd name="T1" fmla="*/ 27 h 114"/>
                <a:gd name="T2" fmla="*/ 21 w 60"/>
                <a:gd name="T3" fmla="*/ 27 h 114"/>
                <a:gd name="T4" fmla="*/ 25 w 60"/>
                <a:gd name="T5" fmla="*/ 6 h 114"/>
                <a:gd name="T6" fmla="*/ 43 w 60"/>
                <a:gd name="T7" fmla="*/ 0 h 114"/>
                <a:gd name="T8" fmla="*/ 37 w 60"/>
                <a:gd name="T9" fmla="*/ 27 h 114"/>
                <a:gd name="T10" fmla="*/ 60 w 60"/>
                <a:gd name="T11" fmla="*/ 27 h 114"/>
                <a:gd name="T12" fmla="*/ 58 w 60"/>
                <a:gd name="T13" fmla="*/ 39 h 114"/>
                <a:gd name="T14" fmla="*/ 34 w 60"/>
                <a:gd name="T15" fmla="*/ 39 h 114"/>
                <a:gd name="T16" fmla="*/ 26 w 60"/>
                <a:gd name="T17" fmla="*/ 76 h 114"/>
                <a:gd name="T18" fmla="*/ 26 w 60"/>
                <a:gd name="T19" fmla="*/ 76 h 114"/>
                <a:gd name="T20" fmla="*/ 23 w 60"/>
                <a:gd name="T21" fmla="*/ 93 h 114"/>
                <a:gd name="T22" fmla="*/ 23 w 60"/>
                <a:gd name="T23" fmla="*/ 93 h 114"/>
                <a:gd name="T24" fmla="*/ 25 w 60"/>
                <a:gd name="T25" fmla="*/ 96 h 114"/>
                <a:gd name="T26" fmla="*/ 26 w 60"/>
                <a:gd name="T27" fmla="*/ 100 h 114"/>
                <a:gd name="T28" fmla="*/ 29 w 60"/>
                <a:gd name="T29" fmla="*/ 101 h 114"/>
                <a:gd name="T30" fmla="*/ 35 w 60"/>
                <a:gd name="T31" fmla="*/ 101 h 114"/>
                <a:gd name="T32" fmla="*/ 35 w 60"/>
                <a:gd name="T33" fmla="*/ 101 h 114"/>
                <a:gd name="T34" fmla="*/ 40 w 60"/>
                <a:gd name="T35" fmla="*/ 101 h 114"/>
                <a:gd name="T36" fmla="*/ 46 w 60"/>
                <a:gd name="T37" fmla="*/ 100 h 114"/>
                <a:gd name="T38" fmla="*/ 44 w 60"/>
                <a:gd name="T39" fmla="*/ 113 h 114"/>
                <a:gd name="T40" fmla="*/ 44 w 60"/>
                <a:gd name="T41" fmla="*/ 113 h 114"/>
                <a:gd name="T42" fmla="*/ 37 w 60"/>
                <a:gd name="T43" fmla="*/ 114 h 114"/>
                <a:gd name="T44" fmla="*/ 28 w 60"/>
                <a:gd name="T45" fmla="*/ 114 h 114"/>
                <a:gd name="T46" fmla="*/ 28 w 60"/>
                <a:gd name="T47" fmla="*/ 114 h 114"/>
                <a:gd name="T48" fmla="*/ 23 w 60"/>
                <a:gd name="T49" fmla="*/ 114 h 114"/>
                <a:gd name="T50" fmla="*/ 19 w 60"/>
                <a:gd name="T51" fmla="*/ 113 h 114"/>
                <a:gd name="T52" fmla="*/ 15 w 60"/>
                <a:gd name="T53" fmla="*/ 111 h 114"/>
                <a:gd name="T54" fmla="*/ 13 w 60"/>
                <a:gd name="T55" fmla="*/ 108 h 114"/>
                <a:gd name="T56" fmla="*/ 10 w 60"/>
                <a:gd name="T57" fmla="*/ 106 h 114"/>
                <a:gd name="T58" fmla="*/ 9 w 60"/>
                <a:gd name="T59" fmla="*/ 102 h 114"/>
                <a:gd name="T60" fmla="*/ 8 w 60"/>
                <a:gd name="T61" fmla="*/ 95 h 114"/>
                <a:gd name="T62" fmla="*/ 8 w 60"/>
                <a:gd name="T63" fmla="*/ 95 h 114"/>
                <a:gd name="T64" fmla="*/ 9 w 60"/>
                <a:gd name="T65" fmla="*/ 85 h 114"/>
                <a:gd name="T66" fmla="*/ 10 w 60"/>
                <a:gd name="T67" fmla="*/ 75 h 114"/>
                <a:gd name="T68" fmla="*/ 19 w 60"/>
                <a:gd name="T69" fmla="*/ 39 h 114"/>
                <a:gd name="T70" fmla="*/ 0 w 60"/>
                <a:gd name="T71" fmla="*/ 39 h 114"/>
                <a:gd name="T72" fmla="*/ 2 w 60"/>
                <a:gd name="T73" fmla="*/ 2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4">
                  <a:moveTo>
                    <a:pt x="2" y="27"/>
                  </a:moveTo>
                  <a:lnTo>
                    <a:pt x="21" y="27"/>
                  </a:lnTo>
                  <a:lnTo>
                    <a:pt x="25" y="6"/>
                  </a:lnTo>
                  <a:lnTo>
                    <a:pt x="43" y="0"/>
                  </a:lnTo>
                  <a:lnTo>
                    <a:pt x="37" y="27"/>
                  </a:lnTo>
                  <a:lnTo>
                    <a:pt x="60" y="27"/>
                  </a:lnTo>
                  <a:lnTo>
                    <a:pt x="58" y="39"/>
                  </a:lnTo>
                  <a:lnTo>
                    <a:pt x="34" y="39"/>
                  </a:lnTo>
                  <a:lnTo>
                    <a:pt x="26" y="76"/>
                  </a:lnTo>
                  <a:lnTo>
                    <a:pt x="26" y="76"/>
                  </a:lnTo>
                  <a:lnTo>
                    <a:pt x="23" y="93"/>
                  </a:lnTo>
                  <a:lnTo>
                    <a:pt x="23" y="93"/>
                  </a:lnTo>
                  <a:lnTo>
                    <a:pt x="25" y="96"/>
                  </a:lnTo>
                  <a:lnTo>
                    <a:pt x="26" y="100"/>
                  </a:lnTo>
                  <a:lnTo>
                    <a:pt x="29" y="101"/>
                  </a:lnTo>
                  <a:lnTo>
                    <a:pt x="35" y="101"/>
                  </a:lnTo>
                  <a:lnTo>
                    <a:pt x="35" y="101"/>
                  </a:lnTo>
                  <a:lnTo>
                    <a:pt x="40" y="101"/>
                  </a:lnTo>
                  <a:lnTo>
                    <a:pt x="46" y="100"/>
                  </a:lnTo>
                  <a:lnTo>
                    <a:pt x="44" y="113"/>
                  </a:lnTo>
                  <a:lnTo>
                    <a:pt x="44" y="113"/>
                  </a:lnTo>
                  <a:lnTo>
                    <a:pt x="37" y="114"/>
                  </a:lnTo>
                  <a:lnTo>
                    <a:pt x="28" y="114"/>
                  </a:lnTo>
                  <a:lnTo>
                    <a:pt x="28" y="114"/>
                  </a:lnTo>
                  <a:lnTo>
                    <a:pt x="23" y="114"/>
                  </a:lnTo>
                  <a:lnTo>
                    <a:pt x="19" y="113"/>
                  </a:lnTo>
                  <a:lnTo>
                    <a:pt x="15" y="111"/>
                  </a:lnTo>
                  <a:lnTo>
                    <a:pt x="13" y="108"/>
                  </a:lnTo>
                  <a:lnTo>
                    <a:pt x="10" y="106"/>
                  </a:lnTo>
                  <a:lnTo>
                    <a:pt x="9" y="102"/>
                  </a:lnTo>
                  <a:lnTo>
                    <a:pt x="8" y="95"/>
                  </a:lnTo>
                  <a:lnTo>
                    <a:pt x="8" y="95"/>
                  </a:lnTo>
                  <a:lnTo>
                    <a:pt x="9" y="85"/>
                  </a:lnTo>
                  <a:lnTo>
                    <a:pt x="10" y="75"/>
                  </a:lnTo>
                  <a:lnTo>
                    <a:pt x="19" y="39"/>
                  </a:lnTo>
                  <a:lnTo>
                    <a:pt x="0" y="39"/>
                  </a:lnTo>
                  <a:lnTo>
                    <a:pt x="2"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3">
              <a:extLst>
                <a:ext uri="{FF2B5EF4-FFF2-40B4-BE49-F238E27FC236}">
                  <a16:creationId xmlns:a16="http://schemas.microsoft.com/office/drawing/2014/main" id="{DC9E0F58-E293-437E-8F14-1BDDD1820F09}"/>
                </a:ext>
              </a:extLst>
            </p:cNvPr>
            <p:cNvSpPr>
              <a:spLocks/>
            </p:cNvSpPr>
            <p:nvPr userDrawn="1"/>
          </p:nvSpPr>
          <p:spPr bwMode="auto">
            <a:xfrm>
              <a:off x="5976" y="4145"/>
              <a:ext cx="23" cy="30"/>
            </a:xfrm>
            <a:custGeom>
              <a:avLst/>
              <a:gdLst>
                <a:gd name="T0" fmla="*/ 65 w 69"/>
                <a:gd name="T1" fmla="*/ 17 h 90"/>
                <a:gd name="T2" fmla="*/ 65 w 69"/>
                <a:gd name="T3" fmla="*/ 17 h 90"/>
                <a:gd name="T4" fmla="*/ 57 w 69"/>
                <a:gd name="T5" fmla="*/ 15 h 90"/>
                <a:gd name="T6" fmla="*/ 49 w 69"/>
                <a:gd name="T7" fmla="*/ 14 h 90"/>
                <a:gd name="T8" fmla="*/ 49 w 69"/>
                <a:gd name="T9" fmla="*/ 14 h 90"/>
                <a:gd name="T10" fmla="*/ 42 w 69"/>
                <a:gd name="T11" fmla="*/ 14 h 90"/>
                <a:gd name="T12" fmla="*/ 36 w 69"/>
                <a:gd name="T13" fmla="*/ 16 h 90"/>
                <a:gd name="T14" fmla="*/ 30 w 69"/>
                <a:gd name="T15" fmla="*/ 20 h 90"/>
                <a:gd name="T16" fmla="*/ 25 w 69"/>
                <a:gd name="T17" fmla="*/ 24 h 90"/>
                <a:gd name="T18" fmla="*/ 22 w 69"/>
                <a:gd name="T19" fmla="*/ 30 h 90"/>
                <a:gd name="T20" fmla="*/ 19 w 69"/>
                <a:gd name="T21" fmla="*/ 37 h 90"/>
                <a:gd name="T22" fmla="*/ 17 w 69"/>
                <a:gd name="T23" fmla="*/ 45 h 90"/>
                <a:gd name="T24" fmla="*/ 17 w 69"/>
                <a:gd name="T25" fmla="*/ 52 h 90"/>
                <a:gd name="T26" fmla="*/ 17 w 69"/>
                <a:gd name="T27" fmla="*/ 52 h 90"/>
                <a:gd name="T28" fmla="*/ 17 w 69"/>
                <a:gd name="T29" fmla="*/ 58 h 90"/>
                <a:gd name="T30" fmla="*/ 18 w 69"/>
                <a:gd name="T31" fmla="*/ 63 h 90"/>
                <a:gd name="T32" fmla="*/ 21 w 69"/>
                <a:gd name="T33" fmla="*/ 67 h 90"/>
                <a:gd name="T34" fmla="*/ 23 w 69"/>
                <a:gd name="T35" fmla="*/ 71 h 90"/>
                <a:gd name="T36" fmla="*/ 26 w 69"/>
                <a:gd name="T37" fmla="*/ 73 h 90"/>
                <a:gd name="T38" fmla="*/ 30 w 69"/>
                <a:gd name="T39" fmla="*/ 76 h 90"/>
                <a:gd name="T40" fmla="*/ 35 w 69"/>
                <a:gd name="T41" fmla="*/ 77 h 90"/>
                <a:gd name="T42" fmla="*/ 40 w 69"/>
                <a:gd name="T43" fmla="*/ 77 h 90"/>
                <a:gd name="T44" fmla="*/ 40 w 69"/>
                <a:gd name="T45" fmla="*/ 77 h 90"/>
                <a:gd name="T46" fmla="*/ 49 w 69"/>
                <a:gd name="T47" fmla="*/ 77 h 90"/>
                <a:gd name="T48" fmla="*/ 57 w 69"/>
                <a:gd name="T49" fmla="*/ 73 h 90"/>
                <a:gd name="T50" fmla="*/ 54 w 69"/>
                <a:gd name="T51" fmla="*/ 88 h 90"/>
                <a:gd name="T52" fmla="*/ 54 w 69"/>
                <a:gd name="T53" fmla="*/ 88 h 90"/>
                <a:gd name="T54" fmla="*/ 47 w 69"/>
                <a:gd name="T55" fmla="*/ 90 h 90"/>
                <a:gd name="T56" fmla="*/ 38 w 69"/>
                <a:gd name="T57" fmla="*/ 90 h 90"/>
                <a:gd name="T58" fmla="*/ 38 w 69"/>
                <a:gd name="T59" fmla="*/ 90 h 90"/>
                <a:gd name="T60" fmla="*/ 30 w 69"/>
                <a:gd name="T61" fmla="*/ 90 h 90"/>
                <a:gd name="T62" fmla="*/ 23 w 69"/>
                <a:gd name="T63" fmla="*/ 88 h 90"/>
                <a:gd name="T64" fmla="*/ 16 w 69"/>
                <a:gd name="T65" fmla="*/ 85 h 90"/>
                <a:gd name="T66" fmla="*/ 11 w 69"/>
                <a:gd name="T67" fmla="*/ 82 h 90"/>
                <a:gd name="T68" fmla="*/ 6 w 69"/>
                <a:gd name="T69" fmla="*/ 76 h 90"/>
                <a:gd name="T70" fmla="*/ 3 w 69"/>
                <a:gd name="T71" fmla="*/ 70 h 90"/>
                <a:gd name="T72" fmla="*/ 0 w 69"/>
                <a:gd name="T73" fmla="*/ 63 h 90"/>
                <a:gd name="T74" fmla="*/ 0 w 69"/>
                <a:gd name="T75" fmla="*/ 54 h 90"/>
                <a:gd name="T76" fmla="*/ 0 w 69"/>
                <a:gd name="T77" fmla="*/ 54 h 90"/>
                <a:gd name="T78" fmla="*/ 0 w 69"/>
                <a:gd name="T79" fmla="*/ 43 h 90"/>
                <a:gd name="T80" fmla="*/ 3 w 69"/>
                <a:gd name="T81" fmla="*/ 34 h 90"/>
                <a:gd name="T82" fmla="*/ 7 w 69"/>
                <a:gd name="T83" fmla="*/ 24 h 90"/>
                <a:gd name="T84" fmla="*/ 12 w 69"/>
                <a:gd name="T85" fmla="*/ 17 h 90"/>
                <a:gd name="T86" fmla="*/ 19 w 69"/>
                <a:gd name="T87" fmla="*/ 10 h 90"/>
                <a:gd name="T88" fmla="*/ 26 w 69"/>
                <a:gd name="T89" fmla="*/ 5 h 90"/>
                <a:gd name="T90" fmla="*/ 36 w 69"/>
                <a:gd name="T91" fmla="*/ 2 h 90"/>
                <a:gd name="T92" fmla="*/ 47 w 69"/>
                <a:gd name="T93" fmla="*/ 0 h 90"/>
                <a:gd name="T94" fmla="*/ 47 w 69"/>
                <a:gd name="T95" fmla="*/ 0 h 90"/>
                <a:gd name="T96" fmla="*/ 59 w 69"/>
                <a:gd name="T97" fmla="*/ 2 h 90"/>
                <a:gd name="T98" fmla="*/ 69 w 69"/>
                <a:gd name="T99" fmla="*/ 4 h 90"/>
                <a:gd name="T100" fmla="*/ 65 w 69"/>
                <a:gd name="T101" fmla="*/ 1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90">
                  <a:moveTo>
                    <a:pt x="65" y="17"/>
                  </a:moveTo>
                  <a:lnTo>
                    <a:pt x="65" y="17"/>
                  </a:lnTo>
                  <a:lnTo>
                    <a:pt x="57" y="15"/>
                  </a:lnTo>
                  <a:lnTo>
                    <a:pt x="49" y="14"/>
                  </a:lnTo>
                  <a:lnTo>
                    <a:pt x="49" y="14"/>
                  </a:lnTo>
                  <a:lnTo>
                    <a:pt x="42" y="14"/>
                  </a:lnTo>
                  <a:lnTo>
                    <a:pt x="36" y="16"/>
                  </a:lnTo>
                  <a:lnTo>
                    <a:pt x="30" y="20"/>
                  </a:lnTo>
                  <a:lnTo>
                    <a:pt x="25" y="24"/>
                  </a:lnTo>
                  <a:lnTo>
                    <a:pt x="22" y="30"/>
                  </a:lnTo>
                  <a:lnTo>
                    <a:pt x="19" y="37"/>
                  </a:lnTo>
                  <a:lnTo>
                    <a:pt x="17" y="45"/>
                  </a:lnTo>
                  <a:lnTo>
                    <a:pt x="17" y="52"/>
                  </a:lnTo>
                  <a:lnTo>
                    <a:pt x="17" y="52"/>
                  </a:lnTo>
                  <a:lnTo>
                    <a:pt x="17" y="58"/>
                  </a:lnTo>
                  <a:lnTo>
                    <a:pt x="18" y="63"/>
                  </a:lnTo>
                  <a:lnTo>
                    <a:pt x="21" y="67"/>
                  </a:lnTo>
                  <a:lnTo>
                    <a:pt x="23" y="71"/>
                  </a:lnTo>
                  <a:lnTo>
                    <a:pt x="26" y="73"/>
                  </a:lnTo>
                  <a:lnTo>
                    <a:pt x="30" y="76"/>
                  </a:lnTo>
                  <a:lnTo>
                    <a:pt x="35" y="77"/>
                  </a:lnTo>
                  <a:lnTo>
                    <a:pt x="40" y="77"/>
                  </a:lnTo>
                  <a:lnTo>
                    <a:pt x="40" y="77"/>
                  </a:lnTo>
                  <a:lnTo>
                    <a:pt x="49" y="77"/>
                  </a:lnTo>
                  <a:lnTo>
                    <a:pt x="57" y="73"/>
                  </a:lnTo>
                  <a:lnTo>
                    <a:pt x="54" y="88"/>
                  </a:lnTo>
                  <a:lnTo>
                    <a:pt x="54" y="88"/>
                  </a:lnTo>
                  <a:lnTo>
                    <a:pt x="47" y="90"/>
                  </a:lnTo>
                  <a:lnTo>
                    <a:pt x="38" y="90"/>
                  </a:lnTo>
                  <a:lnTo>
                    <a:pt x="38" y="90"/>
                  </a:lnTo>
                  <a:lnTo>
                    <a:pt x="30" y="90"/>
                  </a:lnTo>
                  <a:lnTo>
                    <a:pt x="23" y="88"/>
                  </a:lnTo>
                  <a:lnTo>
                    <a:pt x="16" y="85"/>
                  </a:lnTo>
                  <a:lnTo>
                    <a:pt x="11" y="82"/>
                  </a:lnTo>
                  <a:lnTo>
                    <a:pt x="6" y="76"/>
                  </a:lnTo>
                  <a:lnTo>
                    <a:pt x="3" y="70"/>
                  </a:lnTo>
                  <a:lnTo>
                    <a:pt x="0" y="63"/>
                  </a:lnTo>
                  <a:lnTo>
                    <a:pt x="0" y="54"/>
                  </a:lnTo>
                  <a:lnTo>
                    <a:pt x="0" y="54"/>
                  </a:lnTo>
                  <a:lnTo>
                    <a:pt x="0" y="43"/>
                  </a:lnTo>
                  <a:lnTo>
                    <a:pt x="3" y="34"/>
                  </a:lnTo>
                  <a:lnTo>
                    <a:pt x="7" y="24"/>
                  </a:lnTo>
                  <a:lnTo>
                    <a:pt x="12" y="17"/>
                  </a:lnTo>
                  <a:lnTo>
                    <a:pt x="19" y="10"/>
                  </a:lnTo>
                  <a:lnTo>
                    <a:pt x="26" y="5"/>
                  </a:lnTo>
                  <a:lnTo>
                    <a:pt x="36" y="2"/>
                  </a:lnTo>
                  <a:lnTo>
                    <a:pt x="47" y="0"/>
                  </a:lnTo>
                  <a:lnTo>
                    <a:pt x="47" y="0"/>
                  </a:lnTo>
                  <a:lnTo>
                    <a:pt x="59" y="2"/>
                  </a:lnTo>
                  <a:lnTo>
                    <a:pt x="69" y="4"/>
                  </a:lnTo>
                  <a:lnTo>
                    <a:pt x="65"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4">
              <a:extLst>
                <a:ext uri="{FF2B5EF4-FFF2-40B4-BE49-F238E27FC236}">
                  <a16:creationId xmlns:a16="http://schemas.microsoft.com/office/drawing/2014/main" id="{5C749BB0-37E8-49E5-9C94-0B7AD3938299}"/>
                </a:ext>
              </a:extLst>
            </p:cNvPr>
            <p:cNvSpPr>
              <a:spLocks noEditPoints="1"/>
            </p:cNvSpPr>
            <p:nvPr userDrawn="1"/>
          </p:nvSpPr>
          <p:spPr bwMode="auto">
            <a:xfrm>
              <a:off x="6000" y="4145"/>
              <a:ext cx="25" cy="30"/>
            </a:xfrm>
            <a:custGeom>
              <a:avLst/>
              <a:gdLst>
                <a:gd name="T0" fmla="*/ 20 w 77"/>
                <a:gd name="T1" fmla="*/ 5 h 90"/>
                <a:gd name="T2" fmla="*/ 44 w 77"/>
                <a:gd name="T3" fmla="*/ 0 h 90"/>
                <a:gd name="T4" fmla="*/ 50 w 77"/>
                <a:gd name="T5" fmla="*/ 0 h 90"/>
                <a:gd name="T6" fmla="*/ 62 w 77"/>
                <a:gd name="T7" fmla="*/ 4 h 90"/>
                <a:gd name="T8" fmla="*/ 71 w 77"/>
                <a:gd name="T9" fmla="*/ 10 h 90"/>
                <a:gd name="T10" fmla="*/ 77 w 77"/>
                <a:gd name="T11" fmla="*/ 21 h 90"/>
                <a:gd name="T12" fmla="*/ 77 w 77"/>
                <a:gd name="T13" fmla="*/ 28 h 90"/>
                <a:gd name="T14" fmla="*/ 76 w 77"/>
                <a:gd name="T15" fmla="*/ 41 h 90"/>
                <a:gd name="T16" fmla="*/ 67 w 77"/>
                <a:gd name="T17" fmla="*/ 88 h 90"/>
                <a:gd name="T18" fmla="*/ 53 w 77"/>
                <a:gd name="T19" fmla="*/ 88 h 90"/>
                <a:gd name="T20" fmla="*/ 56 w 77"/>
                <a:gd name="T21" fmla="*/ 75 h 90"/>
                <a:gd name="T22" fmla="*/ 50 w 77"/>
                <a:gd name="T23" fmla="*/ 81 h 90"/>
                <a:gd name="T24" fmla="*/ 35 w 77"/>
                <a:gd name="T25" fmla="*/ 89 h 90"/>
                <a:gd name="T26" fmla="*/ 27 w 77"/>
                <a:gd name="T27" fmla="*/ 90 h 90"/>
                <a:gd name="T28" fmla="*/ 17 w 77"/>
                <a:gd name="T29" fmla="*/ 89 h 90"/>
                <a:gd name="T30" fmla="*/ 8 w 77"/>
                <a:gd name="T31" fmla="*/ 84 h 90"/>
                <a:gd name="T32" fmla="*/ 2 w 77"/>
                <a:gd name="T33" fmla="*/ 77 h 90"/>
                <a:gd name="T34" fmla="*/ 0 w 77"/>
                <a:gd name="T35" fmla="*/ 66 h 90"/>
                <a:gd name="T36" fmla="*/ 1 w 77"/>
                <a:gd name="T37" fmla="*/ 58 h 90"/>
                <a:gd name="T38" fmla="*/ 8 w 77"/>
                <a:gd name="T39" fmla="*/ 46 h 90"/>
                <a:gd name="T40" fmla="*/ 22 w 77"/>
                <a:gd name="T41" fmla="*/ 39 h 90"/>
                <a:gd name="T42" fmla="*/ 40 w 77"/>
                <a:gd name="T43" fmla="*/ 35 h 90"/>
                <a:gd name="T44" fmla="*/ 51 w 77"/>
                <a:gd name="T45" fmla="*/ 35 h 90"/>
                <a:gd name="T46" fmla="*/ 62 w 77"/>
                <a:gd name="T47" fmla="*/ 36 h 90"/>
                <a:gd name="T48" fmla="*/ 63 w 77"/>
                <a:gd name="T49" fmla="*/ 30 h 90"/>
                <a:gd name="T50" fmla="*/ 62 w 77"/>
                <a:gd name="T51" fmla="*/ 22 h 90"/>
                <a:gd name="T52" fmla="*/ 57 w 77"/>
                <a:gd name="T53" fmla="*/ 17 h 90"/>
                <a:gd name="T54" fmla="*/ 51 w 77"/>
                <a:gd name="T55" fmla="*/ 15 h 90"/>
                <a:gd name="T56" fmla="*/ 44 w 77"/>
                <a:gd name="T57" fmla="*/ 14 h 90"/>
                <a:gd name="T58" fmla="*/ 29 w 77"/>
                <a:gd name="T59" fmla="*/ 15 h 90"/>
                <a:gd name="T60" fmla="*/ 17 w 77"/>
                <a:gd name="T61" fmla="*/ 21 h 90"/>
                <a:gd name="T62" fmla="*/ 59 w 77"/>
                <a:gd name="T63" fmla="*/ 47 h 90"/>
                <a:gd name="T64" fmla="*/ 46 w 77"/>
                <a:gd name="T65" fmla="*/ 47 h 90"/>
                <a:gd name="T66" fmla="*/ 32 w 77"/>
                <a:gd name="T67" fmla="*/ 49 h 90"/>
                <a:gd name="T68" fmla="*/ 23 w 77"/>
                <a:gd name="T69" fmla="*/ 53 h 90"/>
                <a:gd name="T70" fmla="*/ 17 w 77"/>
                <a:gd name="T71" fmla="*/ 60 h 90"/>
                <a:gd name="T72" fmla="*/ 16 w 77"/>
                <a:gd name="T73" fmla="*/ 66 h 90"/>
                <a:gd name="T74" fmla="*/ 21 w 77"/>
                <a:gd name="T75" fmla="*/ 75 h 90"/>
                <a:gd name="T76" fmla="*/ 31 w 77"/>
                <a:gd name="T77" fmla="*/ 77 h 90"/>
                <a:gd name="T78" fmla="*/ 37 w 77"/>
                <a:gd name="T79" fmla="*/ 77 h 90"/>
                <a:gd name="T80" fmla="*/ 46 w 77"/>
                <a:gd name="T81" fmla="*/ 72 h 90"/>
                <a:gd name="T82" fmla="*/ 53 w 77"/>
                <a:gd name="T83" fmla="*/ 63 h 90"/>
                <a:gd name="T84" fmla="*/ 58 w 77"/>
                <a:gd name="T85" fmla="*/ 53 h 90"/>
                <a:gd name="T86" fmla="*/ 59 w 77"/>
                <a:gd name="T87" fmla="*/ 4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90">
                  <a:moveTo>
                    <a:pt x="20" y="5"/>
                  </a:moveTo>
                  <a:lnTo>
                    <a:pt x="20" y="5"/>
                  </a:lnTo>
                  <a:lnTo>
                    <a:pt x="32" y="2"/>
                  </a:lnTo>
                  <a:lnTo>
                    <a:pt x="44" y="0"/>
                  </a:lnTo>
                  <a:lnTo>
                    <a:pt x="44" y="0"/>
                  </a:lnTo>
                  <a:lnTo>
                    <a:pt x="50" y="0"/>
                  </a:lnTo>
                  <a:lnTo>
                    <a:pt x="57" y="2"/>
                  </a:lnTo>
                  <a:lnTo>
                    <a:pt x="62" y="4"/>
                  </a:lnTo>
                  <a:lnTo>
                    <a:pt x="67" y="6"/>
                  </a:lnTo>
                  <a:lnTo>
                    <a:pt x="71" y="10"/>
                  </a:lnTo>
                  <a:lnTo>
                    <a:pt x="75" y="15"/>
                  </a:lnTo>
                  <a:lnTo>
                    <a:pt x="77" y="21"/>
                  </a:lnTo>
                  <a:lnTo>
                    <a:pt x="77" y="28"/>
                  </a:lnTo>
                  <a:lnTo>
                    <a:pt x="77" y="28"/>
                  </a:lnTo>
                  <a:lnTo>
                    <a:pt x="76" y="41"/>
                  </a:lnTo>
                  <a:lnTo>
                    <a:pt x="76" y="41"/>
                  </a:lnTo>
                  <a:lnTo>
                    <a:pt x="71" y="65"/>
                  </a:lnTo>
                  <a:lnTo>
                    <a:pt x="67" y="88"/>
                  </a:lnTo>
                  <a:lnTo>
                    <a:pt x="53" y="88"/>
                  </a:lnTo>
                  <a:lnTo>
                    <a:pt x="53" y="88"/>
                  </a:lnTo>
                  <a:lnTo>
                    <a:pt x="56" y="75"/>
                  </a:lnTo>
                  <a:lnTo>
                    <a:pt x="56" y="75"/>
                  </a:lnTo>
                  <a:lnTo>
                    <a:pt x="56" y="75"/>
                  </a:lnTo>
                  <a:lnTo>
                    <a:pt x="50" y="81"/>
                  </a:lnTo>
                  <a:lnTo>
                    <a:pt x="44" y="87"/>
                  </a:lnTo>
                  <a:lnTo>
                    <a:pt x="35" y="89"/>
                  </a:lnTo>
                  <a:lnTo>
                    <a:pt x="27" y="90"/>
                  </a:lnTo>
                  <a:lnTo>
                    <a:pt x="27" y="90"/>
                  </a:lnTo>
                  <a:lnTo>
                    <a:pt x="22" y="90"/>
                  </a:lnTo>
                  <a:lnTo>
                    <a:pt x="17" y="89"/>
                  </a:lnTo>
                  <a:lnTo>
                    <a:pt x="13" y="87"/>
                  </a:lnTo>
                  <a:lnTo>
                    <a:pt x="8" y="84"/>
                  </a:lnTo>
                  <a:lnTo>
                    <a:pt x="4" y="82"/>
                  </a:lnTo>
                  <a:lnTo>
                    <a:pt x="2" y="77"/>
                  </a:lnTo>
                  <a:lnTo>
                    <a:pt x="1" y="72"/>
                  </a:lnTo>
                  <a:lnTo>
                    <a:pt x="0" y="66"/>
                  </a:lnTo>
                  <a:lnTo>
                    <a:pt x="0" y="66"/>
                  </a:lnTo>
                  <a:lnTo>
                    <a:pt x="1" y="58"/>
                  </a:lnTo>
                  <a:lnTo>
                    <a:pt x="4" y="52"/>
                  </a:lnTo>
                  <a:lnTo>
                    <a:pt x="8" y="46"/>
                  </a:lnTo>
                  <a:lnTo>
                    <a:pt x="15" y="42"/>
                  </a:lnTo>
                  <a:lnTo>
                    <a:pt x="22" y="39"/>
                  </a:lnTo>
                  <a:lnTo>
                    <a:pt x="31" y="36"/>
                  </a:lnTo>
                  <a:lnTo>
                    <a:pt x="40" y="35"/>
                  </a:lnTo>
                  <a:lnTo>
                    <a:pt x="51" y="35"/>
                  </a:lnTo>
                  <a:lnTo>
                    <a:pt x="51" y="35"/>
                  </a:lnTo>
                  <a:lnTo>
                    <a:pt x="62" y="36"/>
                  </a:lnTo>
                  <a:lnTo>
                    <a:pt x="62" y="36"/>
                  </a:lnTo>
                  <a:lnTo>
                    <a:pt x="63" y="30"/>
                  </a:lnTo>
                  <a:lnTo>
                    <a:pt x="63" y="30"/>
                  </a:lnTo>
                  <a:lnTo>
                    <a:pt x="63" y="25"/>
                  </a:lnTo>
                  <a:lnTo>
                    <a:pt x="62" y="22"/>
                  </a:lnTo>
                  <a:lnTo>
                    <a:pt x="59" y="20"/>
                  </a:lnTo>
                  <a:lnTo>
                    <a:pt x="57" y="17"/>
                  </a:lnTo>
                  <a:lnTo>
                    <a:pt x="54" y="16"/>
                  </a:lnTo>
                  <a:lnTo>
                    <a:pt x="51" y="15"/>
                  </a:lnTo>
                  <a:lnTo>
                    <a:pt x="44" y="14"/>
                  </a:lnTo>
                  <a:lnTo>
                    <a:pt x="44" y="14"/>
                  </a:lnTo>
                  <a:lnTo>
                    <a:pt x="37" y="14"/>
                  </a:lnTo>
                  <a:lnTo>
                    <a:pt x="29" y="15"/>
                  </a:lnTo>
                  <a:lnTo>
                    <a:pt x="23" y="17"/>
                  </a:lnTo>
                  <a:lnTo>
                    <a:pt x="17" y="21"/>
                  </a:lnTo>
                  <a:lnTo>
                    <a:pt x="20" y="5"/>
                  </a:lnTo>
                  <a:close/>
                  <a:moveTo>
                    <a:pt x="59" y="47"/>
                  </a:moveTo>
                  <a:lnTo>
                    <a:pt x="46" y="47"/>
                  </a:lnTo>
                  <a:lnTo>
                    <a:pt x="46" y="47"/>
                  </a:lnTo>
                  <a:lnTo>
                    <a:pt x="37" y="48"/>
                  </a:lnTo>
                  <a:lnTo>
                    <a:pt x="32" y="49"/>
                  </a:lnTo>
                  <a:lnTo>
                    <a:pt x="27" y="51"/>
                  </a:lnTo>
                  <a:lnTo>
                    <a:pt x="23" y="53"/>
                  </a:lnTo>
                  <a:lnTo>
                    <a:pt x="20" y="57"/>
                  </a:lnTo>
                  <a:lnTo>
                    <a:pt x="17" y="60"/>
                  </a:lnTo>
                  <a:lnTo>
                    <a:pt x="16" y="66"/>
                  </a:lnTo>
                  <a:lnTo>
                    <a:pt x="16" y="66"/>
                  </a:lnTo>
                  <a:lnTo>
                    <a:pt x="17" y="71"/>
                  </a:lnTo>
                  <a:lnTo>
                    <a:pt x="21" y="75"/>
                  </a:lnTo>
                  <a:lnTo>
                    <a:pt x="26" y="77"/>
                  </a:lnTo>
                  <a:lnTo>
                    <a:pt x="31" y="77"/>
                  </a:lnTo>
                  <a:lnTo>
                    <a:pt x="31" y="77"/>
                  </a:lnTo>
                  <a:lnTo>
                    <a:pt x="37" y="77"/>
                  </a:lnTo>
                  <a:lnTo>
                    <a:pt x="41" y="75"/>
                  </a:lnTo>
                  <a:lnTo>
                    <a:pt x="46" y="72"/>
                  </a:lnTo>
                  <a:lnTo>
                    <a:pt x="50" y="67"/>
                  </a:lnTo>
                  <a:lnTo>
                    <a:pt x="53" y="63"/>
                  </a:lnTo>
                  <a:lnTo>
                    <a:pt x="56" y="58"/>
                  </a:lnTo>
                  <a:lnTo>
                    <a:pt x="58" y="53"/>
                  </a:lnTo>
                  <a:lnTo>
                    <a:pt x="59" y="47"/>
                  </a:lnTo>
                  <a:lnTo>
                    <a:pt x="5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5">
              <a:extLst>
                <a:ext uri="{FF2B5EF4-FFF2-40B4-BE49-F238E27FC236}">
                  <a16:creationId xmlns:a16="http://schemas.microsoft.com/office/drawing/2014/main" id="{DC975C13-FF0B-4949-95A4-4A744F59D5DC}"/>
                </a:ext>
              </a:extLst>
            </p:cNvPr>
            <p:cNvSpPr>
              <a:spLocks/>
            </p:cNvSpPr>
            <p:nvPr userDrawn="1"/>
          </p:nvSpPr>
          <p:spPr bwMode="auto">
            <a:xfrm>
              <a:off x="6031" y="4145"/>
              <a:ext cx="22" cy="29"/>
            </a:xfrm>
            <a:custGeom>
              <a:avLst/>
              <a:gdLst>
                <a:gd name="T0" fmla="*/ 14 w 65"/>
                <a:gd name="T1" fmla="*/ 16 h 88"/>
                <a:gd name="T2" fmla="*/ 14 w 65"/>
                <a:gd name="T3" fmla="*/ 16 h 88"/>
                <a:gd name="T4" fmla="*/ 17 w 65"/>
                <a:gd name="T5" fmla="*/ 3 h 88"/>
                <a:gd name="T6" fmla="*/ 32 w 65"/>
                <a:gd name="T7" fmla="*/ 3 h 88"/>
                <a:gd name="T8" fmla="*/ 29 w 65"/>
                <a:gd name="T9" fmla="*/ 16 h 88"/>
                <a:gd name="T10" fmla="*/ 30 w 65"/>
                <a:gd name="T11" fmla="*/ 16 h 88"/>
                <a:gd name="T12" fmla="*/ 30 w 65"/>
                <a:gd name="T13" fmla="*/ 16 h 88"/>
                <a:gd name="T14" fmla="*/ 34 w 65"/>
                <a:gd name="T15" fmla="*/ 10 h 88"/>
                <a:gd name="T16" fmla="*/ 40 w 65"/>
                <a:gd name="T17" fmla="*/ 5 h 88"/>
                <a:gd name="T18" fmla="*/ 49 w 65"/>
                <a:gd name="T19" fmla="*/ 2 h 88"/>
                <a:gd name="T20" fmla="*/ 58 w 65"/>
                <a:gd name="T21" fmla="*/ 0 h 88"/>
                <a:gd name="T22" fmla="*/ 58 w 65"/>
                <a:gd name="T23" fmla="*/ 0 h 88"/>
                <a:gd name="T24" fmla="*/ 62 w 65"/>
                <a:gd name="T25" fmla="*/ 0 h 88"/>
                <a:gd name="T26" fmla="*/ 65 w 65"/>
                <a:gd name="T27" fmla="*/ 2 h 88"/>
                <a:gd name="T28" fmla="*/ 62 w 65"/>
                <a:gd name="T29" fmla="*/ 16 h 88"/>
                <a:gd name="T30" fmla="*/ 62 w 65"/>
                <a:gd name="T31" fmla="*/ 16 h 88"/>
                <a:gd name="T32" fmla="*/ 56 w 65"/>
                <a:gd name="T33" fmla="*/ 15 h 88"/>
                <a:gd name="T34" fmla="*/ 56 w 65"/>
                <a:gd name="T35" fmla="*/ 15 h 88"/>
                <a:gd name="T36" fmla="*/ 49 w 65"/>
                <a:gd name="T37" fmla="*/ 15 h 88"/>
                <a:gd name="T38" fmla="*/ 43 w 65"/>
                <a:gd name="T39" fmla="*/ 17 h 88"/>
                <a:gd name="T40" fmla="*/ 38 w 65"/>
                <a:gd name="T41" fmla="*/ 22 h 88"/>
                <a:gd name="T42" fmla="*/ 33 w 65"/>
                <a:gd name="T43" fmla="*/ 27 h 88"/>
                <a:gd name="T44" fmla="*/ 30 w 65"/>
                <a:gd name="T45" fmla="*/ 31 h 88"/>
                <a:gd name="T46" fmla="*/ 27 w 65"/>
                <a:gd name="T47" fmla="*/ 36 h 88"/>
                <a:gd name="T48" fmla="*/ 24 w 65"/>
                <a:gd name="T49" fmla="*/ 46 h 88"/>
                <a:gd name="T50" fmla="*/ 15 w 65"/>
                <a:gd name="T51" fmla="*/ 88 h 88"/>
                <a:gd name="T52" fmla="*/ 0 w 65"/>
                <a:gd name="T53" fmla="*/ 88 h 88"/>
                <a:gd name="T54" fmla="*/ 14 w 65"/>
                <a:gd name="T55"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88">
                  <a:moveTo>
                    <a:pt x="14" y="16"/>
                  </a:moveTo>
                  <a:lnTo>
                    <a:pt x="14" y="16"/>
                  </a:lnTo>
                  <a:lnTo>
                    <a:pt x="17" y="3"/>
                  </a:lnTo>
                  <a:lnTo>
                    <a:pt x="32" y="3"/>
                  </a:lnTo>
                  <a:lnTo>
                    <a:pt x="29" y="16"/>
                  </a:lnTo>
                  <a:lnTo>
                    <a:pt x="30" y="16"/>
                  </a:lnTo>
                  <a:lnTo>
                    <a:pt x="30" y="16"/>
                  </a:lnTo>
                  <a:lnTo>
                    <a:pt x="34" y="10"/>
                  </a:lnTo>
                  <a:lnTo>
                    <a:pt x="40" y="5"/>
                  </a:lnTo>
                  <a:lnTo>
                    <a:pt x="49" y="2"/>
                  </a:lnTo>
                  <a:lnTo>
                    <a:pt x="58" y="0"/>
                  </a:lnTo>
                  <a:lnTo>
                    <a:pt x="58" y="0"/>
                  </a:lnTo>
                  <a:lnTo>
                    <a:pt x="62" y="0"/>
                  </a:lnTo>
                  <a:lnTo>
                    <a:pt x="65" y="2"/>
                  </a:lnTo>
                  <a:lnTo>
                    <a:pt x="62" y="16"/>
                  </a:lnTo>
                  <a:lnTo>
                    <a:pt x="62" y="16"/>
                  </a:lnTo>
                  <a:lnTo>
                    <a:pt x="56" y="15"/>
                  </a:lnTo>
                  <a:lnTo>
                    <a:pt x="56" y="15"/>
                  </a:lnTo>
                  <a:lnTo>
                    <a:pt x="49" y="15"/>
                  </a:lnTo>
                  <a:lnTo>
                    <a:pt x="43" y="17"/>
                  </a:lnTo>
                  <a:lnTo>
                    <a:pt x="38" y="22"/>
                  </a:lnTo>
                  <a:lnTo>
                    <a:pt x="33" y="27"/>
                  </a:lnTo>
                  <a:lnTo>
                    <a:pt x="30" y="31"/>
                  </a:lnTo>
                  <a:lnTo>
                    <a:pt x="27" y="36"/>
                  </a:lnTo>
                  <a:lnTo>
                    <a:pt x="24" y="46"/>
                  </a:lnTo>
                  <a:lnTo>
                    <a:pt x="15" y="88"/>
                  </a:lnTo>
                  <a:lnTo>
                    <a:pt x="0" y="88"/>
                  </a:lnTo>
                  <a:lnTo>
                    <a:pt x="1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16">
              <a:extLst>
                <a:ext uri="{FF2B5EF4-FFF2-40B4-BE49-F238E27FC236}">
                  <a16:creationId xmlns:a16="http://schemas.microsoft.com/office/drawing/2014/main" id="{C2DC04AA-5C5A-45F6-B6AB-1B1F9D97FF65}"/>
                </a:ext>
              </a:extLst>
            </p:cNvPr>
            <p:cNvSpPr>
              <a:spLocks noEditPoints="1"/>
            </p:cNvSpPr>
            <p:nvPr userDrawn="1"/>
          </p:nvSpPr>
          <p:spPr bwMode="auto">
            <a:xfrm>
              <a:off x="6054" y="4145"/>
              <a:ext cx="26" cy="30"/>
            </a:xfrm>
            <a:custGeom>
              <a:avLst/>
              <a:gdLst>
                <a:gd name="T0" fmla="*/ 65 w 78"/>
                <a:gd name="T1" fmla="*/ 87 h 90"/>
                <a:gd name="T2" fmla="*/ 39 w 78"/>
                <a:gd name="T3" fmla="*/ 90 h 90"/>
                <a:gd name="T4" fmla="*/ 32 w 78"/>
                <a:gd name="T5" fmla="*/ 90 h 90"/>
                <a:gd name="T6" fmla="*/ 18 w 78"/>
                <a:gd name="T7" fmla="*/ 87 h 90"/>
                <a:gd name="T8" fmla="*/ 7 w 78"/>
                <a:gd name="T9" fmla="*/ 77 h 90"/>
                <a:gd name="T10" fmla="*/ 1 w 78"/>
                <a:gd name="T11" fmla="*/ 61 h 90"/>
                <a:gd name="T12" fmla="*/ 0 w 78"/>
                <a:gd name="T13" fmla="*/ 52 h 90"/>
                <a:gd name="T14" fmla="*/ 3 w 78"/>
                <a:gd name="T15" fmla="*/ 34 h 90"/>
                <a:gd name="T16" fmla="*/ 12 w 78"/>
                <a:gd name="T17" fmla="*/ 17 h 90"/>
                <a:gd name="T18" fmla="*/ 27 w 78"/>
                <a:gd name="T19" fmla="*/ 5 h 90"/>
                <a:gd name="T20" fmla="*/ 46 w 78"/>
                <a:gd name="T21" fmla="*/ 0 h 90"/>
                <a:gd name="T22" fmla="*/ 54 w 78"/>
                <a:gd name="T23" fmla="*/ 2 h 90"/>
                <a:gd name="T24" fmla="*/ 66 w 78"/>
                <a:gd name="T25" fmla="*/ 5 h 90"/>
                <a:gd name="T26" fmla="*/ 75 w 78"/>
                <a:gd name="T27" fmla="*/ 14 h 90"/>
                <a:gd name="T28" fmla="*/ 78 w 78"/>
                <a:gd name="T29" fmla="*/ 25 h 90"/>
                <a:gd name="T30" fmla="*/ 78 w 78"/>
                <a:gd name="T31" fmla="*/ 33 h 90"/>
                <a:gd name="T32" fmla="*/ 77 w 78"/>
                <a:gd name="T33" fmla="*/ 49 h 90"/>
                <a:gd name="T34" fmla="*/ 18 w 78"/>
                <a:gd name="T35" fmla="*/ 49 h 90"/>
                <a:gd name="T36" fmla="*/ 16 w 78"/>
                <a:gd name="T37" fmla="*/ 54 h 90"/>
                <a:gd name="T38" fmla="*/ 19 w 78"/>
                <a:gd name="T39" fmla="*/ 65 h 90"/>
                <a:gd name="T40" fmla="*/ 25 w 78"/>
                <a:gd name="T41" fmla="*/ 72 h 90"/>
                <a:gd name="T42" fmla="*/ 33 w 78"/>
                <a:gd name="T43" fmla="*/ 77 h 90"/>
                <a:gd name="T44" fmla="*/ 43 w 78"/>
                <a:gd name="T45" fmla="*/ 77 h 90"/>
                <a:gd name="T46" fmla="*/ 68 w 78"/>
                <a:gd name="T47" fmla="*/ 72 h 90"/>
                <a:gd name="T48" fmla="*/ 63 w 78"/>
                <a:gd name="T49" fmla="*/ 37 h 90"/>
                <a:gd name="T50" fmla="*/ 63 w 78"/>
                <a:gd name="T51" fmla="*/ 30 h 90"/>
                <a:gd name="T52" fmla="*/ 62 w 78"/>
                <a:gd name="T53" fmla="*/ 23 h 90"/>
                <a:gd name="T54" fmla="*/ 56 w 78"/>
                <a:gd name="T55" fmla="*/ 16 h 90"/>
                <a:gd name="T56" fmla="*/ 50 w 78"/>
                <a:gd name="T57" fmla="*/ 14 h 90"/>
                <a:gd name="T58" fmla="*/ 45 w 78"/>
                <a:gd name="T59" fmla="*/ 14 h 90"/>
                <a:gd name="T60" fmla="*/ 35 w 78"/>
                <a:gd name="T61" fmla="*/ 15 h 90"/>
                <a:gd name="T62" fmla="*/ 28 w 78"/>
                <a:gd name="T63" fmla="*/ 21 h 90"/>
                <a:gd name="T64" fmla="*/ 19 w 78"/>
                <a:gd name="T65" fmla="*/ 3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 h="90">
                  <a:moveTo>
                    <a:pt x="65" y="87"/>
                  </a:moveTo>
                  <a:lnTo>
                    <a:pt x="65" y="87"/>
                  </a:lnTo>
                  <a:lnTo>
                    <a:pt x="52" y="89"/>
                  </a:lnTo>
                  <a:lnTo>
                    <a:pt x="39" y="90"/>
                  </a:lnTo>
                  <a:lnTo>
                    <a:pt x="39" y="90"/>
                  </a:lnTo>
                  <a:lnTo>
                    <a:pt x="32" y="90"/>
                  </a:lnTo>
                  <a:lnTo>
                    <a:pt x="25" y="89"/>
                  </a:lnTo>
                  <a:lnTo>
                    <a:pt x="18" y="87"/>
                  </a:lnTo>
                  <a:lnTo>
                    <a:pt x="12" y="82"/>
                  </a:lnTo>
                  <a:lnTo>
                    <a:pt x="7" y="77"/>
                  </a:lnTo>
                  <a:lnTo>
                    <a:pt x="3" y="71"/>
                  </a:lnTo>
                  <a:lnTo>
                    <a:pt x="1" y="61"/>
                  </a:lnTo>
                  <a:lnTo>
                    <a:pt x="0" y="52"/>
                  </a:lnTo>
                  <a:lnTo>
                    <a:pt x="0" y="52"/>
                  </a:lnTo>
                  <a:lnTo>
                    <a:pt x="1" y="42"/>
                  </a:lnTo>
                  <a:lnTo>
                    <a:pt x="3" y="34"/>
                  </a:lnTo>
                  <a:lnTo>
                    <a:pt x="7" y="25"/>
                  </a:lnTo>
                  <a:lnTo>
                    <a:pt x="12" y="17"/>
                  </a:lnTo>
                  <a:lnTo>
                    <a:pt x="19" y="10"/>
                  </a:lnTo>
                  <a:lnTo>
                    <a:pt x="27" y="5"/>
                  </a:lnTo>
                  <a:lnTo>
                    <a:pt x="37" y="2"/>
                  </a:lnTo>
                  <a:lnTo>
                    <a:pt x="46" y="0"/>
                  </a:lnTo>
                  <a:lnTo>
                    <a:pt x="46" y="0"/>
                  </a:lnTo>
                  <a:lnTo>
                    <a:pt x="54" y="2"/>
                  </a:lnTo>
                  <a:lnTo>
                    <a:pt x="60" y="3"/>
                  </a:lnTo>
                  <a:lnTo>
                    <a:pt x="66" y="5"/>
                  </a:lnTo>
                  <a:lnTo>
                    <a:pt x="70" y="9"/>
                  </a:lnTo>
                  <a:lnTo>
                    <a:pt x="75" y="14"/>
                  </a:lnTo>
                  <a:lnTo>
                    <a:pt x="77" y="20"/>
                  </a:lnTo>
                  <a:lnTo>
                    <a:pt x="78" y="25"/>
                  </a:lnTo>
                  <a:lnTo>
                    <a:pt x="78" y="33"/>
                  </a:lnTo>
                  <a:lnTo>
                    <a:pt x="78" y="33"/>
                  </a:lnTo>
                  <a:lnTo>
                    <a:pt x="78" y="41"/>
                  </a:lnTo>
                  <a:lnTo>
                    <a:pt x="77" y="49"/>
                  </a:lnTo>
                  <a:lnTo>
                    <a:pt x="18" y="49"/>
                  </a:lnTo>
                  <a:lnTo>
                    <a:pt x="18" y="49"/>
                  </a:lnTo>
                  <a:lnTo>
                    <a:pt x="16" y="54"/>
                  </a:lnTo>
                  <a:lnTo>
                    <a:pt x="16" y="54"/>
                  </a:lnTo>
                  <a:lnTo>
                    <a:pt x="18" y="60"/>
                  </a:lnTo>
                  <a:lnTo>
                    <a:pt x="19" y="65"/>
                  </a:lnTo>
                  <a:lnTo>
                    <a:pt x="21" y="70"/>
                  </a:lnTo>
                  <a:lnTo>
                    <a:pt x="25" y="72"/>
                  </a:lnTo>
                  <a:lnTo>
                    <a:pt x="28" y="75"/>
                  </a:lnTo>
                  <a:lnTo>
                    <a:pt x="33" y="77"/>
                  </a:lnTo>
                  <a:lnTo>
                    <a:pt x="43" y="77"/>
                  </a:lnTo>
                  <a:lnTo>
                    <a:pt x="43" y="77"/>
                  </a:lnTo>
                  <a:lnTo>
                    <a:pt x="56" y="76"/>
                  </a:lnTo>
                  <a:lnTo>
                    <a:pt x="68" y="72"/>
                  </a:lnTo>
                  <a:lnTo>
                    <a:pt x="65" y="87"/>
                  </a:lnTo>
                  <a:close/>
                  <a:moveTo>
                    <a:pt x="63" y="37"/>
                  </a:moveTo>
                  <a:lnTo>
                    <a:pt x="63" y="37"/>
                  </a:lnTo>
                  <a:lnTo>
                    <a:pt x="63" y="30"/>
                  </a:lnTo>
                  <a:lnTo>
                    <a:pt x="63" y="30"/>
                  </a:lnTo>
                  <a:lnTo>
                    <a:pt x="62" y="23"/>
                  </a:lnTo>
                  <a:lnTo>
                    <a:pt x="58" y="18"/>
                  </a:lnTo>
                  <a:lnTo>
                    <a:pt x="56" y="16"/>
                  </a:lnTo>
                  <a:lnTo>
                    <a:pt x="53" y="15"/>
                  </a:lnTo>
                  <a:lnTo>
                    <a:pt x="50" y="14"/>
                  </a:lnTo>
                  <a:lnTo>
                    <a:pt x="45" y="14"/>
                  </a:lnTo>
                  <a:lnTo>
                    <a:pt x="45" y="14"/>
                  </a:lnTo>
                  <a:lnTo>
                    <a:pt x="40" y="14"/>
                  </a:lnTo>
                  <a:lnTo>
                    <a:pt x="35" y="15"/>
                  </a:lnTo>
                  <a:lnTo>
                    <a:pt x="32" y="17"/>
                  </a:lnTo>
                  <a:lnTo>
                    <a:pt x="28" y="21"/>
                  </a:lnTo>
                  <a:lnTo>
                    <a:pt x="22" y="28"/>
                  </a:lnTo>
                  <a:lnTo>
                    <a:pt x="19" y="37"/>
                  </a:lnTo>
                  <a:lnTo>
                    <a:pt x="63"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17">
              <a:extLst>
                <a:ext uri="{FF2B5EF4-FFF2-40B4-BE49-F238E27FC236}">
                  <a16:creationId xmlns:a16="http://schemas.microsoft.com/office/drawing/2014/main" id="{32416ED0-C737-46B1-BB19-1E8CFC7D5FDF}"/>
                </a:ext>
              </a:extLst>
            </p:cNvPr>
            <p:cNvSpPr>
              <a:spLocks noEditPoints="1"/>
            </p:cNvSpPr>
            <p:nvPr userDrawn="1"/>
          </p:nvSpPr>
          <p:spPr bwMode="auto">
            <a:xfrm>
              <a:off x="6099" y="4145"/>
              <a:ext cx="26" cy="30"/>
            </a:xfrm>
            <a:custGeom>
              <a:avLst/>
              <a:gdLst>
                <a:gd name="T0" fmla="*/ 19 w 77"/>
                <a:gd name="T1" fmla="*/ 5 h 90"/>
                <a:gd name="T2" fmla="*/ 43 w 77"/>
                <a:gd name="T3" fmla="*/ 0 h 90"/>
                <a:gd name="T4" fmla="*/ 50 w 77"/>
                <a:gd name="T5" fmla="*/ 0 h 90"/>
                <a:gd name="T6" fmla="*/ 62 w 77"/>
                <a:gd name="T7" fmla="*/ 4 h 90"/>
                <a:gd name="T8" fmla="*/ 71 w 77"/>
                <a:gd name="T9" fmla="*/ 10 h 90"/>
                <a:gd name="T10" fmla="*/ 76 w 77"/>
                <a:gd name="T11" fmla="*/ 21 h 90"/>
                <a:gd name="T12" fmla="*/ 77 w 77"/>
                <a:gd name="T13" fmla="*/ 28 h 90"/>
                <a:gd name="T14" fmla="*/ 75 w 77"/>
                <a:gd name="T15" fmla="*/ 41 h 90"/>
                <a:gd name="T16" fmla="*/ 66 w 77"/>
                <a:gd name="T17" fmla="*/ 88 h 90"/>
                <a:gd name="T18" fmla="*/ 52 w 77"/>
                <a:gd name="T19" fmla="*/ 88 h 90"/>
                <a:gd name="T20" fmla="*/ 54 w 77"/>
                <a:gd name="T21" fmla="*/ 75 h 90"/>
                <a:gd name="T22" fmla="*/ 50 w 77"/>
                <a:gd name="T23" fmla="*/ 81 h 90"/>
                <a:gd name="T24" fmla="*/ 35 w 77"/>
                <a:gd name="T25" fmla="*/ 89 h 90"/>
                <a:gd name="T26" fmla="*/ 27 w 77"/>
                <a:gd name="T27" fmla="*/ 90 h 90"/>
                <a:gd name="T28" fmla="*/ 16 w 77"/>
                <a:gd name="T29" fmla="*/ 89 h 90"/>
                <a:gd name="T30" fmla="*/ 8 w 77"/>
                <a:gd name="T31" fmla="*/ 84 h 90"/>
                <a:gd name="T32" fmla="*/ 1 w 77"/>
                <a:gd name="T33" fmla="*/ 77 h 90"/>
                <a:gd name="T34" fmla="*/ 0 w 77"/>
                <a:gd name="T35" fmla="*/ 66 h 90"/>
                <a:gd name="T36" fmla="*/ 0 w 77"/>
                <a:gd name="T37" fmla="*/ 58 h 90"/>
                <a:gd name="T38" fmla="*/ 8 w 77"/>
                <a:gd name="T39" fmla="*/ 46 h 90"/>
                <a:gd name="T40" fmla="*/ 21 w 77"/>
                <a:gd name="T41" fmla="*/ 39 h 90"/>
                <a:gd name="T42" fmla="*/ 39 w 77"/>
                <a:gd name="T43" fmla="*/ 35 h 90"/>
                <a:gd name="T44" fmla="*/ 50 w 77"/>
                <a:gd name="T45" fmla="*/ 35 h 90"/>
                <a:gd name="T46" fmla="*/ 62 w 77"/>
                <a:gd name="T47" fmla="*/ 36 h 90"/>
                <a:gd name="T48" fmla="*/ 62 w 77"/>
                <a:gd name="T49" fmla="*/ 30 h 90"/>
                <a:gd name="T50" fmla="*/ 60 w 77"/>
                <a:gd name="T51" fmla="*/ 22 h 90"/>
                <a:gd name="T52" fmla="*/ 57 w 77"/>
                <a:gd name="T53" fmla="*/ 17 h 90"/>
                <a:gd name="T54" fmla="*/ 51 w 77"/>
                <a:gd name="T55" fmla="*/ 15 h 90"/>
                <a:gd name="T56" fmla="*/ 43 w 77"/>
                <a:gd name="T57" fmla="*/ 14 h 90"/>
                <a:gd name="T58" fmla="*/ 28 w 77"/>
                <a:gd name="T59" fmla="*/ 15 h 90"/>
                <a:gd name="T60" fmla="*/ 16 w 77"/>
                <a:gd name="T61" fmla="*/ 21 h 90"/>
                <a:gd name="T62" fmla="*/ 58 w 77"/>
                <a:gd name="T63" fmla="*/ 47 h 90"/>
                <a:gd name="T64" fmla="*/ 46 w 77"/>
                <a:gd name="T65" fmla="*/ 47 h 90"/>
                <a:gd name="T66" fmla="*/ 31 w 77"/>
                <a:gd name="T67" fmla="*/ 49 h 90"/>
                <a:gd name="T68" fmla="*/ 22 w 77"/>
                <a:gd name="T69" fmla="*/ 53 h 90"/>
                <a:gd name="T70" fmla="*/ 16 w 77"/>
                <a:gd name="T71" fmla="*/ 60 h 90"/>
                <a:gd name="T72" fmla="*/ 16 w 77"/>
                <a:gd name="T73" fmla="*/ 66 h 90"/>
                <a:gd name="T74" fmla="*/ 20 w 77"/>
                <a:gd name="T75" fmla="*/ 75 h 90"/>
                <a:gd name="T76" fmla="*/ 29 w 77"/>
                <a:gd name="T77" fmla="*/ 77 h 90"/>
                <a:gd name="T78" fmla="*/ 35 w 77"/>
                <a:gd name="T79" fmla="*/ 77 h 90"/>
                <a:gd name="T80" fmla="*/ 45 w 77"/>
                <a:gd name="T81" fmla="*/ 72 h 90"/>
                <a:gd name="T82" fmla="*/ 52 w 77"/>
                <a:gd name="T83" fmla="*/ 63 h 90"/>
                <a:gd name="T84" fmla="*/ 57 w 77"/>
                <a:gd name="T85" fmla="*/ 53 h 90"/>
                <a:gd name="T86" fmla="*/ 58 w 77"/>
                <a:gd name="T87" fmla="*/ 4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90">
                  <a:moveTo>
                    <a:pt x="19" y="5"/>
                  </a:moveTo>
                  <a:lnTo>
                    <a:pt x="19" y="5"/>
                  </a:lnTo>
                  <a:lnTo>
                    <a:pt x="32" y="2"/>
                  </a:lnTo>
                  <a:lnTo>
                    <a:pt x="43" y="0"/>
                  </a:lnTo>
                  <a:lnTo>
                    <a:pt x="43" y="0"/>
                  </a:lnTo>
                  <a:lnTo>
                    <a:pt x="50" y="0"/>
                  </a:lnTo>
                  <a:lnTo>
                    <a:pt x="56" y="2"/>
                  </a:lnTo>
                  <a:lnTo>
                    <a:pt x="62" y="4"/>
                  </a:lnTo>
                  <a:lnTo>
                    <a:pt x="66" y="6"/>
                  </a:lnTo>
                  <a:lnTo>
                    <a:pt x="71" y="10"/>
                  </a:lnTo>
                  <a:lnTo>
                    <a:pt x="74" y="15"/>
                  </a:lnTo>
                  <a:lnTo>
                    <a:pt x="76" y="21"/>
                  </a:lnTo>
                  <a:lnTo>
                    <a:pt x="77" y="28"/>
                  </a:lnTo>
                  <a:lnTo>
                    <a:pt x="77" y="28"/>
                  </a:lnTo>
                  <a:lnTo>
                    <a:pt x="75" y="41"/>
                  </a:lnTo>
                  <a:lnTo>
                    <a:pt x="75" y="41"/>
                  </a:lnTo>
                  <a:lnTo>
                    <a:pt x="70" y="65"/>
                  </a:lnTo>
                  <a:lnTo>
                    <a:pt x="66" y="88"/>
                  </a:lnTo>
                  <a:lnTo>
                    <a:pt x="52" y="88"/>
                  </a:lnTo>
                  <a:lnTo>
                    <a:pt x="52" y="88"/>
                  </a:lnTo>
                  <a:lnTo>
                    <a:pt x="54" y="75"/>
                  </a:lnTo>
                  <a:lnTo>
                    <a:pt x="54" y="75"/>
                  </a:lnTo>
                  <a:lnTo>
                    <a:pt x="54" y="75"/>
                  </a:lnTo>
                  <a:lnTo>
                    <a:pt x="50" y="81"/>
                  </a:lnTo>
                  <a:lnTo>
                    <a:pt x="43" y="87"/>
                  </a:lnTo>
                  <a:lnTo>
                    <a:pt x="35" y="89"/>
                  </a:lnTo>
                  <a:lnTo>
                    <a:pt x="27" y="90"/>
                  </a:lnTo>
                  <a:lnTo>
                    <a:pt x="27" y="90"/>
                  </a:lnTo>
                  <a:lnTo>
                    <a:pt x="21" y="90"/>
                  </a:lnTo>
                  <a:lnTo>
                    <a:pt x="16" y="89"/>
                  </a:lnTo>
                  <a:lnTo>
                    <a:pt x="12" y="87"/>
                  </a:lnTo>
                  <a:lnTo>
                    <a:pt x="8" y="84"/>
                  </a:lnTo>
                  <a:lnTo>
                    <a:pt x="4" y="82"/>
                  </a:lnTo>
                  <a:lnTo>
                    <a:pt x="1" y="77"/>
                  </a:lnTo>
                  <a:lnTo>
                    <a:pt x="0" y="72"/>
                  </a:lnTo>
                  <a:lnTo>
                    <a:pt x="0" y="66"/>
                  </a:lnTo>
                  <a:lnTo>
                    <a:pt x="0" y="66"/>
                  </a:lnTo>
                  <a:lnTo>
                    <a:pt x="0" y="58"/>
                  </a:lnTo>
                  <a:lnTo>
                    <a:pt x="3" y="52"/>
                  </a:lnTo>
                  <a:lnTo>
                    <a:pt x="8" y="46"/>
                  </a:lnTo>
                  <a:lnTo>
                    <a:pt x="14" y="42"/>
                  </a:lnTo>
                  <a:lnTo>
                    <a:pt x="21" y="39"/>
                  </a:lnTo>
                  <a:lnTo>
                    <a:pt x="29" y="36"/>
                  </a:lnTo>
                  <a:lnTo>
                    <a:pt x="39" y="35"/>
                  </a:lnTo>
                  <a:lnTo>
                    <a:pt x="50" y="35"/>
                  </a:lnTo>
                  <a:lnTo>
                    <a:pt x="50" y="35"/>
                  </a:lnTo>
                  <a:lnTo>
                    <a:pt x="62" y="36"/>
                  </a:lnTo>
                  <a:lnTo>
                    <a:pt x="62" y="36"/>
                  </a:lnTo>
                  <a:lnTo>
                    <a:pt x="62" y="30"/>
                  </a:lnTo>
                  <a:lnTo>
                    <a:pt x="62" y="30"/>
                  </a:lnTo>
                  <a:lnTo>
                    <a:pt x="62" y="25"/>
                  </a:lnTo>
                  <a:lnTo>
                    <a:pt x="60" y="22"/>
                  </a:lnTo>
                  <a:lnTo>
                    <a:pt x="59" y="20"/>
                  </a:lnTo>
                  <a:lnTo>
                    <a:pt x="57" y="17"/>
                  </a:lnTo>
                  <a:lnTo>
                    <a:pt x="53" y="16"/>
                  </a:lnTo>
                  <a:lnTo>
                    <a:pt x="51" y="15"/>
                  </a:lnTo>
                  <a:lnTo>
                    <a:pt x="43" y="14"/>
                  </a:lnTo>
                  <a:lnTo>
                    <a:pt x="43" y="14"/>
                  </a:lnTo>
                  <a:lnTo>
                    <a:pt x="35" y="14"/>
                  </a:lnTo>
                  <a:lnTo>
                    <a:pt x="28" y="15"/>
                  </a:lnTo>
                  <a:lnTo>
                    <a:pt x="22" y="17"/>
                  </a:lnTo>
                  <a:lnTo>
                    <a:pt x="16" y="21"/>
                  </a:lnTo>
                  <a:lnTo>
                    <a:pt x="19" y="5"/>
                  </a:lnTo>
                  <a:close/>
                  <a:moveTo>
                    <a:pt x="58" y="47"/>
                  </a:moveTo>
                  <a:lnTo>
                    <a:pt x="46" y="47"/>
                  </a:lnTo>
                  <a:lnTo>
                    <a:pt x="46" y="47"/>
                  </a:lnTo>
                  <a:lnTo>
                    <a:pt x="37" y="48"/>
                  </a:lnTo>
                  <a:lnTo>
                    <a:pt x="31" y="49"/>
                  </a:lnTo>
                  <a:lnTo>
                    <a:pt x="26" y="51"/>
                  </a:lnTo>
                  <a:lnTo>
                    <a:pt x="22" y="53"/>
                  </a:lnTo>
                  <a:lnTo>
                    <a:pt x="19" y="57"/>
                  </a:lnTo>
                  <a:lnTo>
                    <a:pt x="16" y="60"/>
                  </a:lnTo>
                  <a:lnTo>
                    <a:pt x="16" y="66"/>
                  </a:lnTo>
                  <a:lnTo>
                    <a:pt x="16" y="66"/>
                  </a:lnTo>
                  <a:lnTo>
                    <a:pt x="18" y="71"/>
                  </a:lnTo>
                  <a:lnTo>
                    <a:pt x="20" y="75"/>
                  </a:lnTo>
                  <a:lnTo>
                    <a:pt x="25" y="77"/>
                  </a:lnTo>
                  <a:lnTo>
                    <a:pt x="29" y="77"/>
                  </a:lnTo>
                  <a:lnTo>
                    <a:pt x="29" y="77"/>
                  </a:lnTo>
                  <a:lnTo>
                    <a:pt x="35" y="77"/>
                  </a:lnTo>
                  <a:lnTo>
                    <a:pt x="41" y="75"/>
                  </a:lnTo>
                  <a:lnTo>
                    <a:pt x="45" y="72"/>
                  </a:lnTo>
                  <a:lnTo>
                    <a:pt x="50" y="67"/>
                  </a:lnTo>
                  <a:lnTo>
                    <a:pt x="52" y="63"/>
                  </a:lnTo>
                  <a:lnTo>
                    <a:pt x="54" y="58"/>
                  </a:lnTo>
                  <a:lnTo>
                    <a:pt x="57" y="53"/>
                  </a:lnTo>
                  <a:lnTo>
                    <a:pt x="58" y="47"/>
                  </a:lnTo>
                  <a:lnTo>
                    <a:pt x="58"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18">
              <a:extLst>
                <a:ext uri="{FF2B5EF4-FFF2-40B4-BE49-F238E27FC236}">
                  <a16:creationId xmlns:a16="http://schemas.microsoft.com/office/drawing/2014/main" id="{960E548E-D15F-4744-B643-0028F89D6435}"/>
                </a:ext>
              </a:extLst>
            </p:cNvPr>
            <p:cNvSpPr>
              <a:spLocks/>
            </p:cNvSpPr>
            <p:nvPr userDrawn="1"/>
          </p:nvSpPr>
          <p:spPr bwMode="auto">
            <a:xfrm>
              <a:off x="6132" y="4137"/>
              <a:ext cx="20" cy="38"/>
            </a:xfrm>
            <a:custGeom>
              <a:avLst/>
              <a:gdLst>
                <a:gd name="T0" fmla="*/ 2 w 60"/>
                <a:gd name="T1" fmla="*/ 27 h 114"/>
                <a:gd name="T2" fmla="*/ 21 w 60"/>
                <a:gd name="T3" fmla="*/ 27 h 114"/>
                <a:gd name="T4" fmla="*/ 25 w 60"/>
                <a:gd name="T5" fmla="*/ 6 h 114"/>
                <a:gd name="T6" fmla="*/ 41 w 60"/>
                <a:gd name="T7" fmla="*/ 0 h 114"/>
                <a:gd name="T8" fmla="*/ 37 w 60"/>
                <a:gd name="T9" fmla="*/ 27 h 114"/>
                <a:gd name="T10" fmla="*/ 60 w 60"/>
                <a:gd name="T11" fmla="*/ 27 h 114"/>
                <a:gd name="T12" fmla="*/ 57 w 60"/>
                <a:gd name="T13" fmla="*/ 39 h 114"/>
                <a:gd name="T14" fmla="*/ 34 w 60"/>
                <a:gd name="T15" fmla="*/ 39 h 114"/>
                <a:gd name="T16" fmla="*/ 26 w 60"/>
                <a:gd name="T17" fmla="*/ 76 h 114"/>
                <a:gd name="T18" fmla="*/ 26 w 60"/>
                <a:gd name="T19" fmla="*/ 76 h 114"/>
                <a:gd name="T20" fmla="*/ 23 w 60"/>
                <a:gd name="T21" fmla="*/ 93 h 114"/>
                <a:gd name="T22" fmla="*/ 23 w 60"/>
                <a:gd name="T23" fmla="*/ 93 h 114"/>
                <a:gd name="T24" fmla="*/ 23 w 60"/>
                <a:gd name="T25" fmla="*/ 96 h 114"/>
                <a:gd name="T26" fmla="*/ 26 w 60"/>
                <a:gd name="T27" fmla="*/ 100 h 114"/>
                <a:gd name="T28" fmla="*/ 29 w 60"/>
                <a:gd name="T29" fmla="*/ 101 h 114"/>
                <a:gd name="T30" fmla="*/ 34 w 60"/>
                <a:gd name="T31" fmla="*/ 101 h 114"/>
                <a:gd name="T32" fmla="*/ 34 w 60"/>
                <a:gd name="T33" fmla="*/ 101 h 114"/>
                <a:gd name="T34" fmla="*/ 40 w 60"/>
                <a:gd name="T35" fmla="*/ 101 h 114"/>
                <a:gd name="T36" fmla="*/ 46 w 60"/>
                <a:gd name="T37" fmla="*/ 100 h 114"/>
                <a:gd name="T38" fmla="*/ 44 w 60"/>
                <a:gd name="T39" fmla="*/ 113 h 114"/>
                <a:gd name="T40" fmla="*/ 44 w 60"/>
                <a:gd name="T41" fmla="*/ 113 h 114"/>
                <a:gd name="T42" fmla="*/ 37 w 60"/>
                <a:gd name="T43" fmla="*/ 114 h 114"/>
                <a:gd name="T44" fmla="*/ 28 w 60"/>
                <a:gd name="T45" fmla="*/ 114 h 114"/>
                <a:gd name="T46" fmla="*/ 28 w 60"/>
                <a:gd name="T47" fmla="*/ 114 h 114"/>
                <a:gd name="T48" fmla="*/ 22 w 60"/>
                <a:gd name="T49" fmla="*/ 114 h 114"/>
                <a:gd name="T50" fmla="*/ 19 w 60"/>
                <a:gd name="T51" fmla="*/ 113 h 114"/>
                <a:gd name="T52" fmla="*/ 15 w 60"/>
                <a:gd name="T53" fmla="*/ 111 h 114"/>
                <a:gd name="T54" fmla="*/ 13 w 60"/>
                <a:gd name="T55" fmla="*/ 108 h 114"/>
                <a:gd name="T56" fmla="*/ 10 w 60"/>
                <a:gd name="T57" fmla="*/ 106 h 114"/>
                <a:gd name="T58" fmla="*/ 9 w 60"/>
                <a:gd name="T59" fmla="*/ 102 h 114"/>
                <a:gd name="T60" fmla="*/ 8 w 60"/>
                <a:gd name="T61" fmla="*/ 95 h 114"/>
                <a:gd name="T62" fmla="*/ 8 w 60"/>
                <a:gd name="T63" fmla="*/ 95 h 114"/>
                <a:gd name="T64" fmla="*/ 9 w 60"/>
                <a:gd name="T65" fmla="*/ 85 h 114"/>
                <a:gd name="T66" fmla="*/ 10 w 60"/>
                <a:gd name="T67" fmla="*/ 75 h 114"/>
                <a:gd name="T68" fmla="*/ 17 w 60"/>
                <a:gd name="T69" fmla="*/ 39 h 114"/>
                <a:gd name="T70" fmla="*/ 0 w 60"/>
                <a:gd name="T71" fmla="*/ 39 h 114"/>
                <a:gd name="T72" fmla="*/ 2 w 60"/>
                <a:gd name="T73" fmla="*/ 2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4">
                  <a:moveTo>
                    <a:pt x="2" y="27"/>
                  </a:moveTo>
                  <a:lnTo>
                    <a:pt x="21" y="27"/>
                  </a:lnTo>
                  <a:lnTo>
                    <a:pt x="25" y="6"/>
                  </a:lnTo>
                  <a:lnTo>
                    <a:pt x="41" y="0"/>
                  </a:lnTo>
                  <a:lnTo>
                    <a:pt x="37" y="27"/>
                  </a:lnTo>
                  <a:lnTo>
                    <a:pt x="60" y="27"/>
                  </a:lnTo>
                  <a:lnTo>
                    <a:pt x="57" y="39"/>
                  </a:lnTo>
                  <a:lnTo>
                    <a:pt x="34" y="39"/>
                  </a:lnTo>
                  <a:lnTo>
                    <a:pt x="26" y="76"/>
                  </a:lnTo>
                  <a:lnTo>
                    <a:pt x="26" y="76"/>
                  </a:lnTo>
                  <a:lnTo>
                    <a:pt x="23" y="93"/>
                  </a:lnTo>
                  <a:lnTo>
                    <a:pt x="23" y="93"/>
                  </a:lnTo>
                  <a:lnTo>
                    <a:pt x="23" y="96"/>
                  </a:lnTo>
                  <a:lnTo>
                    <a:pt x="26" y="100"/>
                  </a:lnTo>
                  <a:lnTo>
                    <a:pt x="29" y="101"/>
                  </a:lnTo>
                  <a:lnTo>
                    <a:pt x="34" y="101"/>
                  </a:lnTo>
                  <a:lnTo>
                    <a:pt x="34" y="101"/>
                  </a:lnTo>
                  <a:lnTo>
                    <a:pt x="40" y="101"/>
                  </a:lnTo>
                  <a:lnTo>
                    <a:pt x="46" y="100"/>
                  </a:lnTo>
                  <a:lnTo>
                    <a:pt x="44" y="113"/>
                  </a:lnTo>
                  <a:lnTo>
                    <a:pt x="44" y="113"/>
                  </a:lnTo>
                  <a:lnTo>
                    <a:pt x="37" y="114"/>
                  </a:lnTo>
                  <a:lnTo>
                    <a:pt x="28" y="114"/>
                  </a:lnTo>
                  <a:lnTo>
                    <a:pt x="28" y="114"/>
                  </a:lnTo>
                  <a:lnTo>
                    <a:pt x="22" y="114"/>
                  </a:lnTo>
                  <a:lnTo>
                    <a:pt x="19" y="113"/>
                  </a:lnTo>
                  <a:lnTo>
                    <a:pt x="15" y="111"/>
                  </a:lnTo>
                  <a:lnTo>
                    <a:pt x="13" y="108"/>
                  </a:lnTo>
                  <a:lnTo>
                    <a:pt x="10" y="106"/>
                  </a:lnTo>
                  <a:lnTo>
                    <a:pt x="9" y="102"/>
                  </a:lnTo>
                  <a:lnTo>
                    <a:pt x="8" y="95"/>
                  </a:lnTo>
                  <a:lnTo>
                    <a:pt x="8" y="95"/>
                  </a:lnTo>
                  <a:lnTo>
                    <a:pt x="9" y="85"/>
                  </a:lnTo>
                  <a:lnTo>
                    <a:pt x="10" y="75"/>
                  </a:lnTo>
                  <a:lnTo>
                    <a:pt x="17" y="39"/>
                  </a:lnTo>
                  <a:lnTo>
                    <a:pt x="0" y="39"/>
                  </a:lnTo>
                  <a:lnTo>
                    <a:pt x="2"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19">
              <a:extLst>
                <a:ext uri="{FF2B5EF4-FFF2-40B4-BE49-F238E27FC236}">
                  <a16:creationId xmlns:a16="http://schemas.microsoft.com/office/drawing/2014/main" id="{6505F2B4-A2E1-45AF-8968-3FC63F67C646}"/>
                </a:ext>
              </a:extLst>
            </p:cNvPr>
            <p:cNvSpPr>
              <a:spLocks/>
            </p:cNvSpPr>
            <p:nvPr userDrawn="1"/>
          </p:nvSpPr>
          <p:spPr bwMode="auto">
            <a:xfrm>
              <a:off x="6169" y="4137"/>
              <a:ext cx="20" cy="38"/>
            </a:xfrm>
            <a:custGeom>
              <a:avLst/>
              <a:gdLst>
                <a:gd name="T0" fmla="*/ 3 w 61"/>
                <a:gd name="T1" fmla="*/ 27 h 114"/>
                <a:gd name="T2" fmla="*/ 22 w 61"/>
                <a:gd name="T3" fmla="*/ 27 h 114"/>
                <a:gd name="T4" fmla="*/ 27 w 61"/>
                <a:gd name="T5" fmla="*/ 6 h 114"/>
                <a:gd name="T6" fmla="*/ 43 w 61"/>
                <a:gd name="T7" fmla="*/ 0 h 114"/>
                <a:gd name="T8" fmla="*/ 39 w 61"/>
                <a:gd name="T9" fmla="*/ 27 h 114"/>
                <a:gd name="T10" fmla="*/ 61 w 61"/>
                <a:gd name="T11" fmla="*/ 27 h 114"/>
                <a:gd name="T12" fmla="*/ 59 w 61"/>
                <a:gd name="T13" fmla="*/ 39 h 114"/>
                <a:gd name="T14" fmla="*/ 35 w 61"/>
                <a:gd name="T15" fmla="*/ 39 h 114"/>
                <a:gd name="T16" fmla="*/ 28 w 61"/>
                <a:gd name="T17" fmla="*/ 76 h 114"/>
                <a:gd name="T18" fmla="*/ 28 w 61"/>
                <a:gd name="T19" fmla="*/ 76 h 114"/>
                <a:gd name="T20" fmla="*/ 25 w 61"/>
                <a:gd name="T21" fmla="*/ 93 h 114"/>
                <a:gd name="T22" fmla="*/ 25 w 61"/>
                <a:gd name="T23" fmla="*/ 93 h 114"/>
                <a:gd name="T24" fmla="*/ 25 w 61"/>
                <a:gd name="T25" fmla="*/ 96 h 114"/>
                <a:gd name="T26" fmla="*/ 28 w 61"/>
                <a:gd name="T27" fmla="*/ 100 h 114"/>
                <a:gd name="T28" fmla="*/ 31 w 61"/>
                <a:gd name="T29" fmla="*/ 101 h 114"/>
                <a:gd name="T30" fmla="*/ 36 w 61"/>
                <a:gd name="T31" fmla="*/ 101 h 114"/>
                <a:gd name="T32" fmla="*/ 36 w 61"/>
                <a:gd name="T33" fmla="*/ 101 h 114"/>
                <a:gd name="T34" fmla="*/ 42 w 61"/>
                <a:gd name="T35" fmla="*/ 101 h 114"/>
                <a:gd name="T36" fmla="*/ 48 w 61"/>
                <a:gd name="T37" fmla="*/ 100 h 114"/>
                <a:gd name="T38" fmla="*/ 46 w 61"/>
                <a:gd name="T39" fmla="*/ 113 h 114"/>
                <a:gd name="T40" fmla="*/ 46 w 61"/>
                <a:gd name="T41" fmla="*/ 113 h 114"/>
                <a:gd name="T42" fmla="*/ 37 w 61"/>
                <a:gd name="T43" fmla="*/ 114 h 114"/>
                <a:gd name="T44" fmla="*/ 30 w 61"/>
                <a:gd name="T45" fmla="*/ 114 h 114"/>
                <a:gd name="T46" fmla="*/ 30 w 61"/>
                <a:gd name="T47" fmla="*/ 114 h 114"/>
                <a:gd name="T48" fmla="*/ 24 w 61"/>
                <a:gd name="T49" fmla="*/ 114 h 114"/>
                <a:gd name="T50" fmla="*/ 21 w 61"/>
                <a:gd name="T51" fmla="*/ 113 h 114"/>
                <a:gd name="T52" fmla="*/ 17 w 61"/>
                <a:gd name="T53" fmla="*/ 111 h 114"/>
                <a:gd name="T54" fmla="*/ 14 w 61"/>
                <a:gd name="T55" fmla="*/ 108 h 114"/>
                <a:gd name="T56" fmla="*/ 12 w 61"/>
                <a:gd name="T57" fmla="*/ 106 h 114"/>
                <a:gd name="T58" fmla="*/ 10 w 61"/>
                <a:gd name="T59" fmla="*/ 102 h 114"/>
                <a:gd name="T60" fmla="*/ 9 w 61"/>
                <a:gd name="T61" fmla="*/ 95 h 114"/>
                <a:gd name="T62" fmla="*/ 9 w 61"/>
                <a:gd name="T63" fmla="*/ 95 h 114"/>
                <a:gd name="T64" fmla="*/ 10 w 61"/>
                <a:gd name="T65" fmla="*/ 85 h 114"/>
                <a:gd name="T66" fmla="*/ 12 w 61"/>
                <a:gd name="T67" fmla="*/ 75 h 114"/>
                <a:gd name="T68" fmla="*/ 19 w 61"/>
                <a:gd name="T69" fmla="*/ 39 h 114"/>
                <a:gd name="T70" fmla="*/ 0 w 61"/>
                <a:gd name="T71" fmla="*/ 39 h 114"/>
                <a:gd name="T72" fmla="*/ 3 w 61"/>
                <a:gd name="T73" fmla="*/ 2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 h="114">
                  <a:moveTo>
                    <a:pt x="3" y="27"/>
                  </a:moveTo>
                  <a:lnTo>
                    <a:pt x="22" y="27"/>
                  </a:lnTo>
                  <a:lnTo>
                    <a:pt x="27" y="6"/>
                  </a:lnTo>
                  <a:lnTo>
                    <a:pt x="43" y="0"/>
                  </a:lnTo>
                  <a:lnTo>
                    <a:pt x="39" y="27"/>
                  </a:lnTo>
                  <a:lnTo>
                    <a:pt x="61" y="27"/>
                  </a:lnTo>
                  <a:lnTo>
                    <a:pt x="59" y="39"/>
                  </a:lnTo>
                  <a:lnTo>
                    <a:pt x="35" y="39"/>
                  </a:lnTo>
                  <a:lnTo>
                    <a:pt x="28" y="76"/>
                  </a:lnTo>
                  <a:lnTo>
                    <a:pt x="28" y="76"/>
                  </a:lnTo>
                  <a:lnTo>
                    <a:pt x="25" y="93"/>
                  </a:lnTo>
                  <a:lnTo>
                    <a:pt x="25" y="93"/>
                  </a:lnTo>
                  <a:lnTo>
                    <a:pt x="25" y="96"/>
                  </a:lnTo>
                  <a:lnTo>
                    <a:pt x="28" y="100"/>
                  </a:lnTo>
                  <a:lnTo>
                    <a:pt x="31" y="101"/>
                  </a:lnTo>
                  <a:lnTo>
                    <a:pt x="36" y="101"/>
                  </a:lnTo>
                  <a:lnTo>
                    <a:pt x="36" y="101"/>
                  </a:lnTo>
                  <a:lnTo>
                    <a:pt x="42" y="101"/>
                  </a:lnTo>
                  <a:lnTo>
                    <a:pt x="48" y="100"/>
                  </a:lnTo>
                  <a:lnTo>
                    <a:pt x="46" y="113"/>
                  </a:lnTo>
                  <a:lnTo>
                    <a:pt x="46" y="113"/>
                  </a:lnTo>
                  <a:lnTo>
                    <a:pt x="37" y="114"/>
                  </a:lnTo>
                  <a:lnTo>
                    <a:pt x="30" y="114"/>
                  </a:lnTo>
                  <a:lnTo>
                    <a:pt x="30" y="114"/>
                  </a:lnTo>
                  <a:lnTo>
                    <a:pt x="24" y="114"/>
                  </a:lnTo>
                  <a:lnTo>
                    <a:pt x="21" y="113"/>
                  </a:lnTo>
                  <a:lnTo>
                    <a:pt x="17" y="111"/>
                  </a:lnTo>
                  <a:lnTo>
                    <a:pt x="14" y="108"/>
                  </a:lnTo>
                  <a:lnTo>
                    <a:pt x="12" y="106"/>
                  </a:lnTo>
                  <a:lnTo>
                    <a:pt x="10" y="102"/>
                  </a:lnTo>
                  <a:lnTo>
                    <a:pt x="9" y="95"/>
                  </a:lnTo>
                  <a:lnTo>
                    <a:pt x="9" y="95"/>
                  </a:lnTo>
                  <a:lnTo>
                    <a:pt x="10" y="85"/>
                  </a:lnTo>
                  <a:lnTo>
                    <a:pt x="12" y="75"/>
                  </a:lnTo>
                  <a:lnTo>
                    <a:pt x="19" y="39"/>
                  </a:lnTo>
                  <a:lnTo>
                    <a:pt x="0" y="39"/>
                  </a:lnTo>
                  <a:lnTo>
                    <a:pt x="3"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20">
              <a:extLst>
                <a:ext uri="{FF2B5EF4-FFF2-40B4-BE49-F238E27FC236}">
                  <a16:creationId xmlns:a16="http://schemas.microsoft.com/office/drawing/2014/main" id="{66853197-14BC-45BE-A967-CC050146DC03}"/>
                </a:ext>
              </a:extLst>
            </p:cNvPr>
            <p:cNvSpPr>
              <a:spLocks/>
            </p:cNvSpPr>
            <p:nvPr userDrawn="1"/>
          </p:nvSpPr>
          <p:spPr bwMode="auto">
            <a:xfrm>
              <a:off x="6190" y="4132"/>
              <a:ext cx="29" cy="42"/>
            </a:xfrm>
            <a:custGeom>
              <a:avLst/>
              <a:gdLst>
                <a:gd name="T0" fmla="*/ 27 w 87"/>
                <a:gd name="T1" fmla="*/ 0 h 126"/>
                <a:gd name="T2" fmla="*/ 42 w 87"/>
                <a:gd name="T3" fmla="*/ 0 h 126"/>
                <a:gd name="T4" fmla="*/ 31 w 87"/>
                <a:gd name="T5" fmla="*/ 52 h 126"/>
                <a:gd name="T6" fmla="*/ 31 w 87"/>
                <a:gd name="T7" fmla="*/ 52 h 126"/>
                <a:gd name="T8" fmla="*/ 31 w 87"/>
                <a:gd name="T9" fmla="*/ 52 h 126"/>
                <a:gd name="T10" fmla="*/ 37 w 87"/>
                <a:gd name="T11" fmla="*/ 46 h 126"/>
                <a:gd name="T12" fmla="*/ 43 w 87"/>
                <a:gd name="T13" fmla="*/ 42 h 126"/>
                <a:gd name="T14" fmla="*/ 50 w 87"/>
                <a:gd name="T15" fmla="*/ 40 h 126"/>
                <a:gd name="T16" fmla="*/ 59 w 87"/>
                <a:gd name="T17" fmla="*/ 38 h 126"/>
                <a:gd name="T18" fmla="*/ 59 w 87"/>
                <a:gd name="T19" fmla="*/ 38 h 126"/>
                <a:gd name="T20" fmla="*/ 65 w 87"/>
                <a:gd name="T21" fmla="*/ 38 h 126"/>
                <a:gd name="T22" fmla="*/ 71 w 87"/>
                <a:gd name="T23" fmla="*/ 40 h 126"/>
                <a:gd name="T24" fmla="*/ 75 w 87"/>
                <a:gd name="T25" fmla="*/ 42 h 126"/>
                <a:gd name="T26" fmla="*/ 79 w 87"/>
                <a:gd name="T27" fmla="*/ 46 h 126"/>
                <a:gd name="T28" fmla="*/ 83 w 87"/>
                <a:gd name="T29" fmla="*/ 49 h 126"/>
                <a:gd name="T30" fmla="*/ 85 w 87"/>
                <a:gd name="T31" fmla="*/ 54 h 126"/>
                <a:gd name="T32" fmla="*/ 86 w 87"/>
                <a:gd name="T33" fmla="*/ 59 h 126"/>
                <a:gd name="T34" fmla="*/ 87 w 87"/>
                <a:gd name="T35" fmla="*/ 66 h 126"/>
                <a:gd name="T36" fmla="*/ 87 w 87"/>
                <a:gd name="T37" fmla="*/ 66 h 126"/>
                <a:gd name="T38" fmla="*/ 86 w 87"/>
                <a:gd name="T39" fmla="*/ 73 h 126"/>
                <a:gd name="T40" fmla="*/ 85 w 87"/>
                <a:gd name="T41" fmla="*/ 81 h 126"/>
                <a:gd name="T42" fmla="*/ 75 w 87"/>
                <a:gd name="T43" fmla="*/ 126 h 126"/>
                <a:gd name="T44" fmla="*/ 60 w 87"/>
                <a:gd name="T45" fmla="*/ 126 h 126"/>
                <a:gd name="T46" fmla="*/ 71 w 87"/>
                <a:gd name="T47" fmla="*/ 75 h 126"/>
                <a:gd name="T48" fmla="*/ 71 w 87"/>
                <a:gd name="T49" fmla="*/ 75 h 126"/>
                <a:gd name="T50" fmla="*/ 72 w 87"/>
                <a:gd name="T51" fmla="*/ 67 h 126"/>
                <a:gd name="T52" fmla="*/ 72 w 87"/>
                <a:gd name="T53" fmla="*/ 67 h 126"/>
                <a:gd name="T54" fmla="*/ 71 w 87"/>
                <a:gd name="T55" fmla="*/ 61 h 126"/>
                <a:gd name="T56" fmla="*/ 67 w 87"/>
                <a:gd name="T57" fmla="*/ 55 h 126"/>
                <a:gd name="T58" fmla="*/ 62 w 87"/>
                <a:gd name="T59" fmla="*/ 53 h 126"/>
                <a:gd name="T60" fmla="*/ 56 w 87"/>
                <a:gd name="T61" fmla="*/ 52 h 126"/>
                <a:gd name="T62" fmla="*/ 56 w 87"/>
                <a:gd name="T63" fmla="*/ 52 h 126"/>
                <a:gd name="T64" fmla="*/ 49 w 87"/>
                <a:gd name="T65" fmla="*/ 53 h 126"/>
                <a:gd name="T66" fmla="*/ 43 w 87"/>
                <a:gd name="T67" fmla="*/ 55 h 126"/>
                <a:gd name="T68" fmla="*/ 39 w 87"/>
                <a:gd name="T69" fmla="*/ 59 h 126"/>
                <a:gd name="T70" fmla="*/ 34 w 87"/>
                <a:gd name="T71" fmla="*/ 63 h 126"/>
                <a:gd name="T72" fmla="*/ 30 w 87"/>
                <a:gd name="T73" fmla="*/ 68 h 126"/>
                <a:gd name="T74" fmla="*/ 28 w 87"/>
                <a:gd name="T75" fmla="*/ 73 h 126"/>
                <a:gd name="T76" fmla="*/ 24 w 87"/>
                <a:gd name="T77" fmla="*/ 83 h 126"/>
                <a:gd name="T78" fmla="*/ 16 w 87"/>
                <a:gd name="T79" fmla="*/ 126 h 126"/>
                <a:gd name="T80" fmla="*/ 0 w 87"/>
                <a:gd name="T81" fmla="*/ 126 h 126"/>
                <a:gd name="T82" fmla="*/ 27 w 87"/>
                <a:gd name="T8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7" h="126">
                  <a:moveTo>
                    <a:pt x="27" y="0"/>
                  </a:moveTo>
                  <a:lnTo>
                    <a:pt x="42" y="0"/>
                  </a:lnTo>
                  <a:lnTo>
                    <a:pt x="31" y="52"/>
                  </a:lnTo>
                  <a:lnTo>
                    <a:pt x="31" y="52"/>
                  </a:lnTo>
                  <a:lnTo>
                    <a:pt x="31" y="52"/>
                  </a:lnTo>
                  <a:lnTo>
                    <a:pt x="37" y="46"/>
                  </a:lnTo>
                  <a:lnTo>
                    <a:pt x="43" y="42"/>
                  </a:lnTo>
                  <a:lnTo>
                    <a:pt x="50" y="40"/>
                  </a:lnTo>
                  <a:lnTo>
                    <a:pt x="59" y="38"/>
                  </a:lnTo>
                  <a:lnTo>
                    <a:pt x="59" y="38"/>
                  </a:lnTo>
                  <a:lnTo>
                    <a:pt x="65" y="38"/>
                  </a:lnTo>
                  <a:lnTo>
                    <a:pt x="71" y="40"/>
                  </a:lnTo>
                  <a:lnTo>
                    <a:pt x="75" y="42"/>
                  </a:lnTo>
                  <a:lnTo>
                    <a:pt x="79" y="46"/>
                  </a:lnTo>
                  <a:lnTo>
                    <a:pt x="83" y="49"/>
                  </a:lnTo>
                  <a:lnTo>
                    <a:pt x="85" y="54"/>
                  </a:lnTo>
                  <a:lnTo>
                    <a:pt x="86" y="59"/>
                  </a:lnTo>
                  <a:lnTo>
                    <a:pt x="87" y="66"/>
                  </a:lnTo>
                  <a:lnTo>
                    <a:pt x="87" y="66"/>
                  </a:lnTo>
                  <a:lnTo>
                    <a:pt x="86" y="73"/>
                  </a:lnTo>
                  <a:lnTo>
                    <a:pt x="85" y="81"/>
                  </a:lnTo>
                  <a:lnTo>
                    <a:pt x="75" y="126"/>
                  </a:lnTo>
                  <a:lnTo>
                    <a:pt x="60" y="126"/>
                  </a:lnTo>
                  <a:lnTo>
                    <a:pt x="71" y="75"/>
                  </a:lnTo>
                  <a:lnTo>
                    <a:pt x="71" y="75"/>
                  </a:lnTo>
                  <a:lnTo>
                    <a:pt x="72" y="67"/>
                  </a:lnTo>
                  <a:lnTo>
                    <a:pt x="72" y="67"/>
                  </a:lnTo>
                  <a:lnTo>
                    <a:pt x="71" y="61"/>
                  </a:lnTo>
                  <a:lnTo>
                    <a:pt x="67" y="55"/>
                  </a:lnTo>
                  <a:lnTo>
                    <a:pt x="62" y="53"/>
                  </a:lnTo>
                  <a:lnTo>
                    <a:pt x="56" y="52"/>
                  </a:lnTo>
                  <a:lnTo>
                    <a:pt x="56" y="52"/>
                  </a:lnTo>
                  <a:lnTo>
                    <a:pt x="49" y="53"/>
                  </a:lnTo>
                  <a:lnTo>
                    <a:pt x="43" y="55"/>
                  </a:lnTo>
                  <a:lnTo>
                    <a:pt x="39" y="59"/>
                  </a:lnTo>
                  <a:lnTo>
                    <a:pt x="34" y="63"/>
                  </a:lnTo>
                  <a:lnTo>
                    <a:pt x="30" y="68"/>
                  </a:lnTo>
                  <a:lnTo>
                    <a:pt x="28" y="73"/>
                  </a:lnTo>
                  <a:lnTo>
                    <a:pt x="24" y="83"/>
                  </a:lnTo>
                  <a:lnTo>
                    <a:pt x="16" y="126"/>
                  </a:lnTo>
                  <a:lnTo>
                    <a:pt x="0" y="126"/>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 name="Freeform 21">
              <a:extLst>
                <a:ext uri="{FF2B5EF4-FFF2-40B4-BE49-F238E27FC236}">
                  <a16:creationId xmlns:a16="http://schemas.microsoft.com/office/drawing/2014/main" id="{E46D8D40-32F2-43D1-B870-77A300430D03}"/>
                </a:ext>
              </a:extLst>
            </p:cNvPr>
            <p:cNvSpPr>
              <a:spLocks noEditPoints="1"/>
            </p:cNvSpPr>
            <p:nvPr userDrawn="1"/>
          </p:nvSpPr>
          <p:spPr bwMode="auto">
            <a:xfrm>
              <a:off x="6224" y="4145"/>
              <a:ext cx="27" cy="30"/>
            </a:xfrm>
            <a:custGeom>
              <a:avLst/>
              <a:gdLst>
                <a:gd name="T0" fmla="*/ 66 w 80"/>
                <a:gd name="T1" fmla="*/ 87 h 90"/>
                <a:gd name="T2" fmla="*/ 39 w 80"/>
                <a:gd name="T3" fmla="*/ 90 h 90"/>
                <a:gd name="T4" fmla="*/ 32 w 80"/>
                <a:gd name="T5" fmla="*/ 90 h 90"/>
                <a:gd name="T6" fmla="*/ 18 w 80"/>
                <a:gd name="T7" fmla="*/ 87 h 90"/>
                <a:gd name="T8" fmla="*/ 7 w 80"/>
                <a:gd name="T9" fmla="*/ 77 h 90"/>
                <a:gd name="T10" fmla="*/ 1 w 80"/>
                <a:gd name="T11" fmla="*/ 61 h 90"/>
                <a:gd name="T12" fmla="*/ 0 w 80"/>
                <a:gd name="T13" fmla="*/ 52 h 90"/>
                <a:gd name="T14" fmla="*/ 4 w 80"/>
                <a:gd name="T15" fmla="*/ 34 h 90"/>
                <a:gd name="T16" fmla="*/ 12 w 80"/>
                <a:gd name="T17" fmla="*/ 17 h 90"/>
                <a:gd name="T18" fmla="*/ 27 w 80"/>
                <a:gd name="T19" fmla="*/ 5 h 90"/>
                <a:gd name="T20" fmla="*/ 48 w 80"/>
                <a:gd name="T21" fmla="*/ 0 h 90"/>
                <a:gd name="T22" fmla="*/ 55 w 80"/>
                <a:gd name="T23" fmla="*/ 2 h 90"/>
                <a:gd name="T24" fmla="*/ 67 w 80"/>
                <a:gd name="T25" fmla="*/ 5 h 90"/>
                <a:gd name="T26" fmla="*/ 75 w 80"/>
                <a:gd name="T27" fmla="*/ 14 h 90"/>
                <a:gd name="T28" fmla="*/ 79 w 80"/>
                <a:gd name="T29" fmla="*/ 25 h 90"/>
                <a:gd name="T30" fmla="*/ 80 w 80"/>
                <a:gd name="T31" fmla="*/ 33 h 90"/>
                <a:gd name="T32" fmla="*/ 78 w 80"/>
                <a:gd name="T33" fmla="*/ 49 h 90"/>
                <a:gd name="T34" fmla="*/ 18 w 80"/>
                <a:gd name="T35" fmla="*/ 49 h 90"/>
                <a:gd name="T36" fmla="*/ 17 w 80"/>
                <a:gd name="T37" fmla="*/ 54 h 90"/>
                <a:gd name="T38" fmla="*/ 19 w 80"/>
                <a:gd name="T39" fmla="*/ 65 h 90"/>
                <a:gd name="T40" fmla="*/ 25 w 80"/>
                <a:gd name="T41" fmla="*/ 72 h 90"/>
                <a:gd name="T42" fmla="*/ 33 w 80"/>
                <a:gd name="T43" fmla="*/ 77 h 90"/>
                <a:gd name="T44" fmla="*/ 43 w 80"/>
                <a:gd name="T45" fmla="*/ 77 h 90"/>
                <a:gd name="T46" fmla="*/ 68 w 80"/>
                <a:gd name="T47" fmla="*/ 72 h 90"/>
                <a:gd name="T48" fmla="*/ 63 w 80"/>
                <a:gd name="T49" fmla="*/ 37 h 90"/>
                <a:gd name="T50" fmla="*/ 63 w 80"/>
                <a:gd name="T51" fmla="*/ 30 h 90"/>
                <a:gd name="T52" fmla="*/ 62 w 80"/>
                <a:gd name="T53" fmla="*/ 23 h 90"/>
                <a:gd name="T54" fmla="*/ 56 w 80"/>
                <a:gd name="T55" fmla="*/ 16 h 90"/>
                <a:gd name="T56" fmla="*/ 50 w 80"/>
                <a:gd name="T57" fmla="*/ 14 h 90"/>
                <a:gd name="T58" fmla="*/ 45 w 80"/>
                <a:gd name="T59" fmla="*/ 14 h 90"/>
                <a:gd name="T60" fmla="*/ 37 w 80"/>
                <a:gd name="T61" fmla="*/ 15 h 90"/>
                <a:gd name="T62" fmla="*/ 29 w 80"/>
                <a:gd name="T63" fmla="*/ 21 h 90"/>
                <a:gd name="T64" fmla="*/ 19 w 80"/>
                <a:gd name="T65" fmla="*/ 3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90">
                  <a:moveTo>
                    <a:pt x="66" y="87"/>
                  </a:moveTo>
                  <a:lnTo>
                    <a:pt x="66" y="87"/>
                  </a:lnTo>
                  <a:lnTo>
                    <a:pt x="53" y="89"/>
                  </a:lnTo>
                  <a:lnTo>
                    <a:pt x="39" y="90"/>
                  </a:lnTo>
                  <a:lnTo>
                    <a:pt x="39" y="90"/>
                  </a:lnTo>
                  <a:lnTo>
                    <a:pt x="32" y="90"/>
                  </a:lnTo>
                  <a:lnTo>
                    <a:pt x="25" y="89"/>
                  </a:lnTo>
                  <a:lnTo>
                    <a:pt x="18" y="87"/>
                  </a:lnTo>
                  <a:lnTo>
                    <a:pt x="12" y="82"/>
                  </a:lnTo>
                  <a:lnTo>
                    <a:pt x="7" y="77"/>
                  </a:lnTo>
                  <a:lnTo>
                    <a:pt x="4" y="71"/>
                  </a:lnTo>
                  <a:lnTo>
                    <a:pt x="1" y="61"/>
                  </a:lnTo>
                  <a:lnTo>
                    <a:pt x="0" y="52"/>
                  </a:lnTo>
                  <a:lnTo>
                    <a:pt x="0" y="52"/>
                  </a:lnTo>
                  <a:lnTo>
                    <a:pt x="1" y="42"/>
                  </a:lnTo>
                  <a:lnTo>
                    <a:pt x="4" y="34"/>
                  </a:lnTo>
                  <a:lnTo>
                    <a:pt x="7" y="25"/>
                  </a:lnTo>
                  <a:lnTo>
                    <a:pt x="12" y="17"/>
                  </a:lnTo>
                  <a:lnTo>
                    <a:pt x="19" y="10"/>
                  </a:lnTo>
                  <a:lnTo>
                    <a:pt x="27" y="5"/>
                  </a:lnTo>
                  <a:lnTo>
                    <a:pt x="37" y="2"/>
                  </a:lnTo>
                  <a:lnTo>
                    <a:pt x="48" y="0"/>
                  </a:lnTo>
                  <a:lnTo>
                    <a:pt x="48" y="0"/>
                  </a:lnTo>
                  <a:lnTo>
                    <a:pt x="55" y="2"/>
                  </a:lnTo>
                  <a:lnTo>
                    <a:pt x="61" y="3"/>
                  </a:lnTo>
                  <a:lnTo>
                    <a:pt x="67" y="5"/>
                  </a:lnTo>
                  <a:lnTo>
                    <a:pt x="72" y="9"/>
                  </a:lnTo>
                  <a:lnTo>
                    <a:pt x="75" y="14"/>
                  </a:lnTo>
                  <a:lnTo>
                    <a:pt x="78" y="20"/>
                  </a:lnTo>
                  <a:lnTo>
                    <a:pt x="79" y="25"/>
                  </a:lnTo>
                  <a:lnTo>
                    <a:pt x="80" y="33"/>
                  </a:lnTo>
                  <a:lnTo>
                    <a:pt x="80" y="33"/>
                  </a:lnTo>
                  <a:lnTo>
                    <a:pt x="79" y="41"/>
                  </a:lnTo>
                  <a:lnTo>
                    <a:pt x="78" y="49"/>
                  </a:lnTo>
                  <a:lnTo>
                    <a:pt x="18" y="49"/>
                  </a:lnTo>
                  <a:lnTo>
                    <a:pt x="18" y="49"/>
                  </a:lnTo>
                  <a:lnTo>
                    <a:pt x="17" y="54"/>
                  </a:lnTo>
                  <a:lnTo>
                    <a:pt x="17" y="54"/>
                  </a:lnTo>
                  <a:lnTo>
                    <a:pt x="18" y="60"/>
                  </a:lnTo>
                  <a:lnTo>
                    <a:pt x="19" y="65"/>
                  </a:lnTo>
                  <a:lnTo>
                    <a:pt x="22" y="70"/>
                  </a:lnTo>
                  <a:lnTo>
                    <a:pt x="25" y="72"/>
                  </a:lnTo>
                  <a:lnTo>
                    <a:pt x="29" y="75"/>
                  </a:lnTo>
                  <a:lnTo>
                    <a:pt x="33" y="77"/>
                  </a:lnTo>
                  <a:lnTo>
                    <a:pt x="43" y="77"/>
                  </a:lnTo>
                  <a:lnTo>
                    <a:pt x="43" y="77"/>
                  </a:lnTo>
                  <a:lnTo>
                    <a:pt x="56" y="76"/>
                  </a:lnTo>
                  <a:lnTo>
                    <a:pt x="68" y="72"/>
                  </a:lnTo>
                  <a:lnTo>
                    <a:pt x="66" y="87"/>
                  </a:lnTo>
                  <a:close/>
                  <a:moveTo>
                    <a:pt x="63" y="37"/>
                  </a:moveTo>
                  <a:lnTo>
                    <a:pt x="63" y="37"/>
                  </a:lnTo>
                  <a:lnTo>
                    <a:pt x="63" y="30"/>
                  </a:lnTo>
                  <a:lnTo>
                    <a:pt x="63" y="30"/>
                  </a:lnTo>
                  <a:lnTo>
                    <a:pt x="62" y="23"/>
                  </a:lnTo>
                  <a:lnTo>
                    <a:pt x="58" y="18"/>
                  </a:lnTo>
                  <a:lnTo>
                    <a:pt x="56" y="16"/>
                  </a:lnTo>
                  <a:lnTo>
                    <a:pt x="54" y="15"/>
                  </a:lnTo>
                  <a:lnTo>
                    <a:pt x="50" y="14"/>
                  </a:lnTo>
                  <a:lnTo>
                    <a:pt x="45" y="14"/>
                  </a:lnTo>
                  <a:lnTo>
                    <a:pt x="45" y="14"/>
                  </a:lnTo>
                  <a:lnTo>
                    <a:pt x="41" y="14"/>
                  </a:lnTo>
                  <a:lnTo>
                    <a:pt x="37" y="15"/>
                  </a:lnTo>
                  <a:lnTo>
                    <a:pt x="32" y="17"/>
                  </a:lnTo>
                  <a:lnTo>
                    <a:pt x="29" y="21"/>
                  </a:lnTo>
                  <a:lnTo>
                    <a:pt x="23" y="28"/>
                  </a:lnTo>
                  <a:lnTo>
                    <a:pt x="19" y="37"/>
                  </a:lnTo>
                  <a:lnTo>
                    <a:pt x="63"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22">
              <a:extLst>
                <a:ext uri="{FF2B5EF4-FFF2-40B4-BE49-F238E27FC236}">
                  <a16:creationId xmlns:a16="http://schemas.microsoft.com/office/drawing/2014/main" id="{ADF32F55-D245-49F6-8CD6-7637F3CC6E4A}"/>
                </a:ext>
              </a:extLst>
            </p:cNvPr>
            <p:cNvSpPr>
              <a:spLocks/>
            </p:cNvSpPr>
            <p:nvPr userDrawn="1"/>
          </p:nvSpPr>
          <p:spPr bwMode="auto">
            <a:xfrm>
              <a:off x="6270" y="4132"/>
              <a:ext cx="29" cy="42"/>
            </a:xfrm>
            <a:custGeom>
              <a:avLst/>
              <a:gdLst>
                <a:gd name="T0" fmla="*/ 27 w 87"/>
                <a:gd name="T1" fmla="*/ 0 h 126"/>
                <a:gd name="T2" fmla="*/ 42 w 87"/>
                <a:gd name="T3" fmla="*/ 0 h 126"/>
                <a:gd name="T4" fmla="*/ 31 w 87"/>
                <a:gd name="T5" fmla="*/ 52 h 126"/>
                <a:gd name="T6" fmla="*/ 32 w 87"/>
                <a:gd name="T7" fmla="*/ 52 h 126"/>
                <a:gd name="T8" fmla="*/ 32 w 87"/>
                <a:gd name="T9" fmla="*/ 52 h 126"/>
                <a:gd name="T10" fmla="*/ 37 w 87"/>
                <a:gd name="T11" fmla="*/ 46 h 126"/>
                <a:gd name="T12" fmla="*/ 43 w 87"/>
                <a:gd name="T13" fmla="*/ 42 h 126"/>
                <a:gd name="T14" fmla="*/ 52 w 87"/>
                <a:gd name="T15" fmla="*/ 40 h 126"/>
                <a:gd name="T16" fmla="*/ 59 w 87"/>
                <a:gd name="T17" fmla="*/ 38 h 126"/>
                <a:gd name="T18" fmla="*/ 59 w 87"/>
                <a:gd name="T19" fmla="*/ 38 h 126"/>
                <a:gd name="T20" fmla="*/ 65 w 87"/>
                <a:gd name="T21" fmla="*/ 38 h 126"/>
                <a:gd name="T22" fmla="*/ 71 w 87"/>
                <a:gd name="T23" fmla="*/ 40 h 126"/>
                <a:gd name="T24" fmla="*/ 75 w 87"/>
                <a:gd name="T25" fmla="*/ 42 h 126"/>
                <a:gd name="T26" fmla="*/ 79 w 87"/>
                <a:gd name="T27" fmla="*/ 46 h 126"/>
                <a:gd name="T28" fmla="*/ 83 w 87"/>
                <a:gd name="T29" fmla="*/ 49 h 126"/>
                <a:gd name="T30" fmla="*/ 85 w 87"/>
                <a:gd name="T31" fmla="*/ 54 h 126"/>
                <a:gd name="T32" fmla="*/ 87 w 87"/>
                <a:gd name="T33" fmla="*/ 59 h 126"/>
                <a:gd name="T34" fmla="*/ 87 w 87"/>
                <a:gd name="T35" fmla="*/ 66 h 126"/>
                <a:gd name="T36" fmla="*/ 87 w 87"/>
                <a:gd name="T37" fmla="*/ 66 h 126"/>
                <a:gd name="T38" fmla="*/ 87 w 87"/>
                <a:gd name="T39" fmla="*/ 73 h 126"/>
                <a:gd name="T40" fmla="*/ 86 w 87"/>
                <a:gd name="T41" fmla="*/ 81 h 126"/>
                <a:gd name="T42" fmla="*/ 77 w 87"/>
                <a:gd name="T43" fmla="*/ 126 h 126"/>
                <a:gd name="T44" fmla="*/ 60 w 87"/>
                <a:gd name="T45" fmla="*/ 126 h 126"/>
                <a:gd name="T46" fmla="*/ 71 w 87"/>
                <a:gd name="T47" fmla="*/ 75 h 126"/>
                <a:gd name="T48" fmla="*/ 71 w 87"/>
                <a:gd name="T49" fmla="*/ 75 h 126"/>
                <a:gd name="T50" fmla="*/ 72 w 87"/>
                <a:gd name="T51" fmla="*/ 67 h 126"/>
                <a:gd name="T52" fmla="*/ 72 w 87"/>
                <a:gd name="T53" fmla="*/ 67 h 126"/>
                <a:gd name="T54" fmla="*/ 71 w 87"/>
                <a:gd name="T55" fmla="*/ 61 h 126"/>
                <a:gd name="T56" fmla="*/ 67 w 87"/>
                <a:gd name="T57" fmla="*/ 55 h 126"/>
                <a:gd name="T58" fmla="*/ 62 w 87"/>
                <a:gd name="T59" fmla="*/ 53 h 126"/>
                <a:gd name="T60" fmla="*/ 56 w 87"/>
                <a:gd name="T61" fmla="*/ 52 h 126"/>
                <a:gd name="T62" fmla="*/ 56 w 87"/>
                <a:gd name="T63" fmla="*/ 52 h 126"/>
                <a:gd name="T64" fmla="*/ 49 w 87"/>
                <a:gd name="T65" fmla="*/ 53 h 126"/>
                <a:gd name="T66" fmla="*/ 43 w 87"/>
                <a:gd name="T67" fmla="*/ 55 h 126"/>
                <a:gd name="T68" fmla="*/ 38 w 87"/>
                <a:gd name="T69" fmla="*/ 59 h 126"/>
                <a:gd name="T70" fmla="*/ 34 w 87"/>
                <a:gd name="T71" fmla="*/ 63 h 126"/>
                <a:gd name="T72" fmla="*/ 30 w 87"/>
                <a:gd name="T73" fmla="*/ 68 h 126"/>
                <a:gd name="T74" fmla="*/ 28 w 87"/>
                <a:gd name="T75" fmla="*/ 73 h 126"/>
                <a:gd name="T76" fmla="*/ 25 w 87"/>
                <a:gd name="T77" fmla="*/ 83 h 126"/>
                <a:gd name="T78" fmla="*/ 16 w 87"/>
                <a:gd name="T79" fmla="*/ 126 h 126"/>
                <a:gd name="T80" fmla="*/ 0 w 87"/>
                <a:gd name="T81" fmla="*/ 126 h 126"/>
                <a:gd name="T82" fmla="*/ 27 w 87"/>
                <a:gd name="T8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7" h="126">
                  <a:moveTo>
                    <a:pt x="27" y="0"/>
                  </a:moveTo>
                  <a:lnTo>
                    <a:pt x="42" y="0"/>
                  </a:lnTo>
                  <a:lnTo>
                    <a:pt x="31" y="52"/>
                  </a:lnTo>
                  <a:lnTo>
                    <a:pt x="32" y="52"/>
                  </a:lnTo>
                  <a:lnTo>
                    <a:pt x="32" y="52"/>
                  </a:lnTo>
                  <a:lnTo>
                    <a:pt x="37" y="46"/>
                  </a:lnTo>
                  <a:lnTo>
                    <a:pt x="43" y="42"/>
                  </a:lnTo>
                  <a:lnTo>
                    <a:pt x="52" y="40"/>
                  </a:lnTo>
                  <a:lnTo>
                    <a:pt x="59" y="38"/>
                  </a:lnTo>
                  <a:lnTo>
                    <a:pt x="59" y="38"/>
                  </a:lnTo>
                  <a:lnTo>
                    <a:pt x="65" y="38"/>
                  </a:lnTo>
                  <a:lnTo>
                    <a:pt x="71" y="40"/>
                  </a:lnTo>
                  <a:lnTo>
                    <a:pt x="75" y="42"/>
                  </a:lnTo>
                  <a:lnTo>
                    <a:pt x="79" y="46"/>
                  </a:lnTo>
                  <a:lnTo>
                    <a:pt x="83" y="49"/>
                  </a:lnTo>
                  <a:lnTo>
                    <a:pt x="85" y="54"/>
                  </a:lnTo>
                  <a:lnTo>
                    <a:pt x="87" y="59"/>
                  </a:lnTo>
                  <a:lnTo>
                    <a:pt x="87" y="66"/>
                  </a:lnTo>
                  <a:lnTo>
                    <a:pt x="87" y="66"/>
                  </a:lnTo>
                  <a:lnTo>
                    <a:pt x="87" y="73"/>
                  </a:lnTo>
                  <a:lnTo>
                    <a:pt x="86" y="81"/>
                  </a:lnTo>
                  <a:lnTo>
                    <a:pt x="77" y="126"/>
                  </a:lnTo>
                  <a:lnTo>
                    <a:pt x="60" y="126"/>
                  </a:lnTo>
                  <a:lnTo>
                    <a:pt x="71" y="75"/>
                  </a:lnTo>
                  <a:lnTo>
                    <a:pt x="71" y="75"/>
                  </a:lnTo>
                  <a:lnTo>
                    <a:pt x="72" y="67"/>
                  </a:lnTo>
                  <a:lnTo>
                    <a:pt x="72" y="67"/>
                  </a:lnTo>
                  <a:lnTo>
                    <a:pt x="71" y="61"/>
                  </a:lnTo>
                  <a:lnTo>
                    <a:pt x="67" y="55"/>
                  </a:lnTo>
                  <a:lnTo>
                    <a:pt x="62" y="53"/>
                  </a:lnTo>
                  <a:lnTo>
                    <a:pt x="56" y="52"/>
                  </a:lnTo>
                  <a:lnTo>
                    <a:pt x="56" y="52"/>
                  </a:lnTo>
                  <a:lnTo>
                    <a:pt x="49" y="53"/>
                  </a:lnTo>
                  <a:lnTo>
                    <a:pt x="43" y="55"/>
                  </a:lnTo>
                  <a:lnTo>
                    <a:pt x="38" y="59"/>
                  </a:lnTo>
                  <a:lnTo>
                    <a:pt x="34" y="63"/>
                  </a:lnTo>
                  <a:lnTo>
                    <a:pt x="30" y="68"/>
                  </a:lnTo>
                  <a:lnTo>
                    <a:pt x="28" y="73"/>
                  </a:lnTo>
                  <a:lnTo>
                    <a:pt x="25" y="83"/>
                  </a:lnTo>
                  <a:lnTo>
                    <a:pt x="16" y="126"/>
                  </a:lnTo>
                  <a:lnTo>
                    <a:pt x="0" y="126"/>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 name="Freeform 23">
              <a:extLst>
                <a:ext uri="{FF2B5EF4-FFF2-40B4-BE49-F238E27FC236}">
                  <a16:creationId xmlns:a16="http://schemas.microsoft.com/office/drawing/2014/main" id="{36E225FE-9AA7-4766-BA81-FB627B034AA7}"/>
                </a:ext>
              </a:extLst>
            </p:cNvPr>
            <p:cNvSpPr>
              <a:spLocks noEditPoints="1"/>
            </p:cNvSpPr>
            <p:nvPr userDrawn="1"/>
          </p:nvSpPr>
          <p:spPr bwMode="auto">
            <a:xfrm>
              <a:off x="6305" y="4145"/>
              <a:ext cx="27" cy="30"/>
            </a:xfrm>
            <a:custGeom>
              <a:avLst/>
              <a:gdLst>
                <a:gd name="T0" fmla="*/ 65 w 79"/>
                <a:gd name="T1" fmla="*/ 87 h 90"/>
                <a:gd name="T2" fmla="*/ 39 w 79"/>
                <a:gd name="T3" fmla="*/ 90 h 90"/>
                <a:gd name="T4" fmla="*/ 31 w 79"/>
                <a:gd name="T5" fmla="*/ 90 h 90"/>
                <a:gd name="T6" fmla="*/ 17 w 79"/>
                <a:gd name="T7" fmla="*/ 87 h 90"/>
                <a:gd name="T8" fmla="*/ 6 w 79"/>
                <a:gd name="T9" fmla="*/ 77 h 90"/>
                <a:gd name="T10" fmla="*/ 0 w 79"/>
                <a:gd name="T11" fmla="*/ 61 h 90"/>
                <a:gd name="T12" fmla="*/ 0 w 79"/>
                <a:gd name="T13" fmla="*/ 52 h 90"/>
                <a:gd name="T14" fmla="*/ 3 w 79"/>
                <a:gd name="T15" fmla="*/ 34 h 90"/>
                <a:gd name="T16" fmla="*/ 12 w 79"/>
                <a:gd name="T17" fmla="*/ 17 h 90"/>
                <a:gd name="T18" fmla="*/ 26 w 79"/>
                <a:gd name="T19" fmla="*/ 5 h 90"/>
                <a:gd name="T20" fmla="*/ 47 w 79"/>
                <a:gd name="T21" fmla="*/ 0 h 90"/>
                <a:gd name="T22" fmla="*/ 54 w 79"/>
                <a:gd name="T23" fmla="*/ 2 h 90"/>
                <a:gd name="T24" fmla="*/ 66 w 79"/>
                <a:gd name="T25" fmla="*/ 5 h 90"/>
                <a:gd name="T26" fmla="*/ 74 w 79"/>
                <a:gd name="T27" fmla="*/ 14 h 90"/>
                <a:gd name="T28" fmla="*/ 78 w 79"/>
                <a:gd name="T29" fmla="*/ 25 h 90"/>
                <a:gd name="T30" fmla="*/ 79 w 79"/>
                <a:gd name="T31" fmla="*/ 33 h 90"/>
                <a:gd name="T32" fmla="*/ 78 w 79"/>
                <a:gd name="T33" fmla="*/ 49 h 90"/>
                <a:gd name="T34" fmla="*/ 17 w 79"/>
                <a:gd name="T35" fmla="*/ 49 h 90"/>
                <a:gd name="T36" fmla="*/ 17 w 79"/>
                <a:gd name="T37" fmla="*/ 54 h 90"/>
                <a:gd name="T38" fmla="*/ 18 w 79"/>
                <a:gd name="T39" fmla="*/ 65 h 90"/>
                <a:gd name="T40" fmla="*/ 24 w 79"/>
                <a:gd name="T41" fmla="*/ 72 h 90"/>
                <a:gd name="T42" fmla="*/ 32 w 79"/>
                <a:gd name="T43" fmla="*/ 77 h 90"/>
                <a:gd name="T44" fmla="*/ 43 w 79"/>
                <a:gd name="T45" fmla="*/ 77 h 90"/>
                <a:gd name="T46" fmla="*/ 67 w 79"/>
                <a:gd name="T47" fmla="*/ 72 h 90"/>
                <a:gd name="T48" fmla="*/ 62 w 79"/>
                <a:gd name="T49" fmla="*/ 37 h 90"/>
                <a:gd name="T50" fmla="*/ 63 w 79"/>
                <a:gd name="T51" fmla="*/ 30 h 90"/>
                <a:gd name="T52" fmla="*/ 62 w 79"/>
                <a:gd name="T53" fmla="*/ 23 h 90"/>
                <a:gd name="T54" fmla="*/ 56 w 79"/>
                <a:gd name="T55" fmla="*/ 16 h 90"/>
                <a:gd name="T56" fmla="*/ 49 w 79"/>
                <a:gd name="T57" fmla="*/ 14 h 90"/>
                <a:gd name="T58" fmla="*/ 44 w 79"/>
                <a:gd name="T59" fmla="*/ 14 h 90"/>
                <a:gd name="T60" fmla="*/ 36 w 79"/>
                <a:gd name="T61" fmla="*/ 15 h 90"/>
                <a:gd name="T62" fmla="*/ 28 w 79"/>
                <a:gd name="T63" fmla="*/ 21 h 90"/>
                <a:gd name="T64" fmla="*/ 18 w 79"/>
                <a:gd name="T65" fmla="*/ 3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90">
                  <a:moveTo>
                    <a:pt x="65" y="87"/>
                  </a:moveTo>
                  <a:lnTo>
                    <a:pt x="65" y="87"/>
                  </a:lnTo>
                  <a:lnTo>
                    <a:pt x="51" y="89"/>
                  </a:lnTo>
                  <a:lnTo>
                    <a:pt x="39" y="90"/>
                  </a:lnTo>
                  <a:lnTo>
                    <a:pt x="39" y="90"/>
                  </a:lnTo>
                  <a:lnTo>
                    <a:pt x="31" y="90"/>
                  </a:lnTo>
                  <a:lnTo>
                    <a:pt x="24" y="89"/>
                  </a:lnTo>
                  <a:lnTo>
                    <a:pt x="17" y="87"/>
                  </a:lnTo>
                  <a:lnTo>
                    <a:pt x="12" y="82"/>
                  </a:lnTo>
                  <a:lnTo>
                    <a:pt x="6" y="77"/>
                  </a:lnTo>
                  <a:lnTo>
                    <a:pt x="3" y="71"/>
                  </a:lnTo>
                  <a:lnTo>
                    <a:pt x="0" y="61"/>
                  </a:lnTo>
                  <a:lnTo>
                    <a:pt x="0" y="52"/>
                  </a:lnTo>
                  <a:lnTo>
                    <a:pt x="0" y="52"/>
                  </a:lnTo>
                  <a:lnTo>
                    <a:pt x="0" y="42"/>
                  </a:lnTo>
                  <a:lnTo>
                    <a:pt x="3" y="34"/>
                  </a:lnTo>
                  <a:lnTo>
                    <a:pt x="6" y="25"/>
                  </a:lnTo>
                  <a:lnTo>
                    <a:pt x="12" y="17"/>
                  </a:lnTo>
                  <a:lnTo>
                    <a:pt x="18" y="10"/>
                  </a:lnTo>
                  <a:lnTo>
                    <a:pt x="26" y="5"/>
                  </a:lnTo>
                  <a:lnTo>
                    <a:pt x="36" y="2"/>
                  </a:lnTo>
                  <a:lnTo>
                    <a:pt x="47" y="0"/>
                  </a:lnTo>
                  <a:lnTo>
                    <a:pt x="47" y="0"/>
                  </a:lnTo>
                  <a:lnTo>
                    <a:pt x="54" y="2"/>
                  </a:lnTo>
                  <a:lnTo>
                    <a:pt x="60" y="3"/>
                  </a:lnTo>
                  <a:lnTo>
                    <a:pt x="66" y="5"/>
                  </a:lnTo>
                  <a:lnTo>
                    <a:pt x="70" y="9"/>
                  </a:lnTo>
                  <a:lnTo>
                    <a:pt x="74" y="14"/>
                  </a:lnTo>
                  <a:lnTo>
                    <a:pt x="76" y="20"/>
                  </a:lnTo>
                  <a:lnTo>
                    <a:pt x="78" y="25"/>
                  </a:lnTo>
                  <a:lnTo>
                    <a:pt x="79" y="33"/>
                  </a:lnTo>
                  <a:lnTo>
                    <a:pt x="79" y="33"/>
                  </a:lnTo>
                  <a:lnTo>
                    <a:pt x="78" y="41"/>
                  </a:lnTo>
                  <a:lnTo>
                    <a:pt x="78" y="49"/>
                  </a:lnTo>
                  <a:lnTo>
                    <a:pt x="17" y="49"/>
                  </a:lnTo>
                  <a:lnTo>
                    <a:pt x="17" y="49"/>
                  </a:lnTo>
                  <a:lnTo>
                    <a:pt x="17" y="54"/>
                  </a:lnTo>
                  <a:lnTo>
                    <a:pt x="17" y="54"/>
                  </a:lnTo>
                  <a:lnTo>
                    <a:pt x="17" y="60"/>
                  </a:lnTo>
                  <a:lnTo>
                    <a:pt x="18" y="65"/>
                  </a:lnTo>
                  <a:lnTo>
                    <a:pt x="20" y="70"/>
                  </a:lnTo>
                  <a:lnTo>
                    <a:pt x="24" y="72"/>
                  </a:lnTo>
                  <a:lnTo>
                    <a:pt x="28" y="75"/>
                  </a:lnTo>
                  <a:lnTo>
                    <a:pt x="32" y="77"/>
                  </a:lnTo>
                  <a:lnTo>
                    <a:pt x="43" y="77"/>
                  </a:lnTo>
                  <a:lnTo>
                    <a:pt x="43" y="77"/>
                  </a:lnTo>
                  <a:lnTo>
                    <a:pt x="55" y="76"/>
                  </a:lnTo>
                  <a:lnTo>
                    <a:pt x="67" y="72"/>
                  </a:lnTo>
                  <a:lnTo>
                    <a:pt x="65" y="87"/>
                  </a:lnTo>
                  <a:close/>
                  <a:moveTo>
                    <a:pt x="62" y="37"/>
                  </a:moveTo>
                  <a:lnTo>
                    <a:pt x="62" y="37"/>
                  </a:lnTo>
                  <a:lnTo>
                    <a:pt x="63" y="30"/>
                  </a:lnTo>
                  <a:lnTo>
                    <a:pt x="63" y="30"/>
                  </a:lnTo>
                  <a:lnTo>
                    <a:pt x="62" y="23"/>
                  </a:lnTo>
                  <a:lnTo>
                    <a:pt x="59" y="18"/>
                  </a:lnTo>
                  <a:lnTo>
                    <a:pt x="56" y="16"/>
                  </a:lnTo>
                  <a:lnTo>
                    <a:pt x="53" y="15"/>
                  </a:lnTo>
                  <a:lnTo>
                    <a:pt x="49" y="14"/>
                  </a:lnTo>
                  <a:lnTo>
                    <a:pt x="44" y="14"/>
                  </a:lnTo>
                  <a:lnTo>
                    <a:pt x="44" y="14"/>
                  </a:lnTo>
                  <a:lnTo>
                    <a:pt x="39" y="14"/>
                  </a:lnTo>
                  <a:lnTo>
                    <a:pt x="36" y="15"/>
                  </a:lnTo>
                  <a:lnTo>
                    <a:pt x="31" y="17"/>
                  </a:lnTo>
                  <a:lnTo>
                    <a:pt x="28" y="21"/>
                  </a:lnTo>
                  <a:lnTo>
                    <a:pt x="23" y="28"/>
                  </a:lnTo>
                  <a:lnTo>
                    <a:pt x="18" y="37"/>
                  </a:lnTo>
                  <a:lnTo>
                    <a:pt x="62"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24">
              <a:extLst>
                <a:ext uri="{FF2B5EF4-FFF2-40B4-BE49-F238E27FC236}">
                  <a16:creationId xmlns:a16="http://schemas.microsoft.com/office/drawing/2014/main" id="{4F5917C1-828A-44EC-AC9E-22AD9945C203}"/>
                </a:ext>
              </a:extLst>
            </p:cNvPr>
            <p:cNvSpPr>
              <a:spLocks noEditPoints="1"/>
            </p:cNvSpPr>
            <p:nvPr userDrawn="1"/>
          </p:nvSpPr>
          <p:spPr bwMode="auto">
            <a:xfrm>
              <a:off x="6335" y="4145"/>
              <a:ext cx="26" cy="30"/>
            </a:xfrm>
            <a:custGeom>
              <a:avLst/>
              <a:gdLst>
                <a:gd name="T0" fmla="*/ 20 w 77"/>
                <a:gd name="T1" fmla="*/ 5 h 90"/>
                <a:gd name="T2" fmla="*/ 44 w 77"/>
                <a:gd name="T3" fmla="*/ 0 h 90"/>
                <a:gd name="T4" fmla="*/ 50 w 77"/>
                <a:gd name="T5" fmla="*/ 0 h 90"/>
                <a:gd name="T6" fmla="*/ 62 w 77"/>
                <a:gd name="T7" fmla="*/ 4 h 90"/>
                <a:gd name="T8" fmla="*/ 71 w 77"/>
                <a:gd name="T9" fmla="*/ 10 h 90"/>
                <a:gd name="T10" fmla="*/ 76 w 77"/>
                <a:gd name="T11" fmla="*/ 21 h 90"/>
                <a:gd name="T12" fmla="*/ 77 w 77"/>
                <a:gd name="T13" fmla="*/ 28 h 90"/>
                <a:gd name="T14" fmla="*/ 76 w 77"/>
                <a:gd name="T15" fmla="*/ 41 h 90"/>
                <a:gd name="T16" fmla="*/ 66 w 77"/>
                <a:gd name="T17" fmla="*/ 88 h 90"/>
                <a:gd name="T18" fmla="*/ 52 w 77"/>
                <a:gd name="T19" fmla="*/ 88 h 90"/>
                <a:gd name="T20" fmla="*/ 54 w 77"/>
                <a:gd name="T21" fmla="*/ 75 h 90"/>
                <a:gd name="T22" fmla="*/ 50 w 77"/>
                <a:gd name="T23" fmla="*/ 81 h 90"/>
                <a:gd name="T24" fmla="*/ 35 w 77"/>
                <a:gd name="T25" fmla="*/ 89 h 90"/>
                <a:gd name="T26" fmla="*/ 27 w 77"/>
                <a:gd name="T27" fmla="*/ 90 h 90"/>
                <a:gd name="T28" fmla="*/ 16 w 77"/>
                <a:gd name="T29" fmla="*/ 89 h 90"/>
                <a:gd name="T30" fmla="*/ 8 w 77"/>
                <a:gd name="T31" fmla="*/ 84 h 90"/>
                <a:gd name="T32" fmla="*/ 2 w 77"/>
                <a:gd name="T33" fmla="*/ 77 h 90"/>
                <a:gd name="T34" fmla="*/ 0 w 77"/>
                <a:gd name="T35" fmla="*/ 66 h 90"/>
                <a:gd name="T36" fmla="*/ 1 w 77"/>
                <a:gd name="T37" fmla="*/ 58 h 90"/>
                <a:gd name="T38" fmla="*/ 8 w 77"/>
                <a:gd name="T39" fmla="*/ 46 h 90"/>
                <a:gd name="T40" fmla="*/ 21 w 77"/>
                <a:gd name="T41" fmla="*/ 39 h 90"/>
                <a:gd name="T42" fmla="*/ 40 w 77"/>
                <a:gd name="T43" fmla="*/ 35 h 90"/>
                <a:gd name="T44" fmla="*/ 50 w 77"/>
                <a:gd name="T45" fmla="*/ 35 h 90"/>
                <a:gd name="T46" fmla="*/ 62 w 77"/>
                <a:gd name="T47" fmla="*/ 36 h 90"/>
                <a:gd name="T48" fmla="*/ 63 w 77"/>
                <a:gd name="T49" fmla="*/ 30 h 90"/>
                <a:gd name="T50" fmla="*/ 60 w 77"/>
                <a:gd name="T51" fmla="*/ 22 h 90"/>
                <a:gd name="T52" fmla="*/ 57 w 77"/>
                <a:gd name="T53" fmla="*/ 17 h 90"/>
                <a:gd name="T54" fmla="*/ 51 w 77"/>
                <a:gd name="T55" fmla="*/ 15 h 90"/>
                <a:gd name="T56" fmla="*/ 42 w 77"/>
                <a:gd name="T57" fmla="*/ 14 h 90"/>
                <a:gd name="T58" fmla="*/ 28 w 77"/>
                <a:gd name="T59" fmla="*/ 15 h 90"/>
                <a:gd name="T60" fmla="*/ 16 w 77"/>
                <a:gd name="T61" fmla="*/ 21 h 90"/>
                <a:gd name="T62" fmla="*/ 58 w 77"/>
                <a:gd name="T63" fmla="*/ 47 h 90"/>
                <a:gd name="T64" fmla="*/ 46 w 77"/>
                <a:gd name="T65" fmla="*/ 47 h 90"/>
                <a:gd name="T66" fmla="*/ 32 w 77"/>
                <a:gd name="T67" fmla="*/ 49 h 90"/>
                <a:gd name="T68" fmla="*/ 22 w 77"/>
                <a:gd name="T69" fmla="*/ 53 h 90"/>
                <a:gd name="T70" fmla="*/ 17 w 77"/>
                <a:gd name="T71" fmla="*/ 60 h 90"/>
                <a:gd name="T72" fmla="*/ 16 w 77"/>
                <a:gd name="T73" fmla="*/ 66 h 90"/>
                <a:gd name="T74" fmla="*/ 20 w 77"/>
                <a:gd name="T75" fmla="*/ 75 h 90"/>
                <a:gd name="T76" fmla="*/ 31 w 77"/>
                <a:gd name="T77" fmla="*/ 77 h 90"/>
                <a:gd name="T78" fmla="*/ 35 w 77"/>
                <a:gd name="T79" fmla="*/ 77 h 90"/>
                <a:gd name="T80" fmla="*/ 46 w 77"/>
                <a:gd name="T81" fmla="*/ 72 h 90"/>
                <a:gd name="T82" fmla="*/ 52 w 77"/>
                <a:gd name="T83" fmla="*/ 63 h 90"/>
                <a:gd name="T84" fmla="*/ 57 w 77"/>
                <a:gd name="T85" fmla="*/ 53 h 90"/>
                <a:gd name="T86" fmla="*/ 58 w 77"/>
                <a:gd name="T87" fmla="*/ 4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90">
                  <a:moveTo>
                    <a:pt x="20" y="5"/>
                  </a:moveTo>
                  <a:lnTo>
                    <a:pt x="20" y="5"/>
                  </a:lnTo>
                  <a:lnTo>
                    <a:pt x="32" y="2"/>
                  </a:lnTo>
                  <a:lnTo>
                    <a:pt x="44" y="0"/>
                  </a:lnTo>
                  <a:lnTo>
                    <a:pt x="44" y="0"/>
                  </a:lnTo>
                  <a:lnTo>
                    <a:pt x="50" y="0"/>
                  </a:lnTo>
                  <a:lnTo>
                    <a:pt x="56" y="2"/>
                  </a:lnTo>
                  <a:lnTo>
                    <a:pt x="62" y="4"/>
                  </a:lnTo>
                  <a:lnTo>
                    <a:pt x="66" y="6"/>
                  </a:lnTo>
                  <a:lnTo>
                    <a:pt x="71" y="10"/>
                  </a:lnTo>
                  <a:lnTo>
                    <a:pt x="75" y="15"/>
                  </a:lnTo>
                  <a:lnTo>
                    <a:pt x="76" y="21"/>
                  </a:lnTo>
                  <a:lnTo>
                    <a:pt x="77" y="28"/>
                  </a:lnTo>
                  <a:lnTo>
                    <a:pt x="77" y="28"/>
                  </a:lnTo>
                  <a:lnTo>
                    <a:pt x="76" y="41"/>
                  </a:lnTo>
                  <a:lnTo>
                    <a:pt x="76" y="41"/>
                  </a:lnTo>
                  <a:lnTo>
                    <a:pt x="71" y="65"/>
                  </a:lnTo>
                  <a:lnTo>
                    <a:pt x="66" y="88"/>
                  </a:lnTo>
                  <a:lnTo>
                    <a:pt x="52" y="88"/>
                  </a:lnTo>
                  <a:lnTo>
                    <a:pt x="52" y="88"/>
                  </a:lnTo>
                  <a:lnTo>
                    <a:pt x="54" y="75"/>
                  </a:lnTo>
                  <a:lnTo>
                    <a:pt x="54" y="75"/>
                  </a:lnTo>
                  <a:lnTo>
                    <a:pt x="54" y="75"/>
                  </a:lnTo>
                  <a:lnTo>
                    <a:pt x="50" y="81"/>
                  </a:lnTo>
                  <a:lnTo>
                    <a:pt x="42" y="87"/>
                  </a:lnTo>
                  <a:lnTo>
                    <a:pt x="35" y="89"/>
                  </a:lnTo>
                  <a:lnTo>
                    <a:pt x="27" y="90"/>
                  </a:lnTo>
                  <a:lnTo>
                    <a:pt x="27" y="90"/>
                  </a:lnTo>
                  <a:lnTo>
                    <a:pt x="21" y="90"/>
                  </a:lnTo>
                  <a:lnTo>
                    <a:pt x="16" y="89"/>
                  </a:lnTo>
                  <a:lnTo>
                    <a:pt x="11" y="87"/>
                  </a:lnTo>
                  <a:lnTo>
                    <a:pt x="8" y="84"/>
                  </a:lnTo>
                  <a:lnTo>
                    <a:pt x="4" y="82"/>
                  </a:lnTo>
                  <a:lnTo>
                    <a:pt x="2" y="77"/>
                  </a:lnTo>
                  <a:lnTo>
                    <a:pt x="0" y="72"/>
                  </a:lnTo>
                  <a:lnTo>
                    <a:pt x="0" y="66"/>
                  </a:lnTo>
                  <a:lnTo>
                    <a:pt x="0" y="66"/>
                  </a:lnTo>
                  <a:lnTo>
                    <a:pt x="1" y="58"/>
                  </a:lnTo>
                  <a:lnTo>
                    <a:pt x="3" y="52"/>
                  </a:lnTo>
                  <a:lnTo>
                    <a:pt x="8" y="46"/>
                  </a:lnTo>
                  <a:lnTo>
                    <a:pt x="14" y="42"/>
                  </a:lnTo>
                  <a:lnTo>
                    <a:pt x="21" y="39"/>
                  </a:lnTo>
                  <a:lnTo>
                    <a:pt x="29" y="36"/>
                  </a:lnTo>
                  <a:lnTo>
                    <a:pt x="40" y="35"/>
                  </a:lnTo>
                  <a:lnTo>
                    <a:pt x="50" y="35"/>
                  </a:lnTo>
                  <a:lnTo>
                    <a:pt x="50" y="35"/>
                  </a:lnTo>
                  <a:lnTo>
                    <a:pt x="62" y="36"/>
                  </a:lnTo>
                  <a:lnTo>
                    <a:pt x="62" y="36"/>
                  </a:lnTo>
                  <a:lnTo>
                    <a:pt x="63" y="30"/>
                  </a:lnTo>
                  <a:lnTo>
                    <a:pt x="63" y="30"/>
                  </a:lnTo>
                  <a:lnTo>
                    <a:pt x="62" y="25"/>
                  </a:lnTo>
                  <a:lnTo>
                    <a:pt x="60" y="22"/>
                  </a:lnTo>
                  <a:lnTo>
                    <a:pt x="59" y="20"/>
                  </a:lnTo>
                  <a:lnTo>
                    <a:pt x="57" y="17"/>
                  </a:lnTo>
                  <a:lnTo>
                    <a:pt x="54" y="16"/>
                  </a:lnTo>
                  <a:lnTo>
                    <a:pt x="51" y="15"/>
                  </a:lnTo>
                  <a:lnTo>
                    <a:pt x="42" y="14"/>
                  </a:lnTo>
                  <a:lnTo>
                    <a:pt x="42" y="14"/>
                  </a:lnTo>
                  <a:lnTo>
                    <a:pt x="35" y="14"/>
                  </a:lnTo>
                  <a:lnTo>
                    <a:pt x="28" y="15"/>
                  </a:lnTo>
                  <a:lnTo>
                    <a:pt x="22" y="17"/>
                  </a:lnTo>
                  <a:lnTo>
                    <a:pt x="16" y="21"/>
                  </a:lnTo>
                  <a:lnTo>
                    <a:pt x="20" y="5"/>
                  </a:lnTo>
                  <a:close/>
                  <a:moveTo>
                    <a:pt x="58" y="47"/>
                  </a:moveTo>
                  <a:lnTo>
                    <a:pt x="46" y="47"/>
                  </a:lnTo>
                  <a:lnTo>
                    <a:pt x="46" y="47"/>
                  </a:lnTo>
                  <a:lnTo>
                    <a:pt x="36" y="48"/>
                  </a:lnTo>
                  <a:lnTo>
                    <a:pt x="32" y="49"/>
                  </a:lnTo>
                  <a:lnTo>
                    <a:pt x="27" y="51"/>
                  </a:lnTo>
                  <a:lnTo>
                    <a:pt x="22" y="53"/>
                  </a:lnTo>
                  <a:lnTo>
                    <a:pt x="19" y="57"/>
                  </a:lnTo>
                  <a:lnTo>
                    <a:pt x="17" y="60"/>
                  </a:lnTo>
                  <a:lnTo>
                    <a:pt x="16" y="66"/>
                  </a:lnTo>
                  <a:lnTo>
                    <a:pt x="16" y="66"/>
                  </a:lnTo>
                  <a:lnTo>
                    <a:pt x="17" y="71"/>
                  </a:lnTo>
                  <a:lnTo>
                    <a:pt x="20" y="75"/>
                  </a:lnTo>
                  <a:lnTo>
                    <a:pt x="25" y="77"/>
                  </a:lnTo>
                  <a:lnTo>
                    <a:pt x="31" y="77"/>
                  </a:lnTo>
                  <a:lnTo>
                    <a:pt x="31" y="77"/>
                  </a:lnTo>
                  <a:lnTo>
                    <a:pt x="35" y="77"/>
                  </a:lnTo>
                  <a:lnTo>
                    <a:pt x="41" y="75"/>
                  </a:lnTo>
                  <a:lnTo>
                    <a:pt x="46" y="72"/>
                  </a:lnTo>
                  <a:lnTo>
                    <a:pt x="50" y="67"/>
                  </a:lnTo>
                  <a:lnTo>
                    <a:pt x="52" y="63"/>
                  </a:lnTo>
                  <a:lnTo>
                    <a:pt x="56" y="58"/>
                  </a:lnTo>
                  <a:lnTo>
                    <a:pt x="57" y="53"/>
                  </a:lnTo>
                  <a:lnTo>
                    <a:pt x="58" y="47"/>
                  </a:lnTo>
                  <a:lnTo>
                    <a:pt x="58"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25">
              <a:extLst>
                <a:ext uri="{FF2B5EF4-FFF2-40B4-BE49-F238E27FC236}">
                  <a16:creationId xmlns:a16="http://schemas.microsoft.com/office/drawing/2014/main" id="{A1ACC3A7-B6B1-44BE-AF9E-7713643FC0A0}"/>
                </a:ext>
              </a:extLst>
            </p:cNvPr>
            <p:cNvSpPr>
              <a:spLocks/>
            </p:cNvSpPr>
            <p:nvPr userDrawn="1"/>
          </p:nvSpPr>
          <p:spPr bwMode="auto">
            <a:xfrm>
              <a:off x="6367" y="4145"/>
              <a:ext cx="22" cy="29"/>
            </a:xfrm>
            <a:custGeom>
              <a:avLst/>
              <a:gdLst>
                <a:gd name="T0" fmla="*/ 15 w 66"/>
                <a:gd name="T1" fmla="*/ 16 h 88"/>
                <a:gd name="T2" fmla="*/ 15 w 66"/>
                <a:gd name="T3" fmla="*/ 16 h 88"/>
                <a:gd name="T4" fmla="*/ 18 w 66"/>
                <a:gd name="T5" fmla="*/ 3 h 88"/>
                <a:gd name="T6" fmla="*/ 32 w 66"/>
                <a:gd name="T7" fmla="*/ 3 h 88"/>
                <a:gd name="T8" fmla="*/ 29 w 66"/>
                <a:gd name="T9" fmla="*/ 16 h 88"/>
                <a:gd name="T10" fmla="*/ 29 w 66"/>
                <a:gd name="T11" fmla="*/ 16 h 88"/>
                <a:gd name="T12" fmla="*/ 29 w 66"/>
                <a:gd name="T13" fmla="*/ 16 h 88"/>
                <a:gd name="T14" fmla="*/ 34 w 66"/>
                <a:gd name="T15" fmla="*/ 10 h 88"/>
                <a:gd name="T16" fmla="*/ 40 w 66"/>
                <a:gd name="T17" fmla="*/ 5 h 88"/>
                <a:gd name="T18" fmla="*/ 49 w 66"/>
                <a:gd name="T19" fmla="*/ 2 h 88"/>
                <a:gd name="T20" fmla="*/ 59 w 66"/>
                <a:gd name="T21" fmla="*/ 0 h 88"/>
                <a:gd name="T22" fmla="*/ 59 w 66"/>
                <a:gd name="T23" fmla="*/ 0 h 88"/>
                <a:gd name="T24" fmla="*/ 62 w 66"/>
                <a:gd name="T25" fmla="*/ 0 h 88"/>
                <a:gd name="T26" fmla="*/ 66 w 66"/>
                <a:gd name="T27" fmla="*/ 2 h 88"/>
                <a:gd name="T28" fmla="*/ 63 w 66"/>
                <a:gd name="T29" fmla="*/ 16 h 88"/>
                <a:gd name="T30" fmla="*/ 63 w 66"/>
                <a:gd name="T31" fmla="*/ 16 h 88"/>
                <a:gd name="T32" fmla="*/ 56 w 66"/>
                <a:gd name="T33" fmla="*/ 15 h 88"/>
                <a:gd name="T34" fmla="*/ 56 w 66"/>
                <a:gd name="T35" fmla="*/ 15 h 88"/>
                <a:gd name="T36" fmla="*/ 49 w 66"/>
                <a:gd name="T37" fmla="*/ 15 h 88"/>
                <a:gd name="T38" fmla="*/ 43 w 66"/>
                <a:gd name="T39" fmla="*/ 17 h 88"/>
                <a:gd name="T40" fmla="*/ 38 w 66"/>
                <a:gd name="T41" fmla="*/ 22 h 88"/>
                <a:gd name="T42" fmla="*/ 34 w 66"/>
                <a:gd name="T43" fmla="*/ 27 h 88"/>
                <a:gd name="T44" fmla="*/ 31 w 66"/>
                <a:gd name="T45" fmla="*/ 31 h 88"/>
                <a:gd name="T46" fmla="*/ 28 w 66"/>
                <a:gd name="T47" fmla="*/ 36 h 88"/>
                <a:gd name="T48" fmla="*/ 25 w 66"/>
                <a:gd name="T49" fmla="*/ 46 h 88"/>
                <a:gd name="T50" fmla="*/ 15 w 66"/>
                <a:gd name="T51" fmla="*/ 88 h 88"/>
                <a:gd name="T52" fmla="*/ 0 w 66"/>
                <a:gd name="T53" fmla="*/ 88 h 88"/>
                <a:gd name="T54" fmla="*/ 15 w 66"/>
                <a:gd name="T55"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 h="88">
                  <a:moveTo>
                    <a:pt x="15" y="16"/>
                  </a:moveTo>
                  <a:lnTo>
                    <a:pt x="15" y="16"/>
                  </a:lnTo>
                  <a:lnTo>
                    <a:pt x="18" y="3"/>
                  </a:lnTo>
                  <a:lnTo>
                    <a:pt x="32" y="3"/>
                  </a:lnTo>
                  <a:lnTo>
                    <a:pt x="29" y="16"/>
                  </a:lnTo>
                  <a:lnTo>
                    <a:pt x="29" y="16"/>
                  </a:lnTo>
                  <a:lnTo>
                    <a:pt x="29" y="16"/>
                  </a:lnTo>
                  <a:lnTo>
                    <a:pt x="34" y="10"/>
                  </a:lnTo>
                  <a:lnTo>
                    <a:pt x="40" y="5"/>
                  </a:lnTo>
                  <a:lnTo>
                    <a:pt x="49" y="2"/>
                  </a:lnTo>
                  <a:lnTo>
                    <a:pt x="59" y="0"/>
                  </a:lnTo>
                  <a:lnTo>
                    <a:pt x="59" y="0"/>
                  </a:lnTo>
                  <a:lnTo>
                    <a:pt x="62" y="0"/>
                  </a:lnTo>
                  <a:lnTo>
                    <a:pt x="66" y="2"/>
                  </a:lnTo>
                  <a:lnTo>
                    <a:pt x="63" y="16"/>
                  </a:lnTo>
                  <a:lnTo>
                    <a:pt x="63" y="16"/>
                  </a:lnTo>
                  <a:lnTo>
                    <a:pt x="56" y="15"/>
                  </a:lnTo>
                  <a:lnTo>
                    <a:pt x="56" y="15"/>
                  </a:lnTo>
                  <a:lnTo>
                    <a:pt x="49" y="15"/>
                  </a:lnTo>
                  <a:lnTo>
                    <a:pt x="43" y="17"/>
                  </a:lnTo>
                  <a:lnTo>
                    <a:pt x="38" y="22"/>
                  </a:lnTo>
                  <a:lnTo>
                    <a:pt x="34" y="27"/>
                  </a:lnTo>
                  <a:lnTo>
                    <a:pt x="31" y="31"/>
                  </a:lnTo>
                  <a:lnTo>
                    <a:pt x="28" y="36"/>
                  </a:lnTo>
                  <a:lnTo>
                    <a:pt x="25" y="46"/>
                  </a:lnTo>
                  <a:lnTo>
                    <a:pt x="15" y="88"/>
                  </a:lnTo>
                  <a:lnTo>
                    <a:pt x="0" y="88"/>
                  </a:lnTo>
                  <a:lnTo>
                    <a:pt x="15"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26">
              <a:extLst>
                <a:ext uri="{FF2B5EF4-FFF2-40B4-BE49-F238E27FC236}">
                  <a16:creationId xmlns:a16="http://schemas.microsoft.com/office/drawing/2014/main" id="{A470783C-312D-4632-8FEC-ACFC12FA912F}"/>
                </a:ext>
              </a:extLst>
            </p:cNvPr>
            <p:cNvSpPr>
              <a:spLocks/>
            </p:cNvSpPr>
            <p:nvPr userDrawn="1"/>
          </p:nvSpPr>
          <p:spPr bwMode="auto">
            <a:xfrm>
              <a:off x="6390" y="4137"/>
              <a:ext cx="20" cy="38"/>
            </a:xfrm>
            <a:custGeom>
              <a:avLst/>
              <a:gdLst>
                <a:gd name="T0" fmla="*/ 1 w 60"/>
                <a:gd name="T1" fmla="*/ 27 h 114"/>
                <a:gd name="T2" fmla="*/ 21 w 60"/>
                <a:gd name="T3" fmla="*/ 27 h 114"/>
                <a:gd name="T4" fmla="*/ 25 w 60"/>
                <a:gd name="T5" fmla="*/ 6 h 114"/>
                <a:gd name="T6" fmla="*/ 42 w 60"/>
                <a:gd name="T7" fmla="*/ 0 h 114"/>
                <a:gd name="T8" fmla="*/ 37 w 60"/>
                <a:gd name="T9" fmla="*/ 27 h 114"/>
                <a:gd name="T10" fmla="*/ 60 w 60"/>
                <a:gd name="T11" fmla="*/ 27 h 114"/>
                <a:gd name="T12" fmla="*/ 57 w 60"/>
                <a:gd name="T13" fmla="*/ 39 h 114"/>
                <a:gd name="T14" fmla="*/ 33 w 60"/>
                <a:gd name="T15" fmla="*/ 39 h 114"/>
                <a:gd name="T16" fmla="*/ 26 w 60"/>
                <a:gd name="T17" fmla="*/ 76 h 114"/>
                <a:gd name="T18" fmla="*/ 26 w 60"/>
                <a:gd name="T19" fmla="*/ 76 h 114"/>
                <a:gd name="T20" fmla="*/ 24 w 60"/>
                <a:gd name="T21" fmla="*/ 93 h 114"/>
                <a:gd name="T22" fmla="*/ 24 w 60"/>
                <a:gd name="T23" fmla="*/ 93 h 114"/>
                <a:gd name="T24" fmla="*/ 24 w 60"/>
                <a:gd name="T25" fmla="*/ 96 h 114"/>
                <a:gd name="T26" fmla="*/ 26 w 60"/>
                <a:gd name="T27" fmla="*/ 100 h 114"/>
                <a:gd name="T28" fmla="*/ 30 w 60"/>
                <a:gd name="T29" fmla="*/ 101 h 114"/>
                <a:gd name="T30" fmla="*/ 35 w 60"/>
                <a:gd name="T31" fmla="*/ 101 h 114"/>
                <a:gd name="T32" fmla="*/ 35 w 60"/>
                <a:gd name="T33" fmla="*/ 101 h 114"/>
                <a:gd name="T34" fmla="*/ 41 w 60"/>
                <a:gd name="T35" fmla="*/ 101 h 114"/>
                <a:gd name="T36" fmla="*/ 46 w 60"/>
                <a:gd name="T37" fmla="*/ 100 h 114"/>
                <a:gd name="T38" fmla="*/ 44 w 60"/>
                <a:gd name="T39" fmla="*/ 113 h 114"/>
                <a:gd name="T40" fmla="*/ 44 w 60"/>
                <a:gd name="T41" fmla="*/ 113 h 114"/>
                <a:gd name="T42" fmla="*/ 37 w 60"/>
                <a:gd name="T43" fmla="*/ 114 h 114"/>
                <a:gd name="T44" fmla="*/ 29 w 60"/>
                <a:gd name="T45" fmla="*/ 114 h 114"/>
                <a:gd name="T46" fmla="*/ 29 w 60"/>
                <a:gd name="T47" fmla="*/ 114 h 114"/>
                <a:gd name="T48" fmla="*/ 23 w 60"/>
                <a:gd name="T49" fmla="*/ 114 h 114"/>
                <a:gd name="T50" fmla="*/ 19 w 60"/>
                <a:gd name="T51" fmla="*/ 113 h 114"/>
                <a:gd name="T52" fmla="*/ 15 w 60"/>
                <a:gd name="T53" fmla="*/ 111 h 114"/>
                <a:gd name="T54" fmla="*/ 12 w 60"/>
                <a:gd name="T55" fmla="*/ 108 h 114"/>
                <a:gd name="T56" fmla="*/ 11 w 60"/>
                <a:gd name="T57" fmla="*/ 106 h 114"/>
                <a:gd name="T58" fmla="*/ 8 w 60"/>
                <a:gd name="T59" fmla="*/ 102 h 114"/>
                <a:gd name="T60" fmla="*/ 8 w 60"/>
                <a:gd name="T61" fmla="*/ 95 h 114"/>
                <a:gd name="T62" fmla="*/ 8 w 60"/>
                <a:gd name="T63" fmla="*/ 95 h 114"/>
                <a:gd name="T64" fmla="*/ 8 w 60"/>
                <a:gd name="T65" fmla="*/ 85 h 114"/>
                <a:gd name="T66" fmla="*/ 11 w 60"/>
                <a:gd name="T67" fmla="*/ 75 h 114"/>
                <a:gd name="T68" fmla="*/ 18 w 60"/>
                <a:gd name="T69" fmla="*/ 39 h 114"/>
                <a:gd name="T70" fmla="*/ 0 w 60"/>
                <a:gd name="T71" fmla="*/ 39 h 114"/>
                <a:gd name="T72" fmla="*/ 1 w 60"/>
                <a:gd name="T73" fmla="*/ 2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4">
                  <a:moveTo>
                    <a:pt x="1" y="27"/>
                  </a:moveTo>
                  <a:lnTo>
                    <a:pt x="21" y="27"/>
                  </a:lnTo>
                  <a:lnTo>
                    <a:pt x="25" y="6"/>
                  </a:lnTo>
                  <a:lnTo>
                    <a:pt x="42" y="0"/>
                  </a:lnTo>
                  <a:lnTo>
                    <a:pt x="37" y="27"/>
                  </a:lnTo>
                  <a:lnTo>
                    <a:pt x="60" y="27"/>
                  </a:lnTo>
                  <a:lnTo>
                    <a:pt x="57" y="39"/>
                  </a:lnTo>
                  <a:lnTo>
                    <a:pt x="33" y="39"/>
                  </a:lnTo>
                  <a:lnTo>
                    <a:pt x="26" y="76"/>
                  </a:lnTo>
                  <a:lnTo>
                    <a:pt x="26" y="76"/>
                  </a:lnTo>
                  <a:lnTo>
                    <a:pt x="24" y="93"/>
                  </a:lnTo>
                  <a:lnTo>
                    <a:pt x="24" y="93"/>
                  </a:lnTo>
                  <a:lnTo>
                    <a:pt x="24" y="96"/>
                  </a:lnTo>
                  <a:lnTo>
                    <a:pt x="26" y="100"/>
                  </a:lnTo>
                  <a:lnTo>
                    <a:pt x="30" y="101"/>
                  </a:lnTo>
                  <a:lnTo>
                    <a:pt x="35" y="101"/>
                  </a:lnTo>
                  <a:lnTo>
                    <a:pt x="35" y="101"/>
                  </a:lnTo>
                  <a:lnTo>
                    <a:pt x="41" y="101"/>
                  </a:lnTo>
                  <a:lnTo>
                    <a:pt x="46" y="100"/>
                  </a:lnTo>
                  <a:lnTo>
                    <a:pt x="44" y="113"/>
                  </a:lnTo>
                  <a:lnTo>
                    <a:pt x="44" y="113"/>
                  </a:lnTo>
                  <a:lnTo>
                    <a:pt x="37" y="114"/>
                  </a:lnTo>
                  <a:lnTo>
                    <a:pt x="29" y="114"/>
                  </a:lnTo>
                  <a:lnTo>
                    <a:pt x="29" y="114"/>
                  </a:lnTo>
                  <a:lnTo>
                    <a:pt x="23" y="114"/>
                  </a:lnTo>
                  <a:lnTo>
                    <a:pt x="19" y="113"/>
                  </a:lnTo>
                  <a:lnTo>
                    <a:pt x="15" y="111"/>
                  </a:lnTo>
                  <a:lnTo>
                    <a:pt x="12" y="108"/>
                  </a:lnTo>
                  <a:lnTo>
                    <a:pt x="11" y="106"/>
                  </a:lnTo>
                  <a:lnTo>
                    <a:pt x="8" y="102"/>
                  </a:lnTo>
                  <a:lnTo>
                    <a:pt x="8" y="95"/>
                  </a:lnTo>
                  <a:lnTo>
                    <a:pt x="8" y="95"/>
                  </a:lnTo>
                  <a:lnTo>
                    <a:pt x="8" y="85"/>
                  </a:lnTo>
                  <a:lnTo>
                    <a:pt x="11" y="75"/>
                  </a:lnTo>
                  <a:lnTo>
                    <a:pt x="18" y="39"/>
                  </a:lnTo>
                  <a:lnTo>
                    <a:pt x="0" y="39"/>
                  </a:lnTo>
                  <a:lnTo>
                    <a:pt x="1"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27">
              <a:extLst>
                <a:ext uri="{FF2B5EF4-FFF2-40B4-BE49-F238E27FC236}">
                  <a16:creationId xmlns:a16="http://schemas.microsoft.com/office/drawing/2014/main" id="{7679DB64-4C14-46C8-BF95-B28359DD1928}"/>
                </a:ext>
              </a:extLst>
            </p:cNvPr>
            <p:cNvSpPr>
              <a:spLocks noEditPoints="1"/>
            </p:cNvSpPr>
            <p:nvPr userDrawn="1"/>
          </p:nvSpPr>
          <p:spPr bwMode="auto">
            <a:xfrm>
              <a:off x="6427" y="4145"/>
              <a:ext cx="28" cy="30"/>
            </a:xfrm>
            <a:custGeom>
              <a:avLst/>
              <a:gdLst>
                <a:gd name="T0" fmla="*/ 47 w 85"/>
                <a:gd name="T1" fmla="*/ 0 h 90"/>
                <a:gd name="T2" fmla="*/ 64 w 85"/>
                <a:gd name="T3" fmla="*/ 3 h 90"/>
                <a:gd name="T4" fmla="*/ 76 w 85"/>
                <a:gd name="T5" fmla="*/ 10 h 90"/>
                <a:gd name="T6" fmla="*/ 83 w 85"/>
                <a:gd name="T7" fmla="*/ 22 h 90"/>
                <a:gd name="T8" fmla="*/ 85 w 85"/>
                <a:gd name="T9" fmla="*/ 37 h 90"/>
                <a:gd name="T10" fmla="*/ 85 w 85"/>
                <a:gd name="T11" fmla="*/ 48 h 90"/>
                <a:gd name="T12" fmla="*/ 78 w 85"/>
                <a:gd name="T13" fmla="*/ 67 h 90"/>
                <a:gd name="T14" fmla="*/ 66 w 85"/>
                <a:gd name="T15" fmla="*/ 82 h 90"/>
                <a:gd name="T16" fmla="*/ 48 w 85"/>
                <a:gd name="T17" fmla="*/ 89 h 90"/>
                <a:gd name="T18" fmla="*/ 38 w 85"/>
                <a:gd name="T19" fmla="*/ 90 h 90"/>
                <a:gd name="T20" fmla="*/ 22 w 85"/>
                <a:gd name="T21" fmla="*/ 88 h 90"/>
                <a:gd name="T22" fmla="*/ 9 w 85"/>
                <a:gd name="T23" fmla="*/ 81 h 90"/>
                <a:gd name="T24" fmla="*/ 2 w 85"/>
                <a:gd name="T25" fmla="*/ 69 h 90"/>
                <a:gd name="T26" fmla="*/ 0 w 85"/>
                <a:gd name="T27" fmla="*/ 52 h 90"/>
                <a:gd name="T28" fmla="*/ 0 w 85"/>
                <a:gd name="T29" fmla="*/ 42 h 90"/>
                <a:gd name="T30" fmla="*/ 7 w 85"/>
                <a:gd name="T31" fmla="*/ 23 h 90"/>
                <a:gd name="T32" fmla="*/ 19 w 85"/>
                <a:gd name="T33" fmla="*/ 9 h 90"/>
                <a:gd name="T34" fmla="*/ 37 w 85"/>
                <a:gd name="T35" fmla="*/ 2 h 90"/>
                <a:gd name="T36" fmla="*/ 47 w 85"/>
                <a:gd name="T37" fmla="*/ 0 h 90"/>
                <a:gd name="T38" fmla="*/ 38 w 85"/>
                <a:gd name="T39" fmla="*/ 77 h 90"/>
                <a:gd name="T40" fmla="*/ 50 w 85"/>
                <a:gd name="T41" fmla="*/ 75 h 90"/>
                <a:gd name="T42" fmla="*/ 60 w 85"/>
                <a:gd name="T43" fmla="*/ 65 h 90"/>
                <a:gd name="T44" fmla="*/ 66 w 85"/>
                <a:gd name="T45" fmla="*/ 52 h 90"/>
                <a:gd name="T46" fmla="*/ 69 w 85"/>
                <a:gd name="T47" fmla="*/ 37 h 90"/>
                <a:gd name="T48" fmla="*/ 69 w 85"/>
                <a:gd name="T49" fmla="*/ 33 h 90"/>
                <a:gd name="T50" fmla="*/ 66 w 85"/>
                <a:gd name="T51" fmla="*/ 24 h 90"/>
                <a:gd name="T52" fmla="*/ 60 w 85"/>
                <a:gd name="T53" fmla="*/ 17 h 90"/>
                <a:gd name="T54" fmla="*/ 52 w 85"/>
                <a:gd name="T55" fmla="*/ 14 h 90"/>
                <a:gd name="T56" fmla="*/ 47 w 85"/>
                <a:gd name="T57" fmla="*/ 14 h 90"/>
                <a:gd name="T58" fmla="*/ 33 w 85"/>
                <a:gd name="T59" fmla="*/ 17 h 90"/>
                <a:gd name="T60" fmla="*/ 23 w 85"/>
                <a:gd name="T61" fmla="*/ 27 h 90"/>
                <a:gd name="T62" fmla="*/ 18 w 85"/>
                <a:gd name="T63" fmla="*/ 40 h 90"/>
                <a:gd name="T64" fmla="*/ 16 w 85"/>
                <a:gd name="T65" fmla="*/ 53 h 90"/>
                <a:gd name="T66" fmla="*/ 16 w 85"/>
                <a:gd name="T67" fmla="*/ 58 h 90"/>
                <a:gd name="T68" fmla="*/ 19 w 85"/>
                <a:gd name="T69" fmla="*/ 67 h 90"/>
                <a:gd name="T70" fmla="*/ 25 w 85"/>
                <a:gd name="T71" fmla="*/ 73 h 90"/>
                <a:gd name="T72" fmla="*/ 33 w 85"/>
                <a:gd name="T73" fmla="*/ 77 h 90"/>
                <a:gd name="T74" fmla="*/ 38 w 85"/>
                <a:gd name="T75"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90">
                  <a:moveTo>
                    <a:pt x="47" y="0"/>
                  </a:moveTo>
                  <a:lnTo>
                    <a:pt x="47" y="0"/>
                  </a:lnTo>
                  <a:lnTo>
                    <a:pt x="56" y="2"/>
                  </a:lnTo>
                  <a:lnTo>
                    <a:pt x="64" y="3"/>
                  </a:lnTo>
                  <a:lnTo>
                    <a:pt x="70" y="6"/>
                  </a:lnTo>
                  <a:lnTo>
                    <a:pt x="76" y="10"/>
                  </a:lnTo>
                  <a:lnTo>
                    <a:pt x="79" y="16"/>
                  </a:lnTo>
                  <a:lnTo>
                    <a:pt x="83" y="22"/>
                  </a:lnTo>
                  <a:lnTo>
                    <a:pt x="85" y="29"/>
                  </a:lnTo>
                  <a:lnTo>
                    <a:pt x="85" y="37"/>
                  </a:lnTo>
                  <a:lnTo>
                    <a:pt x="85" y="37"/>
                  </a:lnTo>
                  <a:lnTo>
                    <a:pt x="85" y="48"/>
                  </a:lnTo>
                  <a:lnTo>
                    <a:pt x="83" y="59"/>
                  </a:lnTo>
                  <a:lnTo>
                    <a:pt x="78" y="67"/>
                  </a:lnTo>
                  <a:lnTo>
                    <a:pt x="74" y="75"/>
                  </a:lnTo>
                  <a:lnTo>
                    <a:pt x="66" y="82"/>
                  </a:lnTo>
                  <a:lnTo>
                    <a:pt x="58" y="87"/>
                  </a:lnTo>
                  <a:lnTo>
                    <a:pt x="48" y="89"/>
                  </a:lnTo>
                  <a:lnTo>
                    <a:pt x="38" y="90"/>
                  </a:lnTo>
                  <a:lnTo>
                    <a:pt x="38" y="90"/>
                  </a:lnTo>
                  <a:lnTo>
                    <a:pt x="29" y="90"/>
                  </a:lnTo>
                  <a:lnTo>
                    <a:pt x="22" y="88"/>
                  </a:lnTo>
                  <a:lnTo>
                    <a:pt x="15" y="85"/>
                  </a:lnTo>
                  <a:lnTo>
                    <a:pt x="9" y="81"/>
                  </a:lnTo>
                  <a:lnTo>
                    <a:pt x="6" y="76"/>
                  </a:lnTo>
                  <a:lnTo>
                    <a:pt x="2" y="69"/>
                  </a:lnTo>
                  <a:lnTo>
                    <a:pt x="0" y="61"/>
                  </a:lnTo>
                  <a:lnTo>
                    <a:pt x="0" y="52"/>
                  </a:lnTo>
                  <a:lnTo>
                    <a:pt x="0" y="52"/>
                  </a:lnTo>
                  <a:lnTo>
                    <a:pt x="0" y="42"/>
                  </a:lnTo>
                  <a:lnTo>
                    <a:pt x="2" y="31"/>
                  </a:lnTo>
                  <a:lnTo>
                    <a:pt x="7" y="23"/>
                  </a:lnTo>
                  <a:lnTo>
                    <a:pt x="12" y="16"/>
                  </a:lnTo>
                  <a:lnTo>
                    <a:pt x="19" y="9"/>
                  </a:lnTo>
                  <a:lnTo>
                    <a:pt x="27" y="4"/>
                  </a:lnTo>
                  <a:lnTo>
                    <a:pt x="37" y="2"/>
                  </a:lnTo>
                  <a:lnTo>
                    <a:pt x="47" y="0"/>
                  </a:lnTo>
                  <a:lnTo>
                    <a:pt x="47" y="0"/>
                  </a:lnTo>
                  <a:close/>
                  <a:moveTo>
                    <a:pt x="38" y="77"/>
                  </a:moveTo>
                  <a:lnTo>
                    <a:pt x="38" y="77"/>
                  </a:lnTo>
                  <a:lnTo>
                    <a:pt x="44" y="77"/>
                  </a:lnTo>
                  <a:lnTo>
                    <a:pt x="50" y="75"/>
                  </a:lnTo>
                  <a:lnTo>
                    <a:pt x="56" y="70"/>
                  </a:lnTo>
                  <a:lnTo>
                    <a:pt x="60" y="65"/>
                  </a:lnTo>
                  <a:lnTo>
                    <a:pt x="64" y="59"/>
                  </a:lnTo>
                  <a:lnTo>
                    <a:pt x="66" y="52"/>
                  </a:lnTo>
                  <a:lnTo>
                    <a:pt x="69" y="45"/>
                  </a:lnTo>
                  <a:lnTo>
                    <a:pt x="69" y="37"/>
                  </a:lnTo>
                  <a:lnTo>
                    <a:pt x="69" y="37"/>
                  </a:lnTo>
                  <a:lnTo>
                    <a:pt x="69" y="33"/>
                  </a:lnTo>
                  <a:lnTo>
                    <a:pt x="68" y="29"/>
                  </a:lnTo>
                  <a:lnTo>
                    <a:pt x="66" y="24"/>
                  </a:lnTo>
                  <a:lnTo>
                    <a:pt x="64" y="21"/>
                  </a:lnTo>
                  <a:lnTo>
                    <a:pt x="60" y="17"/>
                  </a:lnTo>
                  <a:lnTo>
                    <a:pt x="57" y="15"/>
                  </a:lnTo>
                  <a:lnTo>
                    <a:pt x="52" y="14"/>
                  </a:lnTo>
                  <a:lnTo>
                    <a:pt x="47" y="14"/>
                  </a:lnTo>
                  <a:lnTo>
                    <a:pt x="47" y="14"/>
                  </a:lnTo>
                  <a:lnTo>
                    <a:pt x="40" y="15"/>
                  </a:lnTo>
                  <a:lnTo>
                    <a:pt x="33" y="17"/>
                  </a:lnTo>
                  <a:lnTo>
                    <a:pt x="28" y="21"/>
                  </a:lnTo>
                  <a:lnTo>
                    <a:pt x="23" y="27"/>
                  </a:lnTo>
                  <a:lnTo>
                    <a:pt x="20" y="33"/>
                  </a:lnTo>
                  <a:lnTo>
                    <a:pt x="18" y="40"/>
                  </a:lnTo>
                  <a:lnTo>
                    <a:pt x="16" y="47"/>
                  </a:lnTo>
                  <a:lnTo>
                    <a:pt x="16" y="53"/>
                  </a:lnTo>
                  <a:lnTo>
                    <a:pt x="16" y="53"/>
                  </a:lnTo>
                  <a:lnTo>
                    <a:pt x="16" y="58"/>
                  </a:lnTo>
                  <a:lnTo>
                    <a:pt x="18" y="63"/>
                  </a:lnTo>
                  <a:lnTo>
                    <a:pt x="19" y="67"/>
                  </a:lnTo>
                  <a:lnTo>
                    <a:pt x="21" y="71"/>
                  </a:lnTo>
                  <a:lnTo>
                    <a:pt x="25" y="73"/>
                  </a:lnTo>
                  <a:lnTo>
                    <a:pt x="28" y="76"/>
                  </a:lnTo>
                  <a:lnTo>
                    <a:pt x="33" y="77"/>
                  </a:lnTo>
                  <a:lnTo>
                    <a:pt x="38" y="77"/>
                  </a:lnTo>
                  <a:lnTo>
                    <a:pt x="38"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28">
              <a:extLst>
                <a:ext uri="{FF2B5EF4-FFF2-40B4-BE49-F238E27FC236}">
                  <a16:creationId xmlns:a16="http://schemas.microsoft.com/office/drawing/2014/main" id="{48E0284E-03D3-4037-A344-8DB187CD7C51}"/>
                </a:ext>
              </a:extLst>
            </p:cNvPr>
            <p:cNvSpPr>
              <a:spLocks/>
            </p:cNvSpPr>
            <p:nvPr userDrawn="1"/>
          </p:nvSpPr>
          <p:spPr bwMode="auto">
            <a:xfrm>
              <a:off x="6461" y="4132"/>
              <a:ext cx="24" cy="42"/>
            </a:xfrm>
            <a:custGeom>
              <a:avLst/>
              <a:gdLst>
                <a:gd name="T0" fmla="*/ 21 w 72"/>
                <a:gd name="T1" fmla="*/ 55 h 128"/>
                <a:gd name="T2" fmla="*/ 0 w 72"/>
                <a:gd name="T3" fmla="*/ 55 h 128"/>
                <a:gd name="T4" fmla="*/ 3 w 72"/>
                <a:gd name="T5" fmla="*/ 43 h 128"/>
                <a:gd name="T6" fmla="*/ 24 w 72"/>
                <a:gd name="T7" fmla="*/ 43 h 128"/>
                <a:gd name="T8" fmla="*/ 25 w 72"/>
                <a:gd name="T9" fmla="*/ 34 h 128"/>
                <a:gd name="T10" fmla="*/ 25 w 72"/>
                <a:gd name="T11" fmla="*/ 34 h 128"/>
                <a:gd name="T12" fmla="*/ 29 w 72"/>
                <a:gd name="T13" fmla="*/ 22 h 128"/>
                <a:gd name="T14" fmla="*/ 31 w 72"/>
                <a:gd name="T15" fmla="*/ 16 h 128"/>
                <a:gd name="T16" fmla="*/ 35 w 72"/>
                <a:gd name="T17" fmla="*/ 12 h 128"/>
                <a:gd name="T18" fmla="*/ 40 w 72"/>
                <a:gd name="T19" fmla="*/ 7 h 128"/>
                <a:gd name="T20" fmla="*/ 44 w 72"/>
                <a:gd name="T21" fmla="*/ 3 h 128"/>
                <a:gd name="T22" fmla="*/ 52 w 72"/>
                <a:gd name="T23" fmla="*/ 1 h 128"/>
                <a:gd name="T24" fmla="*/ 60 w 72"/>
                <a:gd name="T25" fmla="*/ 0 h 128"/>
                <a:gd name="T26" fmla="*/ 60 w 72"/>
                <a:gd name="T27" fmla="*/ 0 h 128"/>
                <a:gd name="T28" fmla="*/ 66 w 72"/>
                <a:gd name="T29" fmla="*/ 1 h 128"/>
                <a:gd name="T30" fmla="*/ 72 w 72"/>
                <a:gd name="T31" fmla="*/ 2 h 128"/>
                <a:gd name="T32" fmla="*/ 68 w 72"/>
                <a:gd name="T33" fmla="*/ 14 h 128"/>
                <a:gd name="T34" fmla="*/ 68 w 72"/>
                <a:gd name="T35" fmla="*/ 14 h 128"/>
                <a:gd name="T36" fmla="*/ 61 w 72"/>
                <a:gd name="T37" fmla="*/ 13 h 128"/>
                <a:gd name="T38" fmla="*/ 61 w 72"/>
                <a:gd name="T39" fmla="*/ 13 h 128"/>
                <a:gd name="T40" fmla="*/ 56 w 72"/>
                <a:gd name="T41" fmla="*/ 13 h 128"/>
                <a:gd name="T42" fmla="*/ 53 w 72"/>
                <a:gd name="T43" fmla="*/ 15 h 128"/>
                <a:gd name="T44" fmla="*/ 49 w 72"/>
                <a:gd name="T45" fmla="*/ 16 h 128"/>
                <a:gd name="T46" fmla="*/ 47 w 72"/>
                <a:gd name="T47" fmla="*/ 20 h 128"/>
                <a:gd name="T48" fmla="*/ 43 w 72"/>
                <a:gd name="T49" fmla="*/ 27 h 128"/>
                <a:gd name="T50" fmla="*/ 41 w 72"/>
                <a:gd name="T51" fmla="*/ 34 h 128"/>
                <a:gd name="T52" fmla="*/ 40 w 72"/>
                <a:gd name="T53" fmla="*/ 43 h 128"/>
                <a:gd name="T54" fmla="*/ 62 w 72"/>
                <a:gd name="T55" fmla="*/ 43 h 128"/>
                <a:gd name="T56" fmla="*/ 60 w 72"/>
                <a:gd name="T57" fmla="*/ 55 h 128"/>
                <a:gd name="T58" fmla="*/ 37 w 72"/>
                <a:gd name="T59" fmla="*/ 55 h 128"/>
                <a:gd name="T60" fmla="*/ 21 w 72"/>
                <a:gd name="T61" fmla="*/ 128 h 128"/>
                <a:gd name="T62" fmla="*/ 5 w 72"/>
                <a:gd name="T63" fmla="*/ 128 h 128"/>
                <a:gd name="T64" fmla="*/ 21 w 72"/>
                <a:gd name="T65" fmla="*/ 5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28">
                  <a:moveTo>
                    <a:pt x="21" y="55"/>
                  </a:moveTo>
                  <a:lnTo>
                    <a:pt x="0" y="55"/>
                  </a:lnTo>
                  <a:lnTo>
                    <a:pt x="3" y="43"/>
                  </a:lnTo>
                  <a:lnTo>
                    <a:pt x="24" y="43"/>
                  </a:lnTo>
                  <a:lnTo>
                    <a:pt x="25" y="34"/>
                  </a:lnTo>
                  <a:lnTo>
                    <a:pt x="25" y="34"/>
                  </a:lnTo>
                  <a:lnTo>
                    <a:pt x="29" y="22"/>
                  </a:lnTo>
                  <a:lnTo>
                    <a:pt x="31" y="16"/>
                  </a:lnTo>
                  <a:lnTo>
                    <a:pt x="35" y="12"/>
                  </a:lnTo>
                  <a:lnTo>
                    <a:pt x="40" y="7"/>
                  </a:lnTo>
                  <a:lnTo>
                    <a:pt x="44" y="3"/>
                  </a:lnTo>
                  <a:lnTo>
                    <a:pt x="52" y="1"/>
                  </a:lnTo>
                  <a:lnTo>
                    <a:pt x="60" y="0"/>
                  </a:lnTo>
                  <a:lnTo>
                    <a:pt x="60" y="0"/>
                  </a:lnTo>
                  <a:lnTo>
                    <a:pt x="66" y="1"/>
                  </a:lnTo>
                  <a:lnTo>
                    <a:pt x="72" y="2"/>
                  </a:lnTo>
                  <a:lnTo>
                    <a:pt x="68" y="14"/>
                  </a:lnTo>
                  <a:lnTo>
                    <a:pt x="68" y="14"/>
                  </a:lnTo>
                  <a:lnTo>
                    <a:pt x="61" y="13"/>
                  </a:lnTo>
                  <a:lnTo>
                    <a:pt x="61" y="13"/>
                  </a:lnTo>
                  <a:lnTo>
                    <a:pt x="56" y="13"/>
                  </a:lnTo>
                  <a:lnTo>
                    <a:pt x="53" y="15"/>
                  </a:lnTo>
                  <a:lnTo>
                    <a:pt x="49" y="16"/>
                  </a:lnTo>
                  <a:lnTo>
                    <a:pt x="47" y="20"/>
                  </a:lnTo>
                  <a:lnTo>
                    <a:pt x="43" y="27"/>
                  </a:lnTo>
                  <a:lnTo>
                    <a:pt x="41" y="34"/>
                  </a:lnTo>
                  <a:lnTo>
                    <a:pt x="40" y="43"/>
                  </a:lnTo>
                  <a:lnTo>
                    <a:pt x="62" y="43"/>
                  </a:lnTo>
                  <a:lnTo>
                    <a:pt x="60" y="55"/>
                  </a:lnTo>
                  <a:lnTo>
                    <a:pt x="37" y="55"/>
                  </a:lnTo>
                  <a:lnTo>
                    <a:pt x="21" y="128"/>
                  </a:lnTo>
                  <a:lnTo>
                    <a:pt x="5" y="128"/>
                  </a:lnTo>
                  <a:lnTo>
                    <a:pt x="21"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29">
              <a:extLst>
                <a:ext uri="{FF2B5EF4-FFF2-40B4-BE49-F238E27FC236}">
                  <a16:creationId xmlns:a16="http://schemas.microsoft.com/office/drawing/2014/main" id="{1D4C94AD-370C-4D0A-B67B-A0C34244D7C4}"/>
                </a:ext>
              </a:extLst>
            </p:cNvPr>
            <p:cNvSpPr>
              <a:spLocks noEditPoints="1"/>
            </p:cNvSpPr>
            <p:nvPr userDrawn="1"/>
          </p:nvSpPr>
          <p:spPr bwMode="auto">
            <a:xfrm>
              <a:off x="6498" y="4145"/>
              <a:ext cx="29" cy="30"/>
            </a:xfrm>
            <a:custGeom>
              <a:avLst/>
              <a:gdLst>
                <a:gd name="T0" fmla="*/ 49 w 87"/>
                <a:gd name="T1" fmla="*/ 0 h 90"/>
                <a:gd name="T2" fmla="*/ 64 w 87"/>
                <a:gd name="T3" fmla="*/ 3 h 90"/>
                <a:gd name="T4" fmla="*/ 76 w 87"/>
                <a:gd name="T5" fmla="*/ 10 h 90"/>
                <a:gd name="T6" fmla="*/ 85 w 87"/>
                <a:gd name="T7" fmla="*/ 22 h 90"/>
                <a:gd name="T8" fmla="*/ 87 w 87"/>
                <a:gd name="T9" fmla="*/ 37 h 90"/>
                <a:gd name="T10" fmla="*/ 86 w 87"/>
                <a:gd name="T11" fmla="*/ 48 h 90"/>
                <a:gd name="T12" fmla="*/ 80 w 87"/>
                <a:gd name="T13" fmla="*/ 67 h 90"/>
                <a:gd name="T14" fmla="*/ 68 w 87"/>
                <a:gd name="T15" fmla="*/ 82 h 90"/>
                <a:gd name="T16" fmla="*/ 50 w 87"/>
                <a:gd name="T17" fmla="*/ 89 h 90"/>
                <a:gd name="T18" fmla="*/ 39 w 87"/>
                <a:gd name="T19" fmla="*/ 90 h 90"/>
                <a:gd name="T20" fmla="*/ 24 w 87"/>
                <a:gd name="T21" fmla="*/ 88 h 90"/>
                <a:gd name="T22" fmla="*/ 11 w 87"/>
                <a:gd name="T23" fmla="*/ 81 h 90"/>
                <a:gd name="T24" fmla="*/ 4 w 87"/>
                <a:gd name="T25" fmla="*/ 69 h 90"/>
                <a:gd name="T26" fmla="*/ 0 w 87"/>
                <a:gd name="T27" fmla="*/ 52 h 90"/>
                <a:gd name="T28" fmla="*/ 1 w 87"/>
                <a:gd name="T29" fmla="*/ 42 h 90"/>
                <a:gd name="T30" fmla="*/ 7 w 87"/>
                <a:gd name="T31" fmla="*/ 23 h 90"/>
                <a:gd name="T32" fmla="*/ 20 w 87"/>
                <a:gd name="T33" fmla="*/ 9 h 90"/>
                <a:gd name="T34" fmla="*/ 38 w 87"/>
                <a:gd name="T35" fmla="*/ 2 h 90"/>
                <a:gd name="T36" fmla="*/ 49 w 87"/>
                <a:gd name="T37" fmla="*/ 0 h 90"/>
                <a:gd name="T38" fmla="*/ 39 w 87"/>
                <a:gd name="T39" fmla="*/ 77 h 90"/>
                <a:gd name="T40" fmla="*/ 51 w 87"/>
                <a:gd name="T41" fmla="*/ 75 h 90"/>
                <a:gd name="T42" fmla="*/ 61 w 87"/>
                <a:gd name="T43" fmla="*/ 65 h 90"/>
                <a:gd name="T44" fmla="*/ 68 w 87"/>
                <a:gd name="T45" fmla="*/ 52 h 90"/>
                <a:gd name="T46" fmla="*/ 70 w 87"/>
                <a:gd name="T47" fmla="*/ 37 h 90"/>
                <a:gd name="T48" fmla="*/ 70 w 87"/>
                <a:gd name="T49" fmla="*/ 33 h 90"/>
                <a:gd name="T50" fmla="*/ 67 w 87"/>
                <a:gd name="T51" fmla="*/ 24 h 90"/>
                <a:gd name="T52" fmla="*/ 62 w 87"/>
                <a:gd name="T53" fmla="*/ 17 h 90"/>
                <a:gd name="T54" fmla="*/ 54 w 87"/>
                <a:gd name="T55" fmla="*/ 14 h 90"/>
                <a:gd name="T56" fmla="*/ 49 w 87"/>
                <a:gd name="T57" fmla="*/ 14 h 90"/>
                <a:gd name="T58" fmla="*/ 35 w 87"/>
                <a:gd name="T59" fmla="*/ 17 h 90"/>
                <a:gd name="T60" fmla="*/ 25 w 87"/>
                <a:gd name="T61" fmla="*/ 27 h 90"/>
                <a:gd name="T62" fmla="*/ 19 w 87"/>
                <a:gd name="T63" fmla="*/ 40 h 90"/>
                <a:gd name="T64" fmla="*/ 17 w 87"/>
                <a:gd name="T65" fmla="*/ 53 h 90"/>
                <a:gd name="T66" fmla="*/ 18 w 87"/>
                <a:gd name="T67" fmla="*/ 58 h 90"/>
                <a:gd name="T68" fmla="*/ 20 w 87"/>
                <a:gd name="T69" fmla="*/ 67 h 90"/>
                <a:gd name="T70" fmla="*/ 25 w 87"/>
                <a:gd name="T71" fmla="*/ 73 h 90"/>
                <a:gd name="T72" fmla="*/ 33 w 87"/>
                <a:gd name="T73" fmla="*/ 77 h 90"/>
                <a:gd name="T74" fmla="*/ 39 w 87"/>
                <a:gd name="T75"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90">
                  <a:moveTo>
                    <a:pt x="49" y="0"/>
                  </a:moveTo>
                  <a:lnTo>
                    <a:pt x="49" y="0"/>
                  </a:lnTo>
                  <a:lnTo>
                    <a:pt x="57" y="2"/>
                  </a:lnTo>
                  <a:lnTo>
                    <a:pt x="64" y="3"/>
                  </a:lnTo>
                  <a:lnTo>
                    <a:pt x="71" y="6"/>
                  </a:lnTo>
                  <a:lnTo>
                    <a:pt x="76" y="10"/>
                  </a:lnTo>
                  <a:lnTo>
                    <a:pt x="81" y="16"/>
                  </a:lnTo>
                  <a:lnTo>
                    <a:pt x="85" y="22"/>
                  </a:lnTo>
                  <a:lnTo>
                    <a:pt x="86" y="29"/>
                  </a:lnTo>
                  <a:lnTo>
                    <a:pt x="87" y="37"/>
                  </a:lnTo>
                  <a:lnTo>
                    <a:pt x="87" y="37"/>
                  </a:lnTo>
                  <a:lnTo>
                    <a:pt x="86" y="48"/>
                  </a:lnTo>
                  <a:lnTo>
                    <a:pt x="83" y="59"/>
                  </a:lnTo>
                  <a:lnTo>
                    <a:pt x="80" y="67"/>
                  </a:lnTo>
                  <a:lnTo>
                    <a:pt x="75" y="75"/>
                  </a:lnTo>
                  <a:lnTo>
                    <a:pt x="68" y="82"/>
                  </a:lnTo>
                  <a:lnTo>
                    <a:pt x="60" y="87"/>
                  </a:lnTo>
                  <a:lnTo>
                    <a:pt x="50" y="89"/>
                  </a:lnTo>
                  <a:lnTo>
                    <a:pt x="39" y="90"/>
                  </a:lnTo>
                  <a:lnTo>
                    <a:pt x="39" y="90"/>
                  </a:lnTo>
                  <a:lnTo>
                    <a:pt x="31" y="90"/>
                  </a:lnTo>
                  <a:lnTo>
                    <a:pt x="24" y="88"/>
                  </a:lnTo>
                  <a:lnTo>
                    <a:pt x="17" y="85"/>
                  </a:lnTo>
                  <a:lnTo>
                    <a:pt x="11" y="81"/>
                  </a:lnTo>
                  <a:lnTo>
                    <a:pt x="6" y="76"/>
                  </a:lnTo>
                  <a:lnTo>
                    <a:pt x="4" y="69"/>
                  </a:lnTo>
                  <a:lnTo>
                    <a:pt x="1" y="61"/>
                  </a:lnTo>
                  <a:lnTo>
                    <a:pt x="0" y="52"/>
                  </a:lnTo>
                  <a:lnTo>
                    <a:pt x="0" y="52"/>
                  </a:lnTo>
                  <a:lnTo>
                    <a:pt x="1" y="42"/>
                  </a:lnTo>
                  <a:lnTo>
                    <a:pt x="4" y="31"/>
                  </a:lnTo>
                  <a:lnTo>
                    <a:pt x="7" y="23"/>
                  </a:lnTo>
                  <a:lnTo>
                    <a:pt x="13" y="16"/>
                  </a:lnTo>
                  <a:lnTo>
                    <a:pt x="20" y="9"/>
                  </a:lnTo>
                  <a:lnTo>
                    <a:pt x="29" y="4"/>
                  </a:lnTo>
                  <a:lnTo>
                    <a:pt x="38" y="2"/>
                  </a:lnTo>
                  <a:lnTo>
                    <a:pt x="49" y="0"/>
                  </a:lnTo>
                  <a:lnTo>
                    <a:pt x="49" y="0"/>
                  </a:lnTo>
                  <a:close/>
                  <a:moveTo>
                    <a:pt x="39" y="77"/>
                  </a:moveTo>
                  <a:lnTo>
                    <a:pt x="39" y="77"/>
                  </a:lnTo>
                  <a:lnTo>
                    <a:pt x="45" y="77"/>
                  </a:lnTo>
                  <a:lnTo>
                    <a:pt x="51" y="75"/>
                  </a:lnTo>
                  <a:lnTo>
                    <a:pt x="57" y="70"/>
                  </a:lnTo>
                  <a:lnTo>
                    <a:pt x="61" y="65"/>
                  </a:lnTo>
                  <a:lnTo>
                    <a:pt x="65" y="59"/>
                  </a:lnTo>
                  <a:lnTo>
                    <a:pt x="68" y="52"/>
                  </a:lnTo>
                  <a:lnTo>
                    <a:pt x="69" y="45"/>
                  </a:lnTo>
                  <a:lnTo>
                    <a:pt x="70" y="37"/>
                  </a:lnTo>
                  <a:lnTo>
                    <a:pt x="70" y="37"/>
                  </a:lnTo>
                  <a:lnTo>
                    <a:pt x="70" y="33"/>
                  </a:lnTo>
                  <a:lnTo>
                    <a:pt x="69" y="29"/>
                  </a:lnTo>
                  <a:lnTo>
                    <a:pt x="67" y="24"/>
                  </a:lnTo>
                  <a:lnTo>
                    <a:pt x="64" y="21"/>
                  </a:lnTo>
                  <a:lnTo>
                    <a:pt x="62" y="17"/>
                  </a:lnTo>
                  <a:lnTo>
                    <a:pt x="58" y="15"/>
                  </a:lnTo>
                  <a:lnTo>
                    <a:pt x="54" y="14"/>
                  </a:lnTo>
                  <a:lnTo>
                    <a:pt x="49" y="14"/>
                  </a:lnTo>
                  <a:lnTo>
                    <a:pt x="49" y="14"/>
                  </a:lnTo>
                  <a:lnTo>
                    <a:pt x="40" y="15"/>
                  </a:lnTo>
                  <a:lnTo>
                    <a:pt x="35" y="17"/>
                  </a:lnTo>
                  <a:lnTo>
                    <a:pt x="30" y="21"/>
                  </a:lnTo>
                  <a:lnTo>
                    <a:pt x="25" y="27"/>
                  </a:lnTo>
                  <a:lnTo>
                    <a:pt x="21" y="33"/>
                  </a:lnTo>
                  <a:lnTo>
                    <a:pt x="19" y="40"/>
                  </a:lnTo>
                  <a:lnTo>
                    <a:pt x="18" y="47"/>
                  </a:lnTo>
                  <a:lnTo>
                    <a:pt x="17" y="53"/>
                  </a:lnTo>
                  <a:lnTo>
                    <a:pt x="17" y="53"/>
                  </a:lnTo>
                  <a:lnTo>
                    <a:pt x="18" y="58"/>
                  </a:lnTo>
                  <a:lnTo>
                    <a:pt x="18" y="63"/>
                  </a:lnTo>
                  <a:lnTo>
                    <a:pt x="20" y="67"/>
                  </a:lnTo>
                  <a:lnTo>
                    <a:pt x="23" y="71"/>
                  </a:lnTo>
                  <a:lnTo>
                    <a:pt x="25" y="73"/>
                  </a:lnTo>
                  <a:lnTo>
                    <a:pt x="30" y="76"/>
                  </a:lnTo>
                  <a:lnTo>
                    <a:pt x="33" y="77"/>
                  </a:lnTo>
                  <a:lnTo>
                    <a:pt x="39" y="77"/>
                  </a:lnTo>
                  <a:lnTo>
                    <a:pt x="39"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30">
              <a:extLst>
                <a:ext uri="{FF2B5EF4-FFF2-40B4-BE49-F238E27FC236}">
                  <a16:creationId xmlns:a16="http://schemas.microsoft.com/office/drawing/2014/main" id="{4DC0AA4F-28EB-403C-9FD4-7FEA18A4E7DB}"/>
                </a:ext>
              </a:extLst>
            </p:cNvPr>
            <p:cNvSpPr>
              <a:spLocks/>
            </p:cNvSpPr>
            <p:nvPr userDrawn="1"/>
          </p:nvSpPr>
          <p:spPr bwMode="auto">
            <a:xfrm>
              <a:off x="6533" y="4146"/>
              <a:ext cx="29" cy="29"/>
            </a:xfrm>
            <a:custGeom>
              <a:avLst/>
              <a:gdLst>
                <a:gd name="T0" fmla="*/ 73 w 88"/>
                <a:gd name="T1" fmla="*/ 73 h 87"/>
                <a:gd name="T2" fmla="*/ 73 w 88"/>
                <a:gd name="T3" fmla="*/ 73 h 87"/>
                <a:gd name="T4" fmla="*/ 70 w 88"/>
                <a:gd name="T5" fmla="*/ 85 h 87"/>
                <a:gd name="T6" fmla="*/ 56 w 88"/>
                <a:gd name="T7" fmla="*/ 85 h 87"/>
                <a:gd name="T8" fmla="*/ 58 w 88"/>
                <a:gd name="T9" fmla="*/ 72 h 87"/>
                <a:gd name="T10" fmla="*/ 58 w 88"/>
                <a:gd name="T11" fmla="*/ 72 h 87"/>
                <a:gd name="T12" fmla="*/ 58 w 88"/>
                <a:gd name="T13" fmla="*/ 72 h 87"/>
                <a:gd name="T14" fmla="*/ 53 w 88"/>
                <a:gd name="T15" fmla="*/ 78 h 87"/>
                <a:gd name="T16" fmla="*/ 47 w 88"/>
                <a:gd name="T17" fmla="*/ 82 h 87"/>
                <a:gd name="T18" fmla="*/ 39 w 88"/>
                <a:gd name="T19" fmla="*/ 86 h 87"/>
                <a:gd name="T20" fmla="*/ 28 w 88"/>
                <a:gd name="T21" fmla="*/ 87 h 87"/>
                <a:gd name="T22" fmla="*/ 28 w 88"/>
                <a:gd name="T23" fmla="*/ 87 h 87"/>
                <a:gd name="T24" fmla="*/ 22 w 88"/>
                <a:gd name="T25" fmla="*/ 87 h 87"/>
                <a:gd name="T26" fmla="*/ 18 w 88"/>
                <a:gd name="T27" fmla="*/ 86 h 87"/>
                <a:gd name="T28" fmla="*/ 13 w 88"/>
                <a:gd name="T29" fmla="*/ 84 h 87"/>
                <a:gd name="T30" fmla="*/ 8 w 88"/>
                <a:gd name="T31" fmla="*/ 81 h 87"/>
                <a:gd name="T32" fmla="*/ 5 w 88"/>
                <a:gd name="T33" fmla="*/ 76 h 87"/>
                <a:gd name="T34" fmla="*/ 2 w 88"/>
                <a:gd name="T35" fmla="*/ 73 h 87"/>
                <a:gd name="T36" fmla="*/ 1 w 88"/>
                <a:gd name="T37" fmla="*/ 67 h 87"/>
                <a:gd name="T38" fmla="*/ 0 w 88"/>
                <a:gd name="T39" fmla="*/ 61 h 87"/>
                <a:gd name="T40" fmla="*/ 0 w 88"/>
                <a:gd name="T41" fmla="*/ 61 h 87"/>
                <a:gd name="T42" fmla="*/ 1 w 88"/>
                <a:gd name="T43" fmla="*/ 52 h 87"/>
                <a:gd name="T44" fmla="*/ 2 w 88"/>
                <a:gd name="T45" fmla="*/ 45 h 87"/>
                <a:gd name="T46" fmla="*/ 12 w 88"/>
                <a:gd name="T47" fmla="*/ 0 h 87"/>
                <a:gd name="T48" fmla="*/ 27 w 88"/>
                <a:gd name="T49" fmla="*/ 0 h 87"/>
                <a:gd name="T50" fmla="*/ 17 w 88"/>
                <a:gd name="T51" fmla="*/ 51 h 87"/>
                <a:gd name="T52" fmla="*/ 17 w 88"/>
                <a:gd name="T53" fmla="*/ 51 h 87"/>
                <a:gd name="T54" fmla="*/ 17 w 88"/>
                <a:gd name="T55" fmla="*/ 58 h 87"/>
                <a:gd name="T56" fmla="*/ 17 w 88"/>
                <a:gd name="T57" fmla="*/ 58 h 87"/>
                <a:gd name="T58" fmla="*/ 18 w 88"/>
                <a:gd name="T59" fmla="*/ 66 h 87"/>
                <a:gd name="T60" fmla="*/ 20 w 88"/>
                <a:gd name="T61" fmla="*/ 70 h 87"/>
                <a:gd name="T62" fmla="*/ 25 w 88"/>
                <a:gd name="T63" fmla="*/ 73 h 87"/>
                <a:gd name="T64" fmla="*/ 32 w 88"/>
                <a:gd name="T65" fmla="*/ 74 h 87"/>
                <a:gd name="T66" fmla="*/ 32 w 88"/>
                <a:gd name="T67" fmla="*/ 74 h 87"/>
                <a:gd name="T68" fmla="*/ 39 w 88"/>
                <a:gd name="T69" fmla="*/ 74 h 87"/>
                <a:gd name="T70" fmla="*/ 45 w 88"/>
                <a:gd name="T71" fmla="*/ 72 h 87"/>
                <a:gd name="T72" fmla="*/ 50 w 88"/>
                <a:gd name="T73" fmla="*/ 67 h 87"/>
                <a:gd name="T74" fmla="*/ 53 w 88"/>
                <a:gd name="T75" fmla="*/ 63 h 87"/>
                <a:gd name="T76" fmla="*/ 57 w 88"/>
                <a:gd name="T77" fmla="*/ 57 h 87"/>
                <a:gd name="T78" fmla="*/ 59 w 88"/>
                <a:gd name="T79" fmla="*/ 52 h 87"/>
                <a:gd name="T80" fmla="*/ 63 w 88"/>
                <a:gd name="T81" fmla="*/ 43 h 87"/>
                <a:gd name="T82" fmla="*/ 73 w 88"/>
                <a:gd name="T83" fmla="*/ 0 h 87"/>
                <a:gd name="T84" fmla="*/ 88 w 88"/>
                <a:gd name="T85" fmla="*/ 0 h 87"/>
                <a:gd name="T86" fmla="*/ 73 w 88"/>
                <a:gd name="T87"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8" h="87">
                  <a:moveTo>
                    <a:pt x="73" y="73"/>
                  </a:moveTo>
                  <a:lnTo>
                    <a:pt x="73" y="73"/>
                  </a:lnTo>
                  <a:lnTo>
                    <a:pt x="70" y="85"/>
                  </a:lnTo>
                  <a:lnTo>
                    <a:pt x="56" y="85"/>
                  </a:lnTo>
                  <a:lnTo>
                    <a:pt x="58" y="72"/>
                  </a:lnTo>
                  <a:lnTo>
                    <a:pt x="58" y="72"/>
                  </a:lnTo>
                  <a:lnTo>
                    <a:pt x="58" y="72"/>
                  </a:lnTo>
                  <a:lnTo>
                    <a:pt x="53" y="78"/>
                  </a:lnTo>
                  <a:lnTo>
                    <a:pt x="47" y="82"/>
                  </a:lnTo>
                  <a:lnTo>
                    <a:pt x="39" y="86"/>
                  </a:lnTo>
                  <a:lnTo>
                    <a:pt x="28" y="87"/>
                  </a:lnTo>
                  <a:lnTo>
                    <a:pt x="28" y="87"/>
                  </a:lnTo>
                  <a:lnTo>
                    <a:pt x="22" y="87"/>
                  </a:lnTo>
                  <a:lnTo>
                    <a:pt x="18" y="86"/>
                  </a:lnTo>
                  <a:lnTo>
                    <a:pt x="13" y="84"/>
                  </a:lnTo>
                  <a:lnTo>
                    <a:pt x="8" y="81"/>
                  </a:lnTo>
                  <a:lnTo>
                    <a:pt x="5" y="76"/>
                  </a:lnTo>
                  <a:lnTo>
                    <a:pt x="2" y="73"/>
                  </a:lnTo>
                  <a:lnTo>
                    <a:pt x="1" y="67"/>
                  </a:lnTo>
                  <a:lnTo>
                    <a:pt x="0" y="61"/>
                  </a:lnTo>
                  <a:lnTo>
                    <a:pt x="0" y="61"/>
                  </a:lnTo>
                  <a:lnTo>
                    <a:pt x="1" y="52"/>
                  </a:lnTo>
                  <a:lnTo>
                    <a:pt x="2" y="45"/>
                  </a:lnTo>
                  <a:lnTo>
                    <a:pt x="12" y="0"/>
                  </a:lnTo>
                  <a:lnTo>
                    <a:pt x="27" y="0"/>
                  </a:lnTo>
                  <a:lnTo>
                    <a:pt x="17" y="51"/>
                  </a:lnTo>
                  <a:lnTo>
                    <a:pt x="17" y="51"/>
                  </a:lnTo>
                  <a:lnTo>
                    <a:pt x="17" y="58"/>
                  </a:lnTo>
                  <a:lnTo>
                    <a:pt x="17" y="58"/>
                  </a:lnTo>
                  <a:lnTo>
                    <a:pt x="18" y="66"/>
                  </a:lnTo>
                  <a:lnTo>
                    <a:pt x="20" y="70"/>
                  </a:lnTo>
                  <a:lnTo>
                    <a:pt x="25" y="73"/>
                  </a:lnTo>
                  <a:lnTo>
                    <a:pt x="32" y="74"/>
                  </a:lnTo>
                  <a:lnTo>
                    <a:pt x="32" y="74"/>
                  </a:lnTo>
                  <a:lnTo>
                    <a:pt x="39" y="74"/>
                  </a:lnTo>
                  <a:lnTo>
                    <a:pt x="45" y="72"/>
                  </a:lnTo>
                  <a:lnTo>
                    <a:pt x="50" y="67"/>
                  </a:lnTo>
                  <a:lnTo>
                    <a:pt x="53" y="63"/>
                  </a:lnTo>
                  <a:lnTo>
                    <a:pt x="57" y="57"/>
                  </a:lnTo>
                  <a:lnTo>
                    <a:pt x="59" y="52"/>
                  </a:lnTo>
                  <a:lnTo>
                    <a:pt x="63" y="43"/>
                  </a:lnTo>
                  <a:lnTo>
                    <a:pt x="73" y="0"/>
                  </a:lnTo>
                  <a:lnTo>
                    <a:pt x="88" y="0"/>
                  </a:lnTo>
                  <a:lnTo>
                    <a:pt x="73"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31">
              <a:extLst>
                <a:ext uri="{FF2B5EF4-FFF2-40B4-BE49-F238E27FC236}">
                  <a16:creationId xmlns:a16="http://schemas.microsoft.com/office/drawing/2014/main" id="{96579C5B-40C1-46B9-9BA4-BA9E3DCC5291}"/>
                </a:ext>
              </a:extLst>
            </p:cNvPr>
            <p:cNvSpPr>
              <a:spLocks/>
            </p:cNvSpPr>
            <p:nvPr userDrawn="1"/>
          </p:nvSpPr>
          <p:spPr bwMode="auto">
            <a:xfrm>
              <a:off x="6566" y="4145"/>
              <a:ext cx="21" cy="29"/>
            </a:xfrm>
            <a:custGeom>
              <a:avLst/>
              <a:gdLst>
                <a:gd name="T0" fmla="*/ 14 w 65"/>
                <a:gd name="T1" fmla="*/ 16 h 88"/>
                <a:gd name="T2" fmla="*/ 14 w 65"/>
                <a:gd name="T3" fmla="*/ 16 h 88"/>
                <a:gd name="T4" fmla="*/ 16 w 65"/>
                <a:gd name="T5" fmla="*/ 3 h 88"/>
                <a:gd name="T6" fmla="*/ 31 w 65"/>
                <a:gd name="T7" fmla="*/ 3 h 88"/>
                <a:gd name="T8" fmla="*/ 28 w 65"/>
                <a:gd name="T9" fmla="*/ 16 h 88"/>
                <a:gd name="T10" fmla="*/ 28 w 65"/>
                <a:gd name="T11" fmla="*/ 16 h 88"/>
                <a:gd name="T12" fmla="*/ 28 w 65"/>
                <a:gd name="T13" fmla="*/ 16 h 88"/>
                <a:gd name="T14" fmla="*/ 33 w 65"/>
                <a:gd name="T15" fmla="*/ 10 h 88"/>
                <a:gd name="T16" fmla="*/ 40 w 65"/>
                <a:gd name="T17" fmla="*/ 5 h 88"/>
                <a:gd name="T18" fmla="*/ 47 w 65"/>
                <a:gd name="T19" fmla="*/ 2 h 88"/>
                <a:gd name="T20" fmla="*/ 58 w 65"/>
                <a:gd name="T21" fmla="*/ 0 h 88"/>
                <a:gd name="T22" fmla="*/ 58 w 65"/>
                <a:gd name="T23" fmla="*/ 0 h 88"/>
                <a:gd name="T24" fmla="*/ 61 w 65"/>
                <a:gd name="T25" fmla="*/ 0 h 88"/>
                <a:gd name="T26" fmla="*/ 65 w 65"/>
                <a:gd name="T27" fmla="*/ 2 h 88"/>
                <a:gd name="T28" fmla="*/ 62 w 65"/>
                <a:gd name="T29" fmla="*/ 16 h 88"/>
                <a:gd name="T30" fmla="*/ 62 w 65"/>
                <a:gd name="T31" fmla="*/ 16 h 88"/>
                <a:gd name="T32" fmla="*/ 55 w 65"/>
                <a:gd name="T33" fmla="*/ 15 h 88"/>
                <a:gd name="T34" fmla="*/ 55 w 65"/>
                <a:gd name="T35" fmla="*/ 15 h 88"/>
                <a:gd name="T36" fmla="*/ 49 w 65"/>
                <a:gd name="T37" fmla="*/ 15 h 88"/>
                <a:gd name="T38" fmla="*/ 43 w 65"/>
                <a:gd name="T39" fmla="*/ 17 h 88"/>
                <a:gd name="T40" fmla="*/ 37 w 65"/>
                <a:gd name="T41" fmla="*/ 22 h 88"/>
                <a:gd name="T42" fmla="*/ 33 w 65"/>
                <a:gd name="T43" fmla="*/ 27 h 88"/>
                <a:gd name="T44" fmla="*/ 30 w 65"/>
                <a:gd name="T45" fmla="*/ 31 h 88"/>
                <a:gd name="T46" fmla="*/ 27 w 65"/>
                <a:gd name="T47" fmla="*/ 36 h 88"/>
                <a:gd name="T48" fmla="*/ 24 w 65"/>
                <a:gd name="T49" fmla="*/ 46 h 88"/>
                <a:gd name="T50" fmla="*/ 15 w 65"/>
                <a:gd name="T51" fmla="*/ 88 h 88"/>
                <a:gd name="T52" fmla="*/ 0 w 65"/>
                <a:gd name="T53" fmla="*/ 88 h 88"/>
                <a:gd name="T54" fmla="*/ 14 w 65"/>
                <a:gd name="T55"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88">
                  <a:moveTo>
                    <a:pt x="14" y="16"/>
                  </a:moveTo>
                  <a:lnTo>
                    <a:pt x="14" y="16"/>
                  </a:lnTo>
                  <a:lnTo>
                    <a:pt x="16" y="3"/>
                  </a:lnTo>
                  <a:lnTo>
                    <a:pt x="31" y="3"/>
                  </a:lnTo>
                  <a:lnTo>
                    <a:pt x="28" y="16"/>
                  </a:lnTo>
                  <a:lnTo>
                    <a:pt x="28" y="16"/>
                  </a:lnTo>
                  <a:lnTo>
                    <a:pt x="28" y="16"/>
                  </a:lnTo>
                  <a:lnTo>
                    <a:pt x="33" y="10"/>
                  </a:lnTo>
                  <a:lnTo>
                    <a:pt x="40" y="5"/>
                  </a:lnTo>
                  <a:lnTo>
                    <a:pt x="47" y="2"/>
                  </a:lnTo>
                  <a:lnTo>
                    <a:pt x="58" y="0"/>
                  </a:lnTo>
                  <a:lnTo>
                    <a:pt x="58" y="0"/>
                  </a:lnTo>
                  <a:lnTo>
                    <a:pt x="61" y="0"/>
                  </a:lnTo>
                  <a:lnTo>
                    <a:pt x="65" y="2"/>
                  </a:lnTo>
                  <a:lnTo>
                    <a:pt x="62" y="16"/>
                  </a:lnTo>
                  <a:lnTo>
                    <a:pt x="62" y="16"/>
                  </a:lnTo>
                  <a:lnTo>
                    <a:pt x="55" y="15"/>
                  </a:lnTo>
                  <a:lnTo>
                    <a:pt x="55" y="15"/>
                  </a:lnTo>
                  <a:lnTo>
                    <a:pt x="49" y="15"/>
                  </a:lnTo>
                  <a:lnTo>
                    <a:pt x="43" y="17"/>
                  </a:lnTo>
                  <a:lnTo>
                    <a:pt x="37" y="22"/>
                  </a:lnTo>
                  <a:lnTo>
                    <a:pt x="33" y="27"/>
                  </a:lnTo>
                  <a:lnTo>
                    <a:pt x="30" y="31"/>
                  </a:lnTo>
                  <a:lnTo>
                    <a:pt x="27" y="36"/>
                  </a:lnTo>
                  <a:lnTo>
                    <a:pt x="24" y="46"/>
                  </a:lnTo>
                  <a:lnTo>
                    <a:pt x="15" y="88"/>
                  </a:lnTo>
                  <a:lnTo>
                    <a:pt x="0" y="88"/>
                  </a:lnTo>
                  <a:lnTo>
                    <a:pt x="1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32">
              <a:extLst>
                <a:ext uri="{FF2B5EF4-FFF2-40B4-BE49-F238E27FC236}">
                  <a16:creationId xmlns:a16="http://schemas.microsoft.com/office/drawing/2014/main" id="{88B24689-3BCA-4241-A7CC-AE9FF657EBCF}"/>
                </a:ext>
              </a:extLst>
            </p:cNvPr>
            <p:cNvSpPr>
              <a:spLocks/>
            </p:cNvSpPr>
            <p:nvPr userDrawn="1"/>
          </p:nvSpPr>
          <p:spPr bwMode="auto">
            <a:xfrm>
              <a:off x="6603" y="4145"/>
              <a:ext cx="23" cy="30"/>
            </a:xfrm>
            <a:custGeom>
              <a:avLst/>
              <a:gdLst>
                <a:gd name="T0" fmla="*/ 64 w 69"/>
                <a:gd name="T1" fmla="*/ 17 h 90"/>
                <a:gd name="T2" fmla="*/ 64 w 69"/>
                <a:gd name="T3" fmla="*/ 17 h 90"/>
                <a:gd name="T4" fmla="*/ 57 w 69"/>
                <a:gd name="T5" fmla="*/ 15 h 90"/>
                <a:gd name="T6" fmla="*/ 50 w 69"/>
                <a:gd name="T7" fmla="*/ 14 h 90"/>
                <a:gd name="T8" fmla="*/ 50 w 69"/>
                <a:gd name="T9" fmla="*/ 14 h 90"/>
                <a:gd name="T10" fmla="*/ 43 w 69"/>
                <a:gd name="T11" fmla="*/ 14 h 90"/>
                <a:gd name="T12" fmla="*/ 36 w 69"/>
                <a:gd name="T13" fmla="*/ 16 h 90"/>
                <a:gd name="T14" fmla="*/ 30 w 69"/>
                <a:gd name="T15" fmla="*/ 20 h 90"/>
                <a:gd name="T16" fmla="*/ 25 w 69"/>
                <a:gd name="T17" fmla="*/ 24 h 90"/>
                <a:gd name="T18" fmla="*/ 21 w 69"/>
                <a:gd name="T19" fmla="*/ 30 h 90"/>
                <a:gd name="T20" fmla="*/ 19 w 69"/>
                <a:gd name="T21" fmla="*/ 37 h 90"/>
                <a:gd name="T22" fmla="*/ 18 w 69"/>
                <a:gd name="T23" fmla="*/ 45 h 90"/>
                <a:gd name="T24" fmla="*/ 17 w 69"/>
                <a:gd name="T25" fmla="*/ 52 h 90"/>
                <a:gd name="T26" fmla="*/ 17 w 69"/>
                <a:gd name="T27" fmla="*/ 52 h 90"/>
                <a:gd name="T28" fmla="*/ 17 w 69"/>
                <a:gd name="T29" fmla="*/ 58 h 90"/>
                <a:gd name="T30" fmla="*/ 18 w 69"/>
                <a:gd name="T31" fmla="*/ 63 h 90"/>
                <a:gd name="T32" fmla="*/ 20 w 69"/>
                <a:gd name="T33" fmla="*/ 67 h 90"/>
                <a:gd name="T34" fmla="*/ 23 w 69"/>
                <a:gd name="T35" fmla="*/ 71 h 90"/>
                <a:gd name="T36" fmla="*/ 26 w 69"/>
                <a:gd name="T37" fmla="*/ 73 h 90"/>
                <a:gd name="T38" fmla="*/ 30 w 69"/>
                <a:gd name="T39" fmla="*/ 76 h 90"/>
                <a:gd name="T40" fmla="*/ 35 w 69"/>
                <a:gd name="T41" fmla="*/ 77 h 90"/>
                <a:gd name="T42" fmla="*/ 40 w 69"/>
                <a:gd name="T43" fmla="*/ 77 h 90"/>
                <a:gd name="T44" fmla="*/ 40 w 69"/>
                <a:gd name="T45" fmla="*/ 77 h 90"/>
                <a:gd name="T46" fmla="*/ 49 w 69"/>
                <a:gd name="T47" fmla="*/ 77 h 90"/>
                <a:gd name="T48" fmla="*/ 57 w 69"/>
                <a:gd name="T49" fmla="*/ 73 h 90"/>
                <a:gd name="T50" fmla="*/ 55 w 69"/>
                <a:gd name="T51" fmla="*/ 88 h 90"/>
                <a:gd name="T52" fmla="*/ 55 w 69"/>
                <a:gd name="T53" fmla="*/ 88 h 90"/>
                <a:gd name="T54" fmla="*/ 46 w 69"/>
                <a:gd name="T55" fmla="*/ 90 h 90"/>
                <a:gd name="T56" fmla="*/ 38 w 69"/>
                <a:gd name="T57" fmla="*/ 90 h 90"/>
                <a:gd name="T58" fmla="*/ 38 w 69"/>
                <a:gd name="T59" fmla="*/ 90 h 90"/>
                <a:gd name="T60" fmla="*/ 30 w 69"/>
                <a:gd name="T61" fmla="*/ 90 h 90"/>
                <a:gd name="T62" fmla="*/ 23 w 69"/>
                <a:gd name="T63" fmla="*/ 88 h 90"/>
                <a:gd name="T64" fmla="*/ 15 w 69"/>
                <a:gd name="T65" fmla="*/ 85 h 90"/>
                <a:gd name="T66" fmla="*/ 11 w 69"/>
                <a:gd name="T67" fmla="*/ 82 h 90"/>
                <a:gd name="T68" fmla="*/ 6 w 69"/>
                <a:gd name="T69" fmla="*/ 76 h 90"/>
                <a:gd name="T70" fmla="*/ 2 w 69"/>
                <a:gd name="T71" fmla="*/ 70 h 90"/>
                <a:gd name="T72" fmla="*/ 1 w 69"/>
                <a:gd name="T73" fmla="*/ 63 h 90"/>
                <a:gd name="T74" fmla="*/ 0 w 69"/>
                <a:gd name="T75" fmla="*/ 54 h 90"/>
                <a:gd name="T76" fmla="*/ 0 w 69"/>
                <a:gd name="T77" fmla="*/ 54 h 90"/>
                <a:gd name="T78" fmla="*/ 1 w 69"/>
                <a:gd name="T79" fmla="*/ 43 h 90"/>
                <a:gd name="T80" fmla="*/ 4 w 69"/>
                <a:gd name="T81" fmla="*/ 34 h 90"/>
                <a:gd name="T82" fmla="*/ 7 w 69"/>
                <a:gd name="T83" fmla="*/ 24 h 90"/>
                <a:gd name="T84" fmla="*/ 12 w 69"/>
                <a:gd name="T85" fmla="*/ 17 h 90"/>
                <a:gd name="T86" fmla="*/ 19 w 69"/>
                <a:gd name="T87" fmla="*/ 10 h 90"/>
                <a:gd name="T88" fmla="*/ 27 w 69"/>
                <a:gd name="T89" fmla="*/ 5 h 90"/>
                <a:gd name="T90" fmla="*/ 36 w 69"/>
                <a:gd name="T91" fmla="*/ 2 h 90"/>
                <a:gd name="T92" fmla="*/ 46 w 69"/>
                <a:gd name="T93" fmla="*/ 0 h 90"/>
                <a:gd name="T94" fmla="*/ 46 w 69"/>
                <a:gd name="T95" fmla="*/ 0 h 90"/>
                <a:gd name="T96" fmla="*/ 58 w 69"/>
                <a:gd name="T97" fmla="*/ 2 h 90"/>
                <a:gd name="T98" fmla="*/ 69 w 69"/>
                <a:gd name="T99" fmla="*/ 4 h 90"/>
                <a:gd name="T100" fmla="*/ 64 w 69"/>
                <a:gd name="T101" fmla="*/ 1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90">
                  <a:moveTo>
                    <a:pt x="64" y="17"/>
                  </a:moveTo>
                  <a:lnTo>
                    <a:pt x="64" y="17"/>
                  </a:lnTo>
                  <a:lnTo>
                    <a:pt x="57" y="15"/>
                  </a:lnTo>
                  <a:lnTo>
                    <a:pt x="50" y="14"/>
                  </a:lnTo>
                  <a:lnTo>
                    <a:pt x="50" y="14"/>
                  </a:lnTo>
                  <a:lnTo>
                    <a:pt x="43" y="14"/>
                  </a:lnTo>
                  <a:lnTo>
                    <a:pt x="36" y="16"/>
                  </a:lnTo>
                  <a:lnTo>
                    <a:pt x="30" y="20"/>
                  </a:lnTo>
                  <a:lnTo>
                    <a:pt x="25" y="24"/>
                  </a:lnTo>
                  <a:lnTo>
                    <a:pt x="21" y="30"/>
                  </a:lnTo>
                  <a:lnTo>
                    <a:pt x="19" y="37"/>
                  </a:lnTo>
                  <a:lnTo>
                    <a:pt x="18" y="45"/>
                  </a:lnTo>
                  <a:lnTo>
                    <a:pt x="17" y="52"/>
                  </a:lnTo>
                  <a:lnTo>
                    <a:pt x="17" y="52"/>
                  </a:lnTo>
                  <a:lnTo>
                    <a:pt x="17" y="58"/>
                  </a:lnTo>
                  <a:lnTo>
                    <a:pt x="18" y="63"/>
                  </a:lnTo>
                  <a:lnTo>
                    <a:pt x="20" y="67"/>
                  </a:lnTo>
                  <a:lnTo>
                    <a:pt x="23" y="71"/>
                  </a:lnTo>
                  <a:lnTo>
                    <a:pt x="26" y="73"/>
                  </a:lnTo>
                  <a:lnTo>
                    <a:pt x="30" y="76"/>
                  </a:lnTo>
                  <a:lnTo>
                    <a:pt x="35" y="77"/>
                  </a:lnTo>
                  <a:lnTo>
                    <a:pt x="40" y="77"/>
                  </a:lnTo>
                  <a:lnTo>
                    <a:pt x="40" y="77"/>
                  </a:lnTo>
                  <a:lnTo>
                    <a:pt x="49" y="77"/>
                  </a:lnTo>
                  <a:lnTo>
                    <a:pt x="57" y="73"/>
                  </a:lnTo>
                  <a:lnTo>
                    <a:pt x="55" y="88"/>
                  </a:lnTo>
                  <a:lnTo>
                    <a:pt x="55" y="88"/>
                  </a:lnTo>
                  <a:lnTo>
                    <a:pt x="46" y="90"/>
                  </a:lnTo>
                  <a:lnTo>
                    <a:pt x="38" y="90"/>
                  </a:lnTo>
                  <a:lnTo>
                    <a:pt x="38" y="90"/>
                  </a:lnTo>
                  <a:lnTo>
                    <a:pt x="30" y="90"/>
                  </a:lnTo>
                  <a:lnTo>
                    <a:pt x="23" y="88"/>
                  </a:lnTo>
                  <a:lnTo>
                    <a:pt x="15" y="85"/>
                  </a:lnTo>
                  <a:lnTo>
                    <a:pt x="11" y="82"/>
                  </a:lnTo>
                  <a:lnTo>
                    <a:pt x="6" y="76"/>
                  </a:lnTo>
                  <a:lnTo>
                    <a:pt x="2" y="70"/>
                  </a:lnTo>
                  <a:lnTo>
                    <a:pt x="1" y="63"/>
                  </a:lnTo>
                  <a:lnTo>
                    <a:pt x="0" y="54"/>
                  </a:lnTo>
                  <a:lnTo>
                    <a:pt x="0" y="54"/>
                  </a:lnTo>
                  <a:lnTo>
                    <a:pt x="1" y="43"/>
                  </a:lnTo>
                  <a:lnTo>
                    <a:pt x="4" y="34"/>
                  </a:lnTo>
                  <a:lnTo>
                    <a:pt x="7" y="24"/>
                  </a:lnTo>
                  <a:lnTo>
                    <a:pt x="12" y="17"/>
                  </a:lnTo>
                  <a:lnTo>
                    <a:pt x="19" y="10"/>
                  </a:lnTo>
                  <a:lnTo>
                    <a:pt x="27" y="5"/>
                  </a:lnTo>
                  <a:lnTo>
                    <a:pt x="36" y="2"/>
                  </a:lnTo>
                  <a:lnTo>
                    <a:pt x="46" y="0"/>
                  </a:lnTo>
                  <a:lnTo>
                    <a:pt x="46" y="0"/>
                  </a:lnTo>
                  <a:lnTo>
                    <a:pt x="58" y="2"/>
                  </a:lnTo>
                  <a:lnTo>
                    <a:pt x="69" y="4"/>
                  </a:lnTo>
                  <a:lnTo>
                    <a:pt x="64"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33">
              <a:extLst>
                <a:ext uri="{FF2B5EF4-FFF2-40B4-BE49-F238E27FC236}">
                  <a16:creationId xmlns:a16="http://schemas.microsoft.com/office/drawing/2014/main" id="{B2679343-A098-45CB-8A40-A49253A2E445}"/>
                </a:ext>
              </a:extLst>
            </p:cNvPr>
            <p:cNvSpPr>
              <a:spLocks noEditPoints="1"/>
            </p:cNvSpPr>
            <p:nvPr userDrawn="1"/>
          </p:nvSpPr>
          <p:spPr bwMode="auto">
            <a:xfrm>
              <a:off x="6628" y="4145"/>
              <a:ext cx="29" cy="30"/>
            </a:xfrm>
            <a:custGeom>
              <a:avLst/>
              <a:gdLst>
                <a:gd name="T0" fmla="*/ 49 w 87"/>
                <a:gd name="T1" fmla="*/ 0 h 90"/>
                <a:gd name="T2" fmla="*/ 65 w 87"/>
                <a:gd name="T3" fmla="*/ 3 h 90"/>
                <a:gd name="T4" fmla="*/ 77 w 87"/>
                <a:gd name="T5" fmla="*/ 10 h 90"/>
                <a:gd name="T6" fmla="*/ 84 w 87"/>
                <a:gd name="T7" fmla="*/ 22 h 90"/>
                <a:gd name="T8" fmla="*/ 87 w 87"/>
                <a:gd name="T9" fmla="*/ 37 h 90"/>
                <a:gd name="T10" fmla="*/ 87 w 87"/>
                <a:gd name="T11" fmla="*/ 48 h 90"/>
                <a:gd name="T12" fmla="*/ 80 w 87"/>
                <a:gd name="T13" fmla="*/ 67 h 90"/>
                <a:gd name="T14" fmla="*/ 68 w 87"/>
                <a:gd name="T15" fmla="*/ 82 h 90"/>
                <a:gd name="T16" fmla="*/ 50 w 87"/>
                <a:gd name="T17" fmla="*/ 89 h 90"/>
                <a:gd name="T18" fmla="*/ 39 w 87"/>
                <a:gd name="T19" fmla="*/ 90 h 90"/>
                <a:gd name="T20" fmla="*/ 24 w 87"/>
                <a:gd name="T21" fmla="*/ 88 h 90"/>
                <a:gd name="T22" fmla="*/ 11 w 87"/>
                <a:gd name="T23" fmla="*/ 81 h 90"/>
                <a:gd name="T24" fmla="*/ 3 w 87"/>
                <a:gd name="T25" fmla="*/ 69 h 90"/>
                <a:gd name="T26" fmla="*/ 0 w 87"/>
                <a:gd name="T27" fmla="*/ 52 h 90"/>
                <a:gd name="T28" fmla="*/ 1 w 87"/>
                <a:gd name="T29" fmla="*/ 42 h 90"/>
                <a:gd name="T30" fmla="*/ 7 w 87"/>
                <a:gd name="T31" fmla="*/ 23 h 90"/>
                <a:gd name="T32" fmla="*/ 20 w 87"/>
                <a:gd name="T33" fmla="*/ 9 h 90"/>
                <a:gd name="T34" fmla="*/ 38 w 87"/>
                <a:gd name="T35" fmla="*/ 2 h 90"/>
                <a:gd name="T36" fmla="*/ 49 w 87"/>
                <a:gd name="T37" fmla="*/ 0 h 90"/>
                <a:gd name="T38" fmla="*/ 39 w 87"/>
                <a:gd name="T39" fmla="*/ 77 h 90"/>
                <a:gd name="T40" fmla="*/ 51 w 87"/>
                <a:gd name="T41" fmla="*/ 75 h 90"/>
                <a:gd name="T42" fmla="*/ 62 w 87"/>
                <a:gd name="T43" fmla="*/ 65 h 90"/>
                <a:gd name="T44" fmla="*/ 68 w 87"/>
                <a:gd name="T45" fmla="*/ 52 h 90"/>
                <a:gd name="T46" fmla="*/ 70 w 87"/>
                <a:gd name="T47" fmla="*/ 37 h 90"/>
                <a:gd name="T48" fmla="*/ 70 w 87"/>
                <a:gd name="T49" fmla="*/ 33 h 90"/>
                <a:gd name="T50" fmla="*/ 68 w 87"/>
                <a:gd name="T51" fmla="*/ 24 h 90"/>
                <a:gd name="T52" fmla="*/ 62 w 87"/>
                <a:gd name="T53" fmla="*/ 17 h 90"/>
                <a:gd name="T54" fmla="*/ 53 w 87"/>
                <a:gd name="T55" fmla="*/ 14 h 90"/>
                <a:gd name="T56" fmla="*/ 49 w 87"/>
                <a:gd name="T57" fmla="*/ 14 h 90"/>
                <a:gd name="T58" fmla="*/ 34 w 87"/>
                <a:gd name="T59" fmla="*/ 17 h 90"/>
                <a:gd name="T60" fmla="*/ 25 w 87"/>
                <a:gd name="T61" fmla="*/ 27 h 90"/>
                <a:gd name="T62" fmla="*/ 19 w 87"/>
                <a:gd name="T63" fmla="*/ 40 h 90"/>
                <a:gd name="T64" fmla="*/ 18 w 87"/>
                <a:gd name="T65" fmla="*/ 53 h 90"/>
                <a:gd name="T66" fmla="*/ 18 w 87"/>
                <a:gd name="T67" fmla="*/ 58 h 90"/>
                <a:gd name="T68" fmla="*/ 20 w 87"/>
                <a:gd name="T69" fmla="*/ 67 h 90"/>
                <a:gd name="T70" fmla="*/ 26 w 87"/>
                <a:gd name="T71" fmla="*/ 73 h 90"/>
                <a:gd name="T72" fmla="*/ 34 w 87"/>
                <a:gd name="T73" fmla="*/ 77 h 90"/>
                <a:gd name="T74" fmla="*/ 39 w 87"/>
                <a:gd name="T75"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90">
                  <a:moveTo>
                    <a:pt x="49" y="0"/>
                  </a:moveTo>
                  <a:lnTo>
                    <a:pt x="49" y="0"/>
                  </a:lnTo>
                  <a:lnTo>
                    <a:pt x="57" y="2"/>
                  </a:lnTo>
                  <a:lnTo>
                    <a:pt x="65" y="3"/>
                  </a:lnTo>
                  <a:lnTo>
                    <a:pt x="71" y="6"/>
                  </a:lnTo>
                  <a:lnTo>
                    <a:pt x="77" y="10"/>
                  </a:lnTo>
                  <a:lnTo>
                    <a:pt x="81" y="16"/>
                  </a:lnTo>
                  <a:lnTo>
                    <a:pt x="84" y="22"/>
                  </a:lnTo>
                  <a:lnTo>
                    <a:pt x="87" y="29"/>
                  </a:lnTo>
                  <a:lnTo>
                    <a:pt x="87" y="37"/>
                  </a:lnTo>
                  <a:lnTo>
                    <a:pt x="87" y="37"/>
                  </a:lnTo>
                  <a:lnTo>
                    <a:pt x="87" y="48"/>
                  </a:lnTo>
                  <a:lnTo>
                    <a:pt x="84" y="59"/>
                  </a:lnTo>
                  <a:lnTo>
                    <a:pt x="80" y="67"/>
                  </a:lnTo>
                  <a:lnTo>
                    <a:pt x="75" y="75"/>
                  </a:lnTo>
                  <a:lnTo>
                    <a:pt x="68" y="82"/>
                  </a:lnTo>
                  <a:lnTo>
                    <a:pt x="59" y="87"/>
                  </a:lnTo>
                  <a:lnTo>
                    <a:pt x="50" y="89"/>
                  </a:lnTo>
                  <a:lnTo>
                    <a:pt x="39" y="90"/>
                  </a:lnTo>
                  <a:lnTo>
                    <a:pt x="39" y="90"/>
                  </a:lnTo>
                  <a:lnTo>
                    <a:pt x="31" y="90"/>
                  </a:lnTo>
                  <a:lnTo>
                    <a:pt x="24" y="88"/>
                  </a:lnTo>
                  <a:lnTo>
                    <a:pt x="17" y="85"/>
                  </a:lnTo>
                  <a:lnTo>
                    <a:pt x="11" y="81"/>
                  </a:lnTo>
                  <a:lnTo>
                    <a:pt x="7" y="76"/>
                  </a:lnTo>
                  <a:lnTo>
                    <a:pt x="3" y="69"/>
                  </a:lnTo>
                  <a:lnTo>
                    <a:pt x="1" y="61"/>
                  </a:lnTo>
                  <a:lnTo>
                    <a:pt x="0" y="52"/>
                  </a:lnTo>
                  <a:lnTo>
                    <a:pt x="0" y="52"/>
                  </a:lnTo>
                  <a:lnTo>
                    <a:pt x="1" y="42"/>
                  </a:lnTo>
                  <a:lnTo>
                    <a:pt x="3" y="31"/>
                  </a:lnTo>
                  <a:lnTo>
                    <a:pt x="7" y="23"/>
                  </a:lnTo>
                  <a:lnTo>
                    <a:pt x="13" y="16"/>
                  </a:lnTo>
                  <a:lnTo>
                    <a:pt x="20" y="9"/>
                  </a:lnTo>
                  <a:lnTo>
                    <a:pt x="28" y="4"/>
                  </a:lnTo>
                  <a:lnTo>
                    <a:pt x="38" y="2"/>
                  </a:lnTo>
                  <a:lnTo>
                    <a:pt x="49" y="0"/>
                  </a:lnTo>
                  <a:lnTo>
                    <a:pt x="49" y="0"/>
                  </a:lnTo>
                  <a:close/>
                  <a:moveTo>
                    <a:pt x="39" y="77"/>
                  </a:moveTo>
                  <a:lnTo>
                    <a:pt x="39" y="77"/>
                  </a:lnTo>
                  <a:lnTo>
                    <a:pt x="45" y="77"/>
                  </a:lnTo>
                  <a:lnTo>
                    <a:pt x="51" y="75"/>
                  </a:lnTo>
                  <a:lnTo>
                    <a:pt x="57" y="70"/>
                  </a:lnTo>
                  <a:lnTo>
                    <a:pt x="62" y="65"/>
                  </a:lnTo>
                  <a:lnTo>
                    <a:pt x="65" y="59"/>
                  </a:lnTo>
                  <a:lnTo>
                    <a:pt x="68" y="52"/>
                  </a:lnTo>
                  <a:lnTo>
                    <a:pt x="70" y="45"/>
                  </a:lnTo>
                  <a:lnTo>
                    <a:pt x="70" y="37"/>
                  </a:lnTo>
                  <a:lnTo>
                    <a:pt x="70" y="37"/>
                  </a:lnTo>
                  <a:lnTo>
                    <a:pt x="70" y="33"/>
                  </a:lnTo>
                  <a:lnTo>
                    <a:pt x="69" y="29"/>
                  </a:lnTo>
                  <a:lnTo>
                    <a:pt x="68" y="24"/>
                  </a:lnTo>
                  <a:lnTo>
                    <a:pt x="64" y="21"/>
                  </a:lnTo>
                  <a:lnTo>
                    <a:pt x="62" y="17"/>
                  </a:lnTo>
                  <a:lnTo>
                    <a:pt x="58" y="15"/>
                  </a:lnTo>
                  <a:lnTo>
                    <a:pt x="53" y="14"/>
                  </a:lnTo>
                  <a:lnTo>
                    <a:pt x="49" y="14"/>
                  </a:lnTo>
                  <a:lnTo>
                    <a:pt x="49" y="14"/>
                  </a:lnTo>
                  <a:lnTo>
                    <a:pt x="42" y="15"/>
                  </a:lnTo>
                  <a:lnTo>
                    <a:pt x="34" y="17"/>
                  </a:lnTo>
                  <a:lnTo>
                    <a:pt x="30" y="21"/>
                  </a:lnTo>
                  <a:lnTo>
                    <a:pt x="25" y="27"/>
                  </a:lnTo>
                  <a:lnTo>
                    <a:pt x="21" y="33"/>
                  </a:lnTo>
                  <a:lnTo>
                    <a:pt x="19" y="40"/>
                  </a:lnTo>
                  <a:lnTo>
                    <a:pt x="18" y="47"/>
                  </a:lnTo>
                  <a:lnTo>
                    <a:pt x="18" y="53"/>
                  </a:lnTo>
                  <a:lnTo>
                    <a:pt x="18" y="53"/>
                  </a:lnTo>
                  <a:lnTo>
                    <a:pt x="18" y="58"/>
                  </a:lnTo>
                  <a:lnTo>
                    <a:pt x="19" y="63"/>
                  </a:lnTo>
                  <a:lnTo>
                    <a:pt x="20" y="67"/>
                  </a:lnTo>
                  <a:lnTo>
                    <a:pt x="22" y="71"/>
                  </a:lnTo>
                  <a:lnTo>
                    <a:pt x="26" y="73"/>
                  </a:lnTo>
                  <a:lnTo>
                    <a:pt x="30" y="76"/>
                  </a:lnTo>
                  <a:lnTo>
                    <a:pt x="34" y="77"/>
                  </a:lnTo>
                  <a:lnTo>
                    <a:pt x="39" y="77"/>
                  </a:lnTo>
                  <a:lnTo>
                    <a:pt x="39"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 name="Freeform 34">
              <a:extLst>
                <a:ext uri="{FF2B5EF4-FFF2-40B4-BE49-F238E27FC236}">
                  <a16:creationId xmlns:a16="http://schemas.microsoft.com/office/drawing/2014/main" id="{A5A65720-A8EB-4038-BB3A-46723A3314C9}"/>
                </a:ext>
              </a:extLst>
            </p:cNvPr>
            <p:cNvSpPr>
              <a:spLocks/>
            </p:cNvSpPr>
            <p:nvPr userDrawn="1"/>
          </p:nvSpPr>
          <p:spPr bwMode="auto">
            <a:xfrm>
              <a:off x="6662" y="4145"/>
              <a:ext cx="45" cy="29"/>
            </a:xfrm>
            <a:custGeom>
              <a:avLst/>
              <a:gdLst>
                <a:gd name="T0" fmla="*/ 16 w 135"/>
                <a:gd name="T1" fmla="*/ 12 h 88"/>
                <a:gd name="T2" fmla="*/ 32 w 135"/>
                <a:gd name="T3" fmla="*/ 3 h 88"/>
                <a:gd name="T4" fmla="*/ 30 w 135"/>
                <a:gd name="T5" fmla="*/ 15 h 88"/>
                <a:gd name="T6" fmla="*/ 36 w 135"/>
                <a:gd name="T7" fmla="*/ 9 h 88"/>
                <a:gd name="T8" fmla="*/ 49 w 135"/>
                <a:gd name="T9" fmla="*/ 2 h 88"/>
                <a:gd name="T10" fmla="*/ 57 w 135"/>
                <a:gd name="T11" fmla="*/ 0 h 88"/>
                <a:gd name="T12" fmla="*/ 72 w 135"/>
                <a:gd name="T13" fmla="*/ 4 h 88"/>
                <a:gd name="T14" fmla="*/ 79 w 135"/>
                <a:gd name="T15" fmla="*/ 12 h 88"/>
                <a:gd name="T16" fmla="*/ 80 w 135"/>
                <a:gd name="T17" fmla="*/ 16 h 88"/>
                <a:gd name="T18" fmla="*/ 93 w 135"/>
                <a:gd name="T19" fmla="*/ 4 h 88"/>
                <a:gd name="T20" fmla="*/ 111 w 135"/>
                <a:gd name="T21" fmla="*/ 0 h 88"/>
                <a:gd name="T22" fmla="*/ 116 w 135"/>
                <a:gd name="T23" fmla="*/ 0 h 88"/>
                <a:gd name="T24" fmla="*/ 124 w 135"/>
                <a:gd name="T25" fmla="*/ 4 h 88"/>
                <a:gd name="T26" fmla="*/ 130 w 135"/>
                <a:gd name="T27" fmla="*/ 10 h 88"/>
                <a:gd name="T28" fmla="*/ 134 w 135"/>
                <a:gd name="T29" fmla="*/ 18 h 88"/>
                <a:gd name="T30" fmla="*/ 135 w 135"/>
                <a:gd name="T31" fmla="*/ 23 h 88"/>
                <a:gd name="T32" fmla="*/ 131 w 135"/>
                <a:gd name="T33" fmla="*/ 41 h 88"/>
                <a:gd name="T34" fmla="*/ 106 w 135"/>
                <a:gd name="T35" fmla="*/ 88 h 88"/>
                <a:gd name="T36" fmla="*/ 118 w 135"/>
                <a:gd name="T37" fmla="*/ 34 h 88"/>
                <a:gd name="T38" fmla="*/ 118 w 135"/>
                <a:gd name="T39" fmla="*/ 25 h 88"/>
                <a:gd name="T40" fmla="*/ 116 w 135"/>
                <a:gd name="T41" fmla="*/ 17 h 88"/>
                <a:gd name="T42" fmla="*/ 106 w 135"/>
                <a:gd name="T43" fmla="*/ 14 h 88"/>
                <a:gd name="T44" fmla="*/ 100 w 135"/>
                <a:gd name="T45" fmla="*/ 14 h 88"/>
                <a:gd name="T46" fmla="*/ 91 w 135"/>
                <a:gd name="T47" fmla="*/ 20 h 88"/>
                <a:gd name="T48" fmla="*/ 84 w 135"/>
                <a:gd name="T49" fmla="*/ 29 h 88"/>
                <a:gd name="T50" fmla="*/ 79 w 135"/>
                <a:gd name="T51" fmla="*/ 45 h 88"/>
                <a:gd name="T52" fmla="*/ 53 w 135"/>
                <a:gd name="T53" fmla="*/ 88 h 88"/>
                <a:gd name="T54" fmla="*/ 64 w 135"/>
                <a:gd name="T55" fmla="*/ 34 h 88"/>
                <a:gd name="T56" fmla="*/ 66 w 135"/>
                <a:gd name="T57" fmla="*/ 25 h 88"/>
                <a:gd name="T58" fmla="*/ 62 w 135"/>
                <a:gd name="T59" fmla="*/ 17 h 88"/>
                <a:gd name="T60" fmla="*/ 53 w 135"/>
                <a:gd name="T61" fmla="*/ 14 h 88"/>
                <a:gd name="T62" fmla="*/ 47 w 135"/>
                <a:gd name="T63" fmla="*/ 14 h 88"/>
                <a:gd name="T64" fmla="*/ 38 w 135"/>
                <a:gd name="T65" fmla="*/ 20 h 88"/>
                <a:gd name="T66" fmla="*/ 31 w 135"/>
                <a:gd name="T67" fmla="*/ 29 h 88"/>
                <a:gd name="T68" fmla="*/ 25 w 135"/>
                <a:gd name="T69" fmla="*/ 45 h 88"/>
                <a:gd name="T70" fmla="*/ 0 w 135"/>
                <a:gd name="T7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5" h="88">
                  <a:moveTo>
                    <a:pt x="16" y="12"/>
                  </a:moveTo>
                  <a:lnTo>
                    <a:pt x="16" y="12"/>
                  </a:lnTo>
                  <a:lnTo>
                    <a:pt x="17" y="3"/>
                  </a:lnTo>
                  <a:lnTo>
                    <a:pt x="32" y="3"/>
                  </a:lnTo>
                  <a:lnTo>
                    <a:pt x="30" y="15"/>
                  </a:lnTo>
                  <a:lnTo>
                    <a:pt x="30" y="15"/>
                  </a:lnTo>
                  <a:lnTo>
                    <a:pt x="30" y="15"/>
                  </a:lnTo>
                  <a:lnTo>
                    <a:pt x="36" y="9"/>
                  </a:lnTo>
                  <a:lnTo>
                    <a:pt x="42" y="4"/>
                  </a:lnTo>
                  <a:lnTo>
                    <a:pt x="49" y="2"/>
                  </a:lnTo>
                  <a:lnTo>
                    <a:pt x="57" y="0"/>
                  </a:lnTo>
                  <a:lnTo>
                    <a:pt x="57" y="0"/>
                  </a:lnTo>
                  <a:lnTo>
                    <a:pt x="64" y="2"/>
                  </a:lnTo>
                  <a:lnTo>
                    <a:pt x="72" y="4"/>
                  </a:lnTo>
                  <a:lnTo>
                    <a:pt x="76" y="9"/>
                  </a:lnTo>
                  <a:lnTo>
                    <a:pt x="79" y="12"/>
                  </a:lnTo>
                  <a:lnTo>
                    <a:pt x="80" y="16"/>
                  </a:lnTo>
                  <a:lnTo>
                    <a:pt x="80" y="16"/>
                  </a:lnTo>
                  <a:lnTo>
                    <a:pt x="87" y="9"/>
                  </a:lnTo>
                  <a:lnTo>
                    <a:pt x="93" y="4"/>
                  </a:lnTo>
                  <a:lnTo>
                    <a:pt x="101" y="2"/>
                  </a:lnTo>
                  <a:lnTo>
                    <a:pt x="111" y="0"/>
                  </a:lnTo>
                  <a:lnTo>
                    <a:pt x="111" y="0"/>
                  </a:lnTo>
                  <a:lnTo>
                    <a:pt x="116" y="0"/>
                  </a:lnTo>
                  <a:lnTo>
                    <a:pt x="120" y="2"/>
                  </a:lnTo>
                  <a:lnTo>
                    <a:pt x="124" y="4"/>
                  </a:lnTo>
                  <a:lnTo>
                    <a:pt x="128" y="6"/>
                  </a:lnTo>
                  <a:lnTo>
                    <a:pt x="130" y="10"/>
                  </a:lnTo>
                  <a:lnTo>
                    <a:pt x="132" y="14"/>
                  </a:lnTo>
                  <a:lnTo>
                    <a:pt x="134" y="18"/>
                  </a:lnTo>
                  <a:lnTo>
                    <a:pt x="135" y="23"/>
                  </a:lnTo>
                  <a:lnTo>
                    <a:pt x="135" y="23"/>
                  </a:lnTo>
                  <a:lnTo>
                    <a:pt x="134" y="31"/>
                  </a:lnTo>
                  <a:lnTo>
                    <a:pt x="131" y="41"/>
                  </a:lnTo>
                  <a:lnTo>
                    <a:pt x="122" y="88"/>
                  </a:lnTo>
                  <a:lnTo>
                    <a:pt x="106" y="88"/>
                  </a:lnTo>
                  <a:lnTo>
                    <a:pt x="118" y="34"/>
                  </a:lnTo>
                  <a:lnTo>
                    <a:pt x="118" y="34"/>
                  </a:lnTo>
                  <a:lnTo>
                    <a:pt x="118" y="25"/>
                  </a:lnTo>
                  <a:lnTo>
                    <a:pt x="118" y="25"/>
                  </a:lnTo>
                  <a:lnTo>
                    <a:pt x="118" y="21"/>
                  </a:lnTo>
                  <a:lnTo>
                    <a:pt x="116" y="17"/>
                  </a:lnTo>
                  <a:lnTo>
                    <a:pt x="111" y="15"/>
                  </a:lnTo>
                  <a:lnTo>
                    <a:pt x="106" y="14"/>
                  </a:lnTo>
                  <a:lnTo>
                    <a:pt x="106" y="14"/>
                  </a:lnTo>
                  <a:lnTo>
                    <a:pt x="100" y="14"/>
                  </a:lnTo>
                  <a:lnTo>
                    <a:pt x="95" y="16"/>
                  </a:lnTo>
                  <a:lnTo>
                    <a:pt x="91" y="20"/>
                  </a:lnTo>
                  <a:lnTo>
                    <a:pt x="87" y="24"/>
                  </a:lnTo>
                  <a:lnTo>
                    <a:pt x="84" y="29"/>
                  </a:lnTo>
                  <a:lnTo>
                    <a:pt x="81" y="35"/>
                  </a:lnTo>
                  <a:lnTo>
                    <a:pt x="79" y="45"/>
                  </a:lnTo>
                  <a:lnTo>
                    <a:pt x="69" y="88"/>
                  </a:lnTo>
                  <a:lnTo>
                    <a:pt x="53" y="88"/>
                  </a:lnTo>
                  <a:lnTo>
                    <a:pt x="64" y="34"/>
                  </a:lnTo>
                  <a:lnTo>
                    <a:pt x="64" y="34"/>
                  </a:lnTo>
                  <a:lnTo>
                    <a:pt x="66" y="25"/>
                  </a:lnTo>
                  <a:lnTo>
                    <a:pt x="66" y="25"/>
                  </a:lnTo>
                  <a:lnTo>
                    <a:pt x="64" y="21"/>
                  </a:lnTo>
                  <a:lnTo>
                    <a:pt x="62" y="17"/>
                  </a:lnTo>
                  <a:lnTo>
                    <a:pt x="59" y="15"/>
                  </a:lnTo>
                  <a:lnTo>
                    <a:pt x="53" y="14"/>
                  </a:lnTo>
                  <a:lnTo>
                    <a:pt x="53" y="14"/>
                  </a:lnTo>
                  <a:lnTo>
                    <a:pt x="47" y="14"/>
                  </a:lnTo>
                  <a:lnTo>
                    <a:pt x="42" y="16"/>
                  </a:lnTo>
                  <a:lnTo>
                    <a:pt x="38" y="20"/>
                  </a:lnTo>
                  <a:lnTo>
                    <a:pt x="33" y="24"/>
                  </a:lnTo>
                  <a:lnTo>
                    <a:pt x="31" y="29"/>
                  </a:lnTo>
                  <a:lnTo>
                    <a:pt x="29" y="35"/>
                  </a:lnTo>
                  <a:lnTo>
                    <a:pt x="25" y="45"/>
                  </a:lnTo>
                  <a:lnTo>
                    <a:pt x="16" y="88"/>
                  </a:lnTo>
                  <a:lnTo>
                    <a:pt x="0" y="88"/>
                  </a:lnTo>
                  <a:lnTo>
                    <a:pt x="1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 name="Freeform 35">
              <a:extLst>
                <a:ext uri="{FF2B5EF4-FFF2-40B4-BE49-F238E27FC236}">
                  <a16:creationId xmlns:a16="http://schemas.microsoft.com/office/drawing/2014/main" id="{80AF5A0E-1908-49A6-8BE8-1F60BCFBC24A}"/>
                </a:ext>
              </a:extLst>
            </p:cNvPr>
            <p:cNvSpPr>
              <a:spLocks/>
            </p:cNvSpPr>
            <p:nvPr userDrawn="1"/>
          </p:nvSpPr>
          <p:spPr bwMode="auto">
            <a:xfrm>
              <a:off x="6711" y="4145"/>
              <a:ext cx="45" cy="29"/>
            </a:xfrm>
            <a:custGeom>
              <a:avLst/>
              <a:gdLst>
                <a:gd name="T0" fmla="*/ 16 w 135"/>
                <a:gd name="T1" fmla="*/ 12 h 88"/>
                <a:gd name="T2" fmla="*/ 32 w 135"/>
                <a:gd name="T3" fmla="*/ 3 h 88"/>
                <a:gd name="T4" fmla="*/ 30 w 135"/>
                <a:gd name="T5" fmla="*/ 15 h 88"/>
                <a:gd name="T6" fmla="*/ 36 w 135"/>
                <a:gd name="T7" fmla="*/ 9 h 88"/>
                <a:gd name="T8" fmla="*/ 49 w 135"/>
                <a:gd name="T9" fmla="*/ 2 h 88"/>
                <a:gd name="T10" fmla="*/ 57 w 135"/>
                <a:gd name="T11" fmla="*/ 0 h 88"/>
                <a:gd name="T12" fmla="*/ 72 w 135"/>
                <a:gd name="T13" fmla="*/ 4 h 88"/>
                <a:gd name="T14" fmla="*/ 79 w 135"/>
                <a:gd name="T15" fmla="*/ 12 h 88"/>
                <a:gd name="T16" fmla="*/ 80 w 135"/>
                <a:gd name="T17" fmla="*/ 16 h 88"/>
                <a:gd name="T18" fmla="*/ 93 w 135"/>
                <a:gd name="T19" fmla="*/ 4 h 88"/>
                <a:gd name="T20" fmla="*/ 111 w 135"/>
                <a:gd name="T21" fmla="*/ 0 h 88"/>
                <a:gd name="T22" fmla="*/ 116 w 135"/>
                <a:gd name="T23" fmla="*/ 0 h 88"/>
                <a:gd name="T24" fmla="*/ 124 w 135"/>
                <a:gd name="T25" fmla="*/ 4 h 88"/>
                <a:gd name="T26" fmla="*/ 130 w 135"/>
                <a:gd name="T27" fmla="*/ 10 h 88"/>
                <a:gd name="T28" fmla="*/ 134 w 135"/>
                <a:gd name="T29" fmla="*/ 18 h 88"/>
                <a:gd name="T30" fmla="*/ 135 w 135"/>
                <a:gd name="T31" fmla="*/ 23 h 88"/>
                <a:gd name="T32" fmla="*/ 132 w 135"/>
                <a:gd name="T33" fmla="*/ 41 h 88"/>
                <a:gd name="T34" fmla="*/ 106 w 135"/>
                <a:gd name="T35" fmla="*/ 88 h 88"/>
                <a:gd name="T36" fmla="*/ 118 w 135"/>
                <a:gd name="T37" fmla="*/ 34 h 88"/>
                <a:gd name="T38" fmla="*/ 118 w 135"/>
                <a:gd name="T39" fmla="*/ 25 h 88"/>
                <a:gd name="T40" fmla="*/ 116 w 135"/>
                <a:gd name="T41" fmla="*/ 17 h 88"/>
                <a:gd name="T42" fmla="*/ 106 w 135"/>
                <a:gd name="T43" fmla="*/ 14 h 88"/>
                <a:gd name="T44" fmla="*/ 100 w 135"/>
                <a:gd name="T45" fmla="*/ 14 h 88"/>
                <a:gd name="T46" fmla="*/ 91 w 135"/>
                <a:gd name="T47" fmla="*/ 20 h 88"/>
                <a:gd name="T48" fmla="*/ 85 w 135"/>
                <a:gd name="T49" fmla="*/ 29 h 88"/>
                <a:gd name="T50" fmla="*/ 79 w 135"/>
                <a:gd name="T51" fmla="*/ 45 h 88"/>
                <a:gd name="T52" fmla="*/ 53 w 135"/>
                <a:gd name="T53" fmla="*/ 88 h 88"/>
                <a:gd name="T54" fmla="*/ 64 w 135"/>
                <a:gd name="T55" fmla="*/ 34 h 88"/>
                <a:gd name="T56" fmla="*/ 66 w 135"/>
                <a:gd name="T57" fmla="*/ 25 h 88"/>
                <a:gd name="T58" fmla="*/ 62 w 135"/>
                <a:gd name="T59" fmla="*/ 17 h 88"/>
                <a:gd name="T60" fmla="*/ 53 w 135"/>
                <a:gd name="T61" fmla="*/ 14 h 88"/>
                <a:gd name="T62" fmla="*/ 48 w 135"/>
                <a:gd name="T63" fmla="*/ 14 h 88"/>
                <a:gd name="T64" fmla="*/ 38 w 135"/>
                <a:gd name="T65" fmla="*/ 20 h 88"/>
                <a:gd name="T66" fmla="*/ 31 w 135"/>
                <a:gd name="T67" fmla="*/ 29 h 88"/>
                <a:gd name="T68" fmla="*/ 25 w 135"/>
                <a:gd name="T69" fmla="*/ 45 h 88"/>
                <a:gd name="T70" fmla="*/ 0 w 135"/>
                <a:gd name="T7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5" h="88">
                  <a:moveTo>
                    <a:pt x="16" y="12"/>
                  </a:moveTo>
                  <a:lnTo>
                    <a:pt x="16" y="12"/>
                  </a:lnTo>
                  <a:lnTo>
                    <a:pt x="17" y="3"/>
                  </a:lnTo>
                  <a:lnTo>
                    <a:pt x="32" y="3"/>
                  </a:lnTo>
                  <a:lnTo>
                    <a:pt x="30" y="15"/>
                  </a:lnTo>
                  <a:lnTo>
                    <a:pt x="30" y="15"/>
                  </a:lnTo>
                  <a:lnTo>
                    <a:pt x="30" y="15"/>
                  </a:lnTo>
                  <a:lnTo>
                    <a:pt x="36" y="9"/>
                  </a:lnTo>
                  <a:lnTo>
                    <a:pt x="42" y="4"/>
                  </a:lnTo>
                  <a:lnTo>
                    <a:pt x="49" y="2"/>
                  </a:lnTo>
                  <a:lnTo>
                    <a:pt x="57" y="0"/>
                  </a:lnTo>
                  <a:lnTo>
                    <a:pt x="57" y="0"/>
                  </a:lnTo>
                  <a:lnTo>
                    <a:pt x="64" y="2"/>
                  </a:lnTo>
                  <a:lnTo>
                    <a:pt x="72" y="4"/>
                  </a:lnTo>
                  <a:lnTo>
                    <a:pt x="76" y="9"/>
                  </a:lnTo>
                  <a:lnTo>
                    <a:pt x="79" y="12"/>
                  </a:lnTo>
                  <a:lnTo>
                    <a:pt x="80" y="16"/>
                  </a:lnTo>
                  <a:lnTo>
                    <a:pt x="80" y="16"/>
                  </a:lnTo>
                  <a:lnTo>
                    <a:pt x="87" y="9"/>
                  </a:lnTo>
                  <a:lnTo>
                    <a:pt x="93" y="4"/>
                  </a:lnTo>
                  <a:lnTo>
                    <a:pt x="101" y="2"/>
                  </a:lnTo>
                  <a:lnTo>
                    <a:pt x="111" y="0"/>
                  </a:lnTo>
                  <a:lnTo>
                    <a:pt x="111" y="0"/>
                  </a:lnTo>
                  <a:lnTo>
                    <a:pt x="116" y="0"/>
                  </a:lnTo>
                  <a:lnTo>
                    <a:pt x="120" y="2"/>
                  </a:lnTo>
                  <a:lnTo>
                    <a:pt x="124" y="4"/>
                  </a:lnTo>
                  <a:lnTo>
                    <a:pt x="128" y="6"/>
                  </a:lnTo>
                  <a:lnTo>
                    <a:pt x="130" y="10"/>
                  </a:lnTo>
                  <a:lnTo>
                    <a:pt x="132" y="14"/>
                  </a:lnTo>
                  <a:lnTo>
                    <a:pt x="134" y="18"/>
                  </a:lnTo>
                  <a:lnTo>
                    <a:pt x="135" y="23"/>
                  </a:lnTo>
                  <a:lnTo>
                    <a:pt x="135" y="23"/>
                  </a:lnTo>
                  <a:lnTo>
                    <a:pt x="134" y="31"/>
                  </a:lnTo>
                  <a:lnTo>
                    <a:pt x="132" y="41"/>
                  </a:lnTo>
                  <a:lnTo>
                    <a:pt x="122" y="88"/>
                  </a:lnTo>
                  <a:lnTo>
                    <a:pt x="106" y="88"/>
                  </a:lnTo>
                  <a:lnTo>
                    <a:pt x="118" y="34"/>
                  </a:lnTo>
                  <a:lnTo>
                    <a:pt x="118" y="34"/>
                  </a:lnTo>
                  <a:lnTo>
                    <a:pt x="118" y="25"/>
                  </a:lnTo>
                  <a:lnTo>
                    <a:pt x="118" y="25"/>
                  </a:lnTo>
                  <a:lnTo>
                    <a:pt x="118" y="21"/>
                  </a:lnTo>
                  <a:lnTo>
                    <a:pt x="116" y="17"/>
                  </a:lnTo>
                  <a:lnTo>
                    <a:pt x="111" y="15"/>
                  </a:lnTo>
                  <a:lnTo>
                    <a:pt x="106" y="14"/>
                  </a:lnTo>
                  <a:lnTo>
                    <a:pt x="106" y="14"/>
                  </a:lnTo>
                  <a:lnTo>
                    <a:pt x="100" y="14"/>
                  </a:lnTo>
                  <a:lnTo>
                    <a:pt x="95" y="16"/>
                  </a:lnTo>
                  <a:lnTo>
                    <a:pt x="91" y="20"/>
                  </a:lnTo>
                  <a:lnTo>
                    <a:pt x="87" y="24"/>
                  </a:lnTo>
                  <a:lnTo>
                    <a:pt x="85" y="29"/>
                  </a:lnTo>
                  <a:lnTo>
                    <a:pt x="81" y="35"/>
                  </a:lnTo>
                  <a:lnTo>
                    <a:pt x="79" y="45"/>
                  </a:lnTo>
                  <a:lnTo>
                    <a:pt x="69" y="88"/>
                  </a:lnTo>
                  <a:lnTo>
                    <a:pt x="53" y="88"/>
                  </a:lnTo>
                  <a:lnTo>
                    <a:pt x="64" y="34"/>
                  </a:lnTo>
                  <a:lnTo>
                    <a:pt x="64" y="34"/>
                  </a:lnTo>
                  <a:lnTo>
                    <a:pt x="66" y="25"/>
                  </a:lnTo>
                  <a:lnTo>
                    <a:pt x="66" y="25"/>
                  </a:lnTo>
                  <a:lnTo>
                    <a:pt x="64" y="21"/>
                  </a:lnTo>
                  <a:lnTo>
                    <a:pt x="62" y="17"/>
                  </a:lnTo>
                  <a:lnTo>
                    <a:pt x="58" y="15"/>
                  </a:lnTo>
                  <a:lnTo>
                    <a:pt x="53" y="14"/>
                  </a:lnTo>
                  <a:lnTo>
                    <a:pt x="53" y="14"/>
                  </a:lnTo>
                  <a:lnTo>
                    <a:pt x="48" y="14"/>
                  </a:lnTo>
                  <a:lnTo>
                    <a:pt x="42" y="16"/>
                  </a:lnTo>
                  <a:lnTo>
                    <a:pt x="38" y="20"/>
                  </a:lnTo>
                  <a:lnTo>
                    <a:pt x="35" y="24"/>
                  </a:lnTo>
                  <a:lnTo>
                    <a:pt x="31" y="29"/>
                  </a:lnTo>
                  <a:lnTo>
                    <a:pt x="29" y="35"/>
                  </a:lnTo>
                  <a:lnTo>
                    <a:pt x="25" y="45"/>
                  </a:lnTo>
                  <a:lnTo>
                    <a:pt x="16" y="88"/>
                  </a:lnTo>
                  <a:lnTo>
                    <a:pt x="0" y="88"/>
                  </a:lnTo>
                  <a:lnTo>
                    <a:pt x="1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 name="Freeform 36">
              <a:extLst>
                <a:ext uri="{FF2B5EF4-FFF2-40B4-BE49-F238E27FC236}">
                  <a16:creationId xmlns:a16="http://schemas.microsoft.com/office/drawing/2014/main" id="{DC4435E4-3FF2-4B46-A852-C9B494EE8747}"/>
                </a:ext>
              </a:extLst>
            </p:cNvPr>
            <p:cNvSpPr>
              <a:spLocks/>
            </p:cNvSpPr>
            <p:nvPr userDrawn="1"/>
          </p:nvSpPr>
          <p:spPr bwMode="auto">
            <a:xfrm>
              <a:off x="6763" y="4146"/>
              <a:ext cx="29" cy="29"/>
            </a:xfrm>
            <a:custGeom>
              <a:avLst/>
              <a:gdLst>
                <a:gd name="T0" fmla="*/ 73 w 87"/>
                <a:gd name="T1" fmla="*/ 73 h 87"/>
                <a:gd name="T2" fmla="*/ 73 w 87"/>
                <a:gd name="T3" fmla="*/ 73 h 87"/>
                <a:gd name="T4" fmla="*/ 70 w 87"/>
                <a:gd name="T5" fmla="*/ 85 h 87"/>
                <a:gd name="T6" fmla="*/ 55 w 87"/>
                <a:gd name="T7" fmla="*/ 85 h 87"/>
                <a:gd name="T8" fmla="*/ 57 w 87"/>
                <a:gd name="T9" fmla="*/ 72 h 87"/>
                <a:gd name="T10" fmla="*/ 57 w 87"/>
                <a:gd name="T11" fmla="*/ 72 h 87"/>
                <a:gd name="T12" fmla="*/ 57 w 87"/>
                <a:gd name="T13" fmla="*/ 72 h 87"/>
                <a:gd name="T14" fmla="*/ 52 w 87"/>
                <a:gd name="T15" fmla="*/ 78 h 87"/>
                <a:gd name="T16" fmla="*/ 46 w 87"/>
                <a:gd name="T17" fmla="*/ 82 h 87"/>
                <a:gd name="T18" fmla="*/ 38 w 87"/>
                <a:gd name="T19" fmla="*/ 86 h 87"/>
                <a:gd name="T20" fmla="*/ 28 w 87"/>
                <a:gd name="T21" fmla="*/ 87 h 87"/>
                <a:gd name="T22" fmla="*/ 28 w 87"/>
                <a:gd name="T23" fmla="*/ 87 h 87"/>
                <a:gd name="T24" fmla="*/ 22 w 87"/>
                <a:gd name="T25" fmla="*/ 87 h 87"/>
                <a:gd name="T26" fmla="*/ 16 w 87"/>
                <a:gd name="T27" fmla="*/ 86 h 87"/>
                <a:gd name="T28" fmla="*/ 12 w 87"/>
                <a:gd name="T29" fmla="*/ 84 h 87"/>
                <a:gd name="T30" fmla="*/ 8 w 87"/>
                <a:gd name="T31" fmla="*/ 81 h 87"/>
                <a:gd name="T32" fmla="*/ 5 w 87"/>
                <a:gd name="T33" fmla="*/ 76 h 87"/>
                <a:gd name="T34" fmla="*/ 2 w 87"/>
                <a:gd name="T35" fmla="*/ 73 h 87"/>
                <a:gd name="T36" fmla="*/ 0 w 87"/>
                <a:gd name="T37" fmla="*/ 67 h 87"/>
                <a:gd name="T38" fmla="*/ 0 w 87"/>
                <a:gd name="T39" fmla="*/ 61 h 87"/>
                <a:gd name="T40" fmla="*/ 0 w 87"/>
                <a:gd name="T41" fmla="*/ 61 h 87"/>
                <a:gd name="T42" fmla="*/ 0 w 87"/>
                <a:gd name="T43" fmla="*/ 52 h 87"/>
                <a:gd name="T44" fmla="*/ 1 w 87"/>
                <a:gd name="T45" fmla="*/ 45 h 87"/>
                <a:gd name="T46" fmla="*/ 11 w 87"/>
                <a:gd name="T47" fmla="*/ 0 h 87"/>
                <a:gd name="T48" fmla="*/ 27 w 87"/>
                <a:gd name="T49" fmla="*/ 0 h 87"/>
                <a:gd name="T50" fmla="*/ 16 w 87"/>
                <a:gd name="T51" fmla="*/ 51 h 87"/>
                <a:gd name="T52" fmla="*/ 16 w 87"/>
                <a:gd name="T53" fmla="*/ 51 h 87"/>
                <a:gd name="T54" fmla="*/ 15 w 87"/>
                <a:gd name="T55" fmla="*/ 58 h 87"/>
                <a:gd name="T56" fmla="*/ 15 w 87"/>
                <a:gd name="T57" fmla="*/ 58 h 87"/>
                <a:gd name="T58" fmla="*/ 16 w 87"/>
                <a:gd name="T59" fmla="*/ 66 h 87"/>
                <a:gd name="T60" fmla="*/ 20 w 87"/>
                <a:gd name="T61" fmla="*/ 70 h 87"/>
                <a:gd name="T62" fmla="*/ 25 w 87"/>
                <a:gd name="T63" fmla="*/ 73 h 87"/>
                <a:gd name="T64" fmla="*/ 31 w 87"/>
                <a:gd name="T65" fmla="*/ 74 h 87"/>
                <a:gd name="T66" fmla="*/ 31 w 87"/>
                <a:gd name="T67" fmla="*/ 74 h 87"/>
                <a:gd name="T68" fmla="*/ 38 w 87"/>
                <a:gd name="T69" fmla="*/ 74 h 87"/>
                <a:gd name="T70" fmla="*/ 44 w 87"/>
                <a:gd name="T71" fmla="*/ 72 h 87"/>
                <a:gd name="T72" fmla="*/ 49 w 87"/>
                <a:gd name="T73" fmla="*/ 67 h 87"/>
                <a:gd name="T74" fmla="*/ 53 w 87"/>
                <a:gd name="T75" fmla="*/ 63 h 87"/>
                <a:gd name="T76" fmla="*/ 57 w 87"/>
                <a:gd name="T77" fmla="*/ 57 h 87"/>
                <a:gd name="T78" fmla="*/ 59 w 87"/>
                <a:gd name="T79" fmla="*/ 52 h 87"/>
                <a:gd name="T80" fmla="*/ 62 w 87"/>
                <a:gd name="T81" fmla="*/ 43 h 87"/>
                <a:gd name="T82" fmla="*/ 71 w 87"/>
                <a:gd name="T83" fmla="*/ 0 h 87"/>
                <a:gd name="T84" fmla="*/ 87 w 87"/>
                <a:gd name="T85" fmla="*/ 0 h 87"/>
                <a:gd name="T86" fmla="*/ 73 w 87"/>
                <a:gd name="T87"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 h="87">
                  <a:moveTo>
                    <a:pt x="73" y="73"/>
                  </a:moveTo>
                  <a:lnTo>
                    <a:pt x="73" y="73"/>
                  </a:lnTo>
                  <a:lnTo>
                    <a:pt x="70" y="85"/>
                  </a:lnTo>
                  <a:lnTo>
                    <a:pt x="55" y="85"/>
                  </a:lnTo>
                  <a:lnTo>
                    <a:pt x="57" y="72"/>
                  </a:lnTo>
                  <a:lnTo>
                    <a:pt x="57" y="72"/>
                  </a:lnTo>
                  <a:lnTo>
                    <a:pt x="57" y="72"/>
                  </a:lnTo>
                  <a:lnTo>
                    <a:pt x="52" y="78"/>
                  </a:lnTo>
                  <a:lnTo>
                    <a:pt x="46" y="82"/>
                  </a:lnTo>
                  <a:lnTo>
                    <a:pt x="38" y="86"/>
                  </a:lnTo>
                  <a:lnTo>
                    <a:pt x="28" y="87"/>
                  </a:lnTo>
                  <a:lnTo>
                    <a:pt x="28" y="87"/>
                  </a:lnTo>
                  <a:lnTo>
                    <a:pt x="22" y="87"/>
                  </a:lnTo>
                  <a:lnTo>
                    <a:pt x="16" y="86"/>
                  </a:lnTo>
                  <a:lnTo>
                    <a:pt x="12" y="84"/>
                  </a:lnTo>
                  <a:lnTo>
                    <a:pt x="8" y="81"/>
                  </a:lnTo>
                  <a:lnTo>
                    <a:pt x="5" y="76"/>
                  </a:lnTo>
                  <a:lnTo>
                    <a:pt x="2" y="73"/>
                  </a:lnTo>
                  <a:lnTo>
                    <a:pt x="0" y="67"/>
                  </a:lnTo>
                  <a:lnTo>
                    <a:pt x="0" y="61"/>
                  </a:lnTo>
                  <a:lnTo>
                    <a:pt x="0" y="61"/>
                  </a:lnTo>
                  <a:lnTo>
                    <a:pt x="0" y="52"/>
                  </a:lnTo>
                  <a:lnTo>
                    <a:pt x="1" y="45"/>
                  </a:lnTo>
                  <a:lnTo>
                    <a:pt x="11" y="0"/>
                  </a:lnTo>
                  <a:lnTo>
                    <a:pt x="27" y="0"/>
                  </a:lnTo>
                  <a:lnTo>
                    <a:pt x="16" y="51"/>
                  </a:lnTo>
                  <a:lnTo>
                    <a:pt x="16" y="51"/>
                  </a:lnTo>
                  <a:lnTo>
                    <a:pt x="15" y="58"/>
                  </a:lnTo>
                  <a:lnTo>
                    <a:pt x="15" y="58"/>
                  </a:lnTo>
                  <a:lnTo>
                    <a:pt x="16" y="66"/>
                  </a:lnTo>
                  <a:lnTo>
                    <a:pt x="20" y="70"/>
                  </a:lnTo>
                  <a:lnTo>
                    <a:pt x="25" y="73"/>
                  </a:lnTo>
                  <a:lnTo>
                    <a:pt x="31" y="74"/>
                  </a:lnTo>
                  <a:lnTo>
                    <a:pt x="31" y="74"/>
                  </a:lnTo>
                  <a:lnTo>
                    <a:pt x="38" y="74"/>
                  </a:lnTo>
                  <a:lnTo>
                    <a:pt x="44" y="72"/>
                  </a:lnTo>
                  <a:lnTo>
                    <a:pt x="49" y="67"/>
                  </a:lnTo>
                  <a:lnTo>
                    <a:pt x="53" y="63"/>
                  </a:lnTo>
                  <a:lnTo>
                    <a:pt x="57" y="57"/>
                  </a:lnTo>
                  <a:lnTo>
                    <a:pt x="59" y="52"/>
                  </a:lnTo>
                  <a:lnTo>
                    <a:pt x="62" y="43"/>
                  </a:lnTo>
                  <a:lnTo>
                    <a:pt x="71" y="0"/>
                  </a:lnTo>
                  <a:lnTo>
                    <a:pt x="87" y="0"/>
                  </a:lnTo>
                  <a:lnTo>
                    <a:pt x="73"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 name="Freeform 37">
              <a:extLst>
                <a:ext uri="{FF2B5EF4-FFF2-40B4-BE49-F238E27FC236}">
                  <a16:creationId xmlns:a16="http://schemas.microsoft.com/office/drawing/2014/main" id="{F5BAEC72-64F6-4F21-9691-A4399F1C5375}"/>
                </a:ext>
              </a:extLst>
            </p:cNvPr>
            <p:cNvSpPr>
              <a:spLocks/>
            </p:cNvSpPr>
            <p:nvPr userDrawn="1"/>
          </p:nvSpPr>
          <p:spPr bwMode="auto">
            <a:xfrm>
              <a:off x="6795" y="4145"/>
              <a:ext cx="29" cy="29"/>
            </a:xfrm>
            <a:custGeom>
              <a:avLst/>
              <a:gdLst>
                <a:gd name="T0" fmla="*/ 14 w 87"/>
                <a:gd name="T1" fmla="*/ 16 h 88"/>
                <a:gd name="T2" fmla="*/ 14 w 87"/>
                <a:gd name="T3" fmla="*/ 16 h 88"/>
                <a:gd name="T4" fmla="*/ 16 w 87"/>
                <a:gd name="T5" fmla="*/ 3 h 88"/>
                <a:gd name="T6" fmla="*/ 32 w 87"/>
                <a:gd name="T7" fmla="*/ 3 h 88"/>
                <a:gd name="T8" fmla="*/ 28 w 87"/>
                <a:gd name="T9" fmla="*/ 16 h 88"/>
                <a:gd name="T10" fmla="*/ 29 w 87"/>
                <a:gd name="T11" fmla="*/ 16 h 88"/>
                <a:gd name="T12" fmla="*/ 29 w 87"/>
                <a:gd name="T13" fmla="*/ 16 h 88"/>
                <a:gd name="T14" fmla="*/ 34 w 87"/>
                <a:gd name="T15" fmla="*/ 10 h 88"/>
                <a:gd name="T16" fmla="*/ 40 w 87"/>
                <a:gd name="T17" fmla="*/ 5 h 88"/>
                <a:gd name="T18" fmla="*/ 48 w 87"/>
                <a:gd name="T19" fmla="*/ 2 h 88"/>
                <a:gd name="T20" fmla="*/ 58 w 87"/>
                <a:gd name="T21" fmla="*/ 0 h 88"/>
                <a:gd name="T22" fmla="*/ 58 w 87"/>
                <a:gd name="T23" fmla="*/ 0 h 88"/>
                <a:gd name="T24" fmla="*/ 64 w 87"/>
                <a:gd name="T25" fmla="*/ 0 h 88"/>
                <a:gd name="T26" fmla="*/ 70 w 87"/>
                <a:gd name="T27" fmla="*/ 2 h 88"/>
                <a:gd name="T28" fmla="*/ 75 w 87"/>
                <a:gd name="T29" fmla="*/ 4 h 88"/>
                <a:gd name="T30" fmla="*/ 78 w 87"/>
                <a:gd name="T31" fmla="*/ 8 h 88"/>
                <a:gd name="T32" fmla="*/ 82 w 87"/>
                <a:gd name="T33" fmla="*/ 11 h 88"/>
                <a:gd name="T34" fmla="*/ 84 w 87"/>
                <a:gd name="T35" fmla="*/ 16 h 88"/>
                <a:gd name="T36" fmla="*/ 87 w 87"/>
                <a:gd name="T37" fmla="*/ 21 h 88"/>
                <a:gd name="T38" fmla="*/ 87 w 87"/>
                <a:gd name="T39" fmla="*/ 28 h 88"/>
                <a:gd name="T40" fmla="*/ 87 w 87"/>
                <a:gd name="T41" fmla="*/ 28 h 88"/>
                <a:gd name="T42" fmla="*/ 87 w 87"/>
                <a:gd name="T43" fmla="*/ 35 h 88"/>
                <a:gd name="T44" fmla="*/ 84 w 87"/>
                <a:gd name="T45" fmla="*/ 43 h 88"/>
                <a:gd name="T46" fmla="*/ 76 w 87"/>
                <a:gd name="T47" fmla="*/ 88 h 88"/>
                <a:gd name="T48" fmla="*/ 59 w 87"/>
                <a:gd name="T49" fmla="*/ 88 h 88"/>
                <a:gd name="T50" fmla="*/ 70 w 87"/>
                <a:gd name="T51" fmla="*/ 37 h 88"/>
                <a:gd name="T52" fmla="*/ 70 w 87"/>
                <a:gd name="T53" fmla="*/ 37 h 88"/>
                <a:gd name="T54" fmla="*/ 71 w 87"/>
                <a:gd name="T55" fmla="*/ 29 h 88"/>
                <a:gd name="T56" fmla="*/ 71 w 87"/>
                <a:gd name="T57" fmla="*/ 29 h 88"/>
                <a:gd name="T58" fmla="*/ 70 w 87"/>
                <a:gd name="T59" fmla="*/ 23 h 88"/>
                <a:gd name="T60" fmla="*/ 66 w 87"/>
                <a:gd name="T61" fmla="*/ 17 h 88"/>
                <a:gd name="T62" fmla="*/ 62 w 87"/>
                <a:gd name="T63" fmla="*/ 15 h 88"/>
                <a:gd name="T64" fmla="*/ 56 w 87"/>
                <a:gd name="T65" fmla="*/ 14 h 88"/>
                <a:gd name="T66" fmla="*/ 56 w 87"/>
                <a:gd name="T67" fmla="*/ 14 h 88"/>
                <a:gd name="T68" fmla="*/ 48 w 87"/>
                <a:gd name="T69" fmla="*/ 15 h 88"/>
                <a:gd name="T70" fmla="*/ 42 w 87"/>
                <a:gd name="T71" fmla="*/ 17 h 88"/>
                <a:gd name="T72" fmla="*/ 38 w 87"/>
                <a:gd name="T73" fmla="*/ 21 h 88"/>
                <a:gd name="T74" fmla="*/ 33 w 87"/>
                <a:gd name="T75" fmla="*/ 25 h 88"/>
                <a:gd name="T76" fmla="*/ 29 w 87"/>
                <a:gd name="T77" fmla="*/ 30 h 88"/>
                <a:gd name="T78" fmla="*/ 27 w 87"/>
                <a:gd name="T79" fmla="*/ 35 h 88"/>
                <a:gd name="T80" fmla="*/ 25 w 87"/>
                <a:gd name="T81" fmla="*/ 45 h 88"/>
                <a:gd name="T82" fmla="*/ 15 w 87"/>
                <a:gd name="T83" fmla="*/ 88 h 88"/>
                <a:gd name="T84" fmla="*/ 0 w 87"/>
                <a:gd name="T85" fmla="*/ 88 h 88"/>
                <a:gd name="T86" fmla="*/ 14 w 87"/>
                <a:gd name="T87"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 h="88">
                  <a:moveTo>
                    <a:pt x="14" y="16"/>
                  </a:moveTo>
                  <a:lnTo>
                    <a:pt x="14" y="16"/>
                  </a:lnTo>
                  <a:lnTo>
                    <a:pt x="16" y="3"/>
                  </a:lnTo>
                  <a:lnTo>
                    <a:pt x="32" y="3"/>
                  </a:lnTo>
                  <a:lnTo>
                    <a:pt x="28" y="16"/>
                  </a:lnTo>
                  <a:lnTo>
                    <a:pt x="29" y="16"/>
                  </a:lnTo>
                  <a:lnTo>
                    <a:pt x="29" y="16"/>
                  </a:lnTo>
                  <a:lnTo>
                    <a:pt x="34" y="10"/>
                  </a:lnTo>
                  <a:lnTo>
                    <a:pt x="40" y="5"/>
                  </a:lnTo>
                  <a:lnTo>
                    <a:pt x="48" y="2"/>
                  </a:lnTo>
                  <a:lnTo>
                    <a:pt x="58" y="0"/>
                  </a:lnTo>
                  <a:lnTo>
                    <a:pt x="58" y="0"/>
                  </a:lnTo>
                  <a:lnTo>
                    <a:pt x="64" y="0"/>
                  </a:lnTo>
                  <a:lnTo>
                    <a:pt x="70" y="2"/>
                  </a:lnTo>
                  <a:lnTo>
                    <a:pt x="75" y="4"/>
                  </a:lnTo>
                  <a:lnTo>
                    <a:pt x="78" y="8"/>
                  </a:lnTo>
                  <a:lnTo>
                    <a:pt x="82" y="11"/>
                  </a:lnTo>
                  <a:lnTo>
                    <a:pt x="84" y="16"/>
                  </a:lnTo>
                  <a:lnTo>
                    <a:pt x="87" y="21"/>
                  </a:lnTo>
                  <a:lnTo>
                    <a:pt x="87" y="28"/>
                  </a:lnTo>
                  <a:lnTo>
                    <a:pt x="87" y="28"/>
                  </a:lnTo>
                  <a:lnTo>
                    <a:pt x="87" y="35"/>
                  </a:lnTo>
                  <a:lnTo>
                    <a:pt x="84" y="43"/>
                  </a:lnTo>
                  <a:lnTo>
                    <a:pt x="76" y="88"/>
                  </a:lnTo>
                  <a:lnTo>
                    <a:pt x="59" y="88"/>
                  </a:lnTo>
                  <a:lnTo>
                    <a:pt x="70" y="37"/>
                  </a:lnTo>
                  <a:lnTo>
                    <a:pt x="70" y="37"/>
                  </a:lnTo>
                  <a:lnTo>
                    <a:pt x="71" y="29"/>
                  </a:lnTo>
                  <a:lnTo>
                    <a:pt x="71" y="29"/>
                  </a:lnTo>
                  <a:lnTo>
                    <a:pt x="70" y="23"/>
                  </a:lnTo>
                  <a:lnTo>
                    <a:pt x="66" y="17"/>
                  </a:lnTo>
                  <a:lnTo>
                    <a:pt x="62" y="15"/>
                  </a:lnTo>
                  <a:lnTo>
                    <a:pt x="56" y="14"/>
                  </a:lnTo>
                  <a:lnTo>
                    <a:pt x="56" y="14"/>
                  </a:lnTo>
                  <a:lnTo>
                    <a:pt x="48" y="15"/>
                  </a:lnTo>
                  <a:lnTo>
                    <a:pt x="42" y="17"/>
                  </a:lnTo>
                  <a:lnTo>
                    <a:pt x="38" y="21"/>
                  </a:lnTo>
                  <a:lnTo>
                    <a:pt x="33" y="25"/>
                  </a:lnTo>
                  <a:lnTo>
                    <a:pt x="29" y="30"/>
                  </a:lnTo>
                  <a:lnTo>
                    <a:pt x="27" y="35"/>
                  </a:lnTo>
                  <a:lnTo>
                    <a:pt x="25" y="45"/>
                  </a:lnTo>
                  <a:lnTo>
                    <a:pt x="15" y="88"/>
                  </a:lnTo>
                  <a:lnTo>
                    <a:pt x="0" y="88"/>
                  </a:lnTo>
                  <a:lnTo>
                    <a:pt x="1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 name="Freeform 38">
              <a:extLst>
                <a:ext uri="{FF2B5EF4-FFF2-40B4-BE49-F238E27FC236}">
                  <a16:creationId xmlns:a16="http://schemas.microsoft.com/office/drawing/2014/main" id="{64E1ACB6-E1CE-470C-8CD5-B3BEDDCBBDD6}"/>
                </a:ext>
              </a:extLst>
            </p:cNvPr>
            <p:cNvSpPr>
              <a:spLocks noEditPoints="1"/>
            </p:cNvSpPr>
            <p:nvPr userDrawn="1"/>
          </p:nvSpPr>
          <p:spPr bwMode="auto">
            <a:xfrm>
              <a:off x="6830" y="4134"/>
              <a:ext cx="14" cy="40"/>
            </a:xfrm>
            <a:custGeom>
              <a:avLst/>
              <a:gdLst>
                <a:gd name="T0" fmla="*/ 18 w 42"/>
                <a:gd name="T1" fmla="*/ 37 h 122"/>
                <a:gd name="T2" fmla="*/ 34 w 42"/>
                <a:gd name="T3" fmla="*/ 37 h 122"/>
                <a:gd name="T4" fmla="*/ 16 w 42"/>
                <a:gd name="T5" fmla="*/ 122 h 122"/>
                <a:gd name="T6" fmla="*/ 0 w 42"/>
                <a:gd name="T7" fmla="*/ 122 h 122"/>
                <a:gd name="T8" fmla="*/ 18 w 42"/>
                <a:gd name="T9" fmla="*/ 37 h 122"/>
                <a:gd name="T10" fmla="*/ 38 w 42"/>
                <a:gd name="T11" fmla="*/ 18 h 122"/>
                <a:gd name="T12" fmla="*/ 20 w 42"/>
                <a:gd name="T13" fmla="*/ 18 h 122"/>
                <a:gd name="T14" fmla="*/ 25 w 42"/>
                <a:gd name="T15" fmla="*/ 0 h 122"/>
                <a:gd name="T16" fmla="*/ 42 w 42"/>
                <a:gd name="T17" fmla="*/ 0 h 122"/>
                <a:gd name="T18" fmla="*/ 38 w 42"/>
                <a:gd name="T19" fmla="*/ 1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22">
                  <a:moveTo>
                    <a:pt x="18" y="37"/>
                  </a:moveTo>
                  <a:lnTo>
                    <a:pt x="34" y="37"/>
                  </a:lnTo>
                  <a:lnTo>
                    <a:pt x="16" y="122"/>
                  </a:lnTo>
                  <a:lnTo>
                    <a:pt x="0" y="122"/>
                  </a:lnTo>
                  <a:lnTo>
                    <a:pt x="18" y="37"/>
                  </a:lnTo>
                  <a:close/>
                  <a:moveTo>
                    <a:pt x="38" y="18"/>
                  </a:moveTo>
                  <a:lnTo>
                    <a:pt x="20" y="18"/>
                  </a:lnTo>
                  <a:lnTo>
                    <a:pt x="25" y="0"/>
                  </a:lnTo>
                  <a:lnTo>
                    <a:pt x="42" y="0"/>
                  </a:lnTo>
                  <a:lnTo>
                    <a:pt x="38"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 name="Freeform 39">
              <a:extLst>
                <a:ext uri="{FF2B5EF4-FFF2-40B4-BE49-F238E27FC236}">
                  <a16:creationId xmlns:a16="http://schemas.microsoft.com/office/drawing/2014/main" id="{D0E30878-A80E-49D1-8D56-EF23ECD34FFF}"/>
                </a:ext>
              </a:extLst>
            </p:cNvPr>
            <p:cNvSpPr>
              <a:spLocks/>
            </p:cNvSpPr>
            <p:nvPr userDrawn="1"/>
          </p:nvSpPr>
          <p:spPr bwMode="auto">
            <a:xfrm>
              <a:off x="6846" y="4137"/>
              <a:ext cx="20" cy="38"/>
            </a:xfrm>
            <a:custGeom>
              <a:avLst/>
              <a:gdLst>
                <a:gd name="T0" fmla="*/ 2 w 61"/>
                <a:gd name="T1" fmla="*/ 27 h 114"/>
                <a:gd name="T2" fmla="*/ 22 w 61"/>
                <a:gd name="T3" fmla="*/ 27 h 114"/>
                <a:gd name="T4" fmla="*/ 26 w 61"/>
                <a:gd name="T5" fmla="*/ 6 h 114"/>
                <a:gd name="T6" fmla="*/ 43 w 61"/>
                <a:gd name="T7" fmla="*/ 0 h 114"/>
                <a:gd name="T8" fmla="*/ 38 w 61"/>
                <a:gd name="T9" fmla="*/ 27 h 114"/>
                <a:gd name="T10" fmla="*/ 61 w 61"/>
                <a:gd name="T11" fmla="*/ 27 h 114"/>
                <a:gd name="T12" fmla="*/ 58 w 61"/>
                <a:gd name="T13" fmla="*/ 39 h 114"/>
                <a:gd name="T14" fmla="*/ 35 w 61"/>
                <a:gd name="T15" fmla="*/ 39 h 114"/>
                <a:gd name="T16" fmla="*/ 27 w 61"/>
                <a:gd name="T17" fmla="*/ 76 h 114"/>
                <a:gd name="T18" fmla="*/ 27 w 61"/>
                <a:gd name="T19" fmla="*/ 76 h 114"/>
                <a:gd name="T20" fmla="*/ 25 w 61"/>
                <a:gd name="T21" fmla="*/ 93 h 114"/>
                <a:gd name="T22" fmla="*/ 25 w 61"/>
                <a:gd name="T23" fmla="*/ 93 h 114"/>
                <a:gd name="T24" fmla="*/ 25 w 61"/>
                <a:gd name="T25" fmla="*/ 96 h 114"/>
                <a:gd name="T26" fmla="*/ 27 w 61"/>
                <a:gd name="T27" fmla="*/ 100 h 114"/>
                <a:gd name="T28" fmla="*/ 31 w 61"/>
                <a:gd name="T29" fmla="*/ 101 h 114"/>
                <a:gd name="T30" fmla="*/ 36 w 61"/>
                <a:gd name="T31" fmla="*/ 101 h 114"/>
                <a:gd name="T32" fmla="*/ 36 w 61"/>
                <a:gd name="T33" fmla="*/ 101 h 114"/>
                <a:gd name="T34" fmla="*/ 42 w 61"/>
                <a:gd name="T35" fmla="*/ 101 h 114"/>
                <a:gd name="T36" fmla="*/ 48 w 61"/>
                <a:gd name="T37" fmla="*/ 100 h 114"/>
                <a:gd name="T38" fmla="*/ 45 w 61"/>
                <a:gd name="T39" fmla="*/ 113 h 114"/>
                <a:gd name="T40" fmla="*/ 45 w 61"/>
                <a:gd name="T41" fmla="*/ 113 h 114"/>
                <a:gd name="T42" fmla="*/ 37 w 61"/>
                <a:gd name="T43" fmla="*/ 114 h 114"/>
                <a:gd name="T44" fmla="*/ 30 w 61"/>
                <a:gd name="T45" fmla="*/ 114 h 114"/>
                <a:gd name="T46" fmla="*/ 30 w 61"/>
                <a:gd name="T47" fmla="*/ 114 h 114"/>
                <a:gd name="T48" fmla="*/ 24 w 61"/>
                <a:gd name="T49" fmla="*/ 114 h 114"/>
                <a:gd name="T50" fmla="*/ 20 w 61"/>
                <a:gd name="T51" fmla="*/ 113 h 114"/>
                <a:gd name="T52" fmla="*/ 17 w 61"/>
                <a:gd name="T53" fmla="*/ 111 h 114"/>
                <a:gd name="T54" fmla="*/ 13 w 61"/>
                <a:gd name="T55" fmla="*/ 108 h 114"/>
                <a:gd name="T56" fmla="*/ 12 w 61"/>
                <a:gd name="T57" fmla="*/ 106 h 114"/>
                <a:gd name="T58" fmla="*/ 10 w 61"/>
                <a:gd name="T59" fmla="*/ 102 h 114"/>
                <a:gd name="T60" fmla="*/ 8 w 61"/>
                <a:gd name="T61" fmla="*/ 95 h 114"/>
                <a:gd name="T62" fmla="*/ 8 w 61"/>
                <a:gd name="T63" fmla="*/ 95 h 114"/>
                <a:gd name="T64" fmla="*/ 10 w 61"/>
                <a:gd name="T65" fmla="*/ 85 h 114"/>
                <a:gd name="T66" fmla="*/ 12 w 61"/>
                <a:gd name="T67" fmla="*/ 75 h 114"/>
                <a:gd name="T68" fmla="*/ 19 w 61"/>
                <a:gd name="T69" fmla="*/ 39 h 114"/>
                <a:gd name="T70" fmla="*/ 0 w 61"/>
                <a:gd name="T71" fmla="*/ 39 h 114"/>
                <a:gd name="T72" fmla="*/ 2 w 61"/>
                <a:gd name="T73" fmla="*/ 2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 h="114">
                  <a:moveTo>
                    <a:pt x="2" y="27"/>
                  </a:moveTo>
                  <a:lnTo>
                    <a:pt x="22" y="27"/>
                  </a:lnTo>
                  <a:lnTo>
                    <a:pt x="26" y="6"/>
                  </a:lnTo>
                  <a:lnTo>
                    <a:pt x="43" y="0"/>
                  </a:lnTo>
                  <a:lnTo>
                    <a:pt x="38" y="27"/>
                  </a:lnTo>
                  <a:lnTo>
                    <a:pt x="61" y="27"/>
                  </a:lnTo>
                  <a:lnTo>
                    <a:pt x="58" y="39"/>
                  </a:lnTo>
                  <a:lnTo>
                    <a:pt x="35" y="39"/>
                  </a:lnTo>
                  <a:lnTo>
                    <a:pt x="27" y="76"/>
                  </a:lnTo>
                  <a:lnTo>
                    <a:pt x="27" y="76"/>
                  </a:lnTo>
                  <a:lnTo>
                    <a:pt x="25" y="93"/>
                  </a:lnTo>
                  <a:lnTo>
                    <a:pt x="25" y="93"/>
                  </a:lnTo>
                  <a:lnTo>
                    <a:pt x="25" y="96"/>
                  </a:lnTo>
                  <a:lnTo>
                    <a:pt x="27" y="100"/>
                  </a:lnTo>
                  <a:lnTo>
                    <a:pt x="31" y="101"/>
                  </a:lnTo>
                  <a:lnTo>
                    <a:pt x="36" y="101"/>
                  </a:lnTo>
                  <a:lnTo>
                    <a:pt x="36" y="101"/>
                  </a:lnTo>
                  <a:lnTo>
                    <a:pt x="42" y="101"/>
                  </a:lnTo>
                  <a:lnTo>
                    <a:pt x="48" y="100"/>
                  </a:lnTo>
                  <a:lnTo>
                    <a:pt x="45" y="113"/>
                  </a:lnTo>
                  <a:lnTo>
                    <a:pt x="45" y="113"/>
                  </a:lnTo>
                  <a:lnTo>
                    <a:pt x="37" y="114"/>
                  </a:lnTo>
                  <a:lnTo>
                    <a:pt x="30" y="114"/>
                  </a:lnTo>
                  <a:lnTo>
                    <a:pt x="30" y="114"/>
                  </a:lnTo>
                  <a:lnTo>
                    <a:pt x="24" y="114"/>
                  </a:lnTo>
                  <a:lnTo>
                    <a:pt x="20" y="113"/>
                  </a:lnTo>
                  <a:lnTo>
                    <a:pt x="17" y="111"/>
                  </a:lnTo>
                  <a:lnTo>
                    <a:pt x="13" y="108"/>
                  </a:lnTo>
                  <a:lnTo>
                    <a:pt x="12" y="106"/>
                  </a:lnTo>
                  <a:lnTo>
                    <a:pt x="10" y="102"/>
                  </a:lnTo>
                  <a:lnTo>
                    <a:pt x="8" y="95"/>
                  </a:lnTo>
                  <a:lnTo>
                    <a:pt x="8" y="95"/>
                  </a:lnTo>
                  <a:lnTo>
                    <a:pt x="10" y="85"/>
                  </a:lnTo>
                  <a:lnTo>
                    <a:pt x="12" y="75"/>
                  </a:lnTo>
                  <a:lnTo>
                    <a:pt x="19" y="39"/>
                  </a:lnTo>
                  <a:lnTo>
                    <a:pt x="0" y="39"/>
                  </a:lnTo>
                  <a:lnTo>
                    <a:pt x="2"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 name="Freeform 40">
              <a:extLst>
                <a:ext uri="{FF2B5EF4-FFF2-40B4-BE49-F238E27FC236}">
                  <a16:creationId xmlns:a16="http://schemas.microsoft.com/office/drawing/2014/main" id="{43EFD731-3AC6-42FC-9A77-67B5BC0056D6}"/>
                </a:ext>
              </a:extLst>
            </p:cNvPr>
            <p:cNvSpPr>
              <a:spLocks/>
            </p:cNvSpPr>
            <p:nvPr userDrawn="1"/>
          </p:nvSpPr>
          <p:spPr bwMode="auto">
            <a:xfrm>
              <a:off x="6862" y="4146"/>
              <a:ext cx="34" cy="41"/>
            </a:xfrm>
            <a:custGeom>
              <a:avLst/>
              <a:gdLst>
                <a:gd name="T0" fmla="*/ 4 w 100"/>
                <a:gd name="T1" fmla="*/ 109 h 123"/>
                <a:gd name="T2" fmla="*/ 4 w 100"/>
                <a:gd name="T3" fmla="*/ 109 h 123"/>
                <a:gd name="T4" fmla="*/ 6 w 100"/>
                <a:gd name="T5" fmla="*/ 110 h 123"/>
                <a:gd name="T6" fmla="*/ 9 w 100"/>
                <a:gd name="T7" fmla="*/ 110 h 123"/>
                <a:gd name="T8" fmla="*/ 9 w 100"/>
                <a:gd name="T9" fmla="*/ 110 h 123"/>
                <a:gd name="T10" fmla="*/ 17 w 100"/>
                <a:gd name="T11" fmla="*/ 109 h 123"/>
                <a:gd name="T12" fmla="*/ 23 w 100"/>
                <a:gd name="T13" fmla="*/ 105 h 123"/>
                <a:gd name="T14" fmla="*/ 27 w 100"/>
                <a:gd name="T15" fmla="*/ 99 h 123"/>
                <a:gd name="T16" fmla="*/ 32 w 100"/>
                <a:gd name="T17" fmla="*/ 89 h 123"/>
                <a:gd name="T18" fmla="*/ 19 w 100"/>
                <a:gd name="T19" fmla="*/ 0 h 123"/>
                <a:gd name="T20" fmla="*/ 36 w 100"/>
                <a:gd name="T21" fmla="*/ 0 h 123"/>
                <a:gd name="T22" fmla="*/ 45 w 100"/>
                <a:gd name="T23" fmla="*/ 68 h 123"/>
                <a:gd name="T24" fmla="*/ 45 w 100"/>
                <a:gd name="T25" fmla="*/ 68 h 123"/>
                <a:gd name="T26" fmla="*/ 82 w 100"/>
                <a:gd name="T27" fmla="*/ 0 h 123"/>
                <a:gd name="T28" fmla="*/ 100 w 100"/>
                <a:gd name="T29" fmla="*/ 0 h 123"/>
                <a:gd name="T30" fmla="*/ 42 w 100"/>
                <a:gd name="T31" fmla="*/ 101 h 123"/>
                <a:gd name="T32" fmla="*/ 42 w 100"/>
                <a:gd name="T33" fmla="*/ 101 h 123"/>
                <a:gd name="T34" fmla="*/ 36 w 100"/>
                <a:gd name="T35" fmla="*/ 110 h 123"/>
                <a:gd name="T36" fmla="*/ 30 w 100"/>
                <a:gd name="T37" fmla="*/ 117 h 123"/>
                <a:gd name="T38" fmla="*/ 26 w 100"/>
                <a:gd name="T39" fmla="*/ 119 h 123"/>
                <a:gd name="T40" fmla="*/ 23 w 100"/>
                <a:gd name="T41" fmla="*/ 122 h 123"/>
                <a:gd name="T42" fmla="*/ 18 w 100"/>
                <a:gd name="T43" fmla="*/ 122 h 123"/>
                <a:gd name="T44" fmla="*/ 12 w 100"/>
                <a:gd name="T45" fmla="*/ 123 h 123"/>
                <a:gd name="T46" fmla="*/ 12 w 100"/>
                <a:gd name="T47" fmla="*/ 123 h 123"/>
                <a:gd name="T48" fmla="*/ 0 w 100"/>
                <a:gd name="T49" fmla="*/ 122 h 123"/>
                <a:gd name="T50" fmla="*/ 4 w 100"/>
                <a:gd name="T51" fmla="*/ 10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123">
                  <a:moveTo>
                    <a:pt x="4" y="109"/>
                  </a:moveTo>
                  <a:lnTo>
                    <a:pt x="4" y="109"/>
                  </a:lnTo>
                  <a:lnTo>
                    <a:pt x="6" y="110"/>
                  </a:lnTo>
                  <a:lnTo>
                    <a:pt x="9" y="110"/>
                  </a:lnTo>
                  <a:lnTo>
                    <a:pt x="9" y="110"/>
                  </a:lnTo>
                  <a:lnTo>
                    <a:pt x="17" y="109"/>
                  </a:lnTo>
                  <a:lnTo>
                    <a:pt x="23" y="105"/>
                  </a:lnTo>
                  <a:lnTo>
                    <a:pt x="27" y="99"/>
                  </a:lnTo>
                  <a:lnTo>
                    <a:pt x="32" y="89"/>
                  </a:lnTo>
                  <a:lnTo>
                    <a:pt x="19" y="0"/>
                  </a:lnTo>
                  <a:lnTo>
                    <a:pt x="36" y="0"/>
                  </a:lnTo>
                  <a:lnTo>
                    <a:pt x="45" y="68"/>
                  </a:lnTo>
                  <a:lnTo>
                    <a:pt x="45" y="68"/>
                  </a:lnTo>
                  <a:lnTo>
                    <a:pt x="82" y="0"/>
                  </a:lnTo>
                  <a:lnTo>
                    <a:pt x="100" y="0"/>
                  </a:lnTo>
                  <a:lnTo>
                    <a:pt x="42" y="101"/>
                  </a:lnTo>
                  <a:lnTo>
                    <a:pt x="42" y="101"/>
                  </a:lnTo>
                  <a:lnTo>
                    <a:pt x="36" y="110"/>
                  </a:lnTo>
                  <a:lnTo>
                    <a:pt x="30" y="117"/>
                  </a:lnTo>
                  <a:lnTo>
                    <a:pt x="26" y="119"/>
                  </a:lnTo>
                  <a:lnTo>
                    <a:pt x="23" y="122"/>
                  </a:lnTo>
                  <a:lnTo>
                    <a:pt x="18" y="122"/>
                  </a:lnTo>
                  <a:lnTo>
                    <a:pt x="12" y="123"/>
                  </a:lnTo>
                  <a:lnTo>
                    <a:pt x="12" y="123"/>
                  </a:lnTo>
                  <a:lnTo>
                    <a:pt x="0" y="122"/>
                  </a:lnTo>
                  <a:lnTo>
                    <a:pt x="4" y="1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3298826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p:txStyles>
    <p:titleStyle>
      <a:lvl1pPr algn="l" defTabSz="914400" rtl="0" eaLnBrk="1" latinLnBrk="0" hangingPunct="1">
        <a:lnSpc>
          <a:spcPct val="90000"/>
        </a:lnSpc>
        <a:spcBef>
          <a:spcPct val="0"/>
        </a:spcBef>
        <a:buNone/>
        <a:defRPr sz="24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nat.org.uk/about-hiv/hiv-statistics"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jp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i-base.info/guides/testing/tables-diagrams-and-illustrations" TargetMode="External"/><Relationship Id="rId5" Type="http://schemas.openxmlformats.org/officeDocument/2006/relationships/hyperlink" Target="https://i-base.info/guides/testing/viral-load" TargetMode="External"/><Relationship Id="rId10" Type="http://schemas.openxmlformats.org/officeDocument/2006/relationships/image" Target="../media/image15.svg"/><Relationship Id="rId4" Type="http://schemas.openxmlformats.org/officeDocument/2006/relationships/image" Target="../media/image11.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hyperlink" Target="https://www.nat.org.uk/about-hiv/hiv-statistic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www.nat.org.uk/about-hiv/hiv-statistics"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7.jpg"/><Relationship Id="rId7"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hyperlink" Target="https://fingertips.phe.org.uk/" TargetMode="External"/><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hyperlink" Target="https://www.nice.org.uk/guidance/ng60/chapter/recommendations" TargetMode="External"/><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hyperlink" Target="https://www.youtube.com/watch?v=YC9QqaRbPFc" TargetMode="External"/><Relationship Id="rId2" Type="http://schemas.openxmlformats.org/officeDocument/2006/relationships/slideLayout" Target="../slideLayouts/slideLayout2.xml"/><Relationship Id="rId1" Type="http://schemas.openxmlformats.org/officeDocument/2006/relationships/video" Target="https://www.youtube.com/embed/YC9QqaRbPFc?feature=oembed" TargetMode="External"/><Relationship Id="rId6" Type="http://schemas.openxmlformats.org/officeDocument/2006/relationships/image" Target="../media/image24.jpeg"/><Relationship Id="rId5" Type="http://schemas.openxmlformats.org/officeDocument/2006/relationships/hyperlink" Target="https://www.hivcommission.org.uk/" TargetMode="External"/><Relationship Id="rId4" Type="http://schemas.openxmlformats.org/officeDocument/2006/relationships/image" Target="../media/image7.jp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jpg"/><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www.who.int/hiv/topics/condoms/en" TargetMode="Externa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1.wdp"/><Relationship Id="rId3" Type="http://schemas.openxmlformats.org/officeDocument/2006/relationships/image" Target="../media/image7.jpg"/><Relationship Id="rId7" Type="http://schemas.openxmlformats.org/officeDocument/2006/relationships/hyperlink" Target="https://www.startswithme.org.uk/condom-fitter" TargetMode="External"/><Relationship Id="rId12"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jpeg"/><Relationship Id="rId4" Type="http://schemas.openxmlformats.org/officeDocument/2006/relationships/image" Target="../media/image26.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8" Type="http://schemas.openxmlformats.org/officeDocument/2006/relationships/hyperlink" Target="http://www.letstalkaboutit.nhs.uk/getiton" TargetMode="External"/><Relationship Id="rId3" Type="http://schemas.openxmlformats.org/officeDocument/2006/relationships/image" Target="../media/image7.jpg"/><Relationship Id="rId7"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www.letstalkaboutit.nhs.uk/condoms" TargetMode="External"/><Relationship Id="rId10"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hyperlink" Target="http://www.hants.gov.uk/getiton"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jpg"/><Relationship Id="rId7"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image" Target="../media/image7.jpg"/><Relationship Id="rId7" Type="http://schemas.openxmlformats.org/officeDocument/2006/relationships/chart" Target="../charts/chart9.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image" Target="../media/image29.png"/><Relationship Id="rId4" Type="http://schemas.openxmlformats.org/officeDocument/2006/relationships/hyperlink" Target="https://www.tht.org.uk/news/77-people-uk-have-never-had-hiv-tes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hyperlink" Target="https://www.tht.org.uk/news/lockdown-sex-ban-could-break-chain-hiv"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8" Type="http://schemas.openxmlformats.org/officeDocument/2006/relationships/hyperlink" Target="http://www.letstalkaboutit.nhs.uk/test" TargetMode="External"/><Relationship Id="rId3" Type="http://schemas.openxmlformats.org/officeDocument/2006/relationships/image" Target="../media/image7.jpg"/><Relationship Id="rId7" Type="http://schemas.openxmlformats.org/officeDocument/2006/relationships/hyperlink" Target="https://www.letstalkaboutit.nhs.uk/worried-about-stis/order-a-test-onlin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9.png"/><Relationship Id="rId4" Type="http://schemas.openxmlformats.org/officeDocument/2006/relationships/image" Target="../media/image43.png"/><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www.letstalkaboutit.nhs.uk/test" TargetMode="External"/><Relationship Id="rId7" Type="http://schemas.openxmlformats.org/officeDocument/2006/relationships/image" Target="../media/image7.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g"/><Relationship Id="rId4" Type="http://schemas.openxmlformats.org/officeDocument/2006/relationships/image" Target="../media/image45.jpg"/></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hyperlink" Target="http://www.letstalkaboutit.nhs.uk/blood" TargetMode="Externa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7.jpg"/><Relationship Id="rId7"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www.startswithme.org.uk/when-to-test/" TargetMode="External"/><Relationship Id="rId5" Type="http://schemas.openxmlformats.org/officeDocument/2006/relationships/hyperlink" Target="http://www.startswithme.org.uk/which-test" TargetMode="External"/><Relationship Id="rId4" Type="http://schemas.openxmlformats.org/officeDocument/2006/relationships/image" Target="../media/image29.png"/><Relationship Id="rId9"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hyperlink" Target="https://www.tht.org.uk/our-work/community-projects/hiv-prevention-england"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jpg"/><Relationship Id="rId7"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hyperlink" Target="https://www.youtube.com/watch?v=0BQX8s1R_74" TargetMode="External"/><Relationship Id="rId2" Type="http://schemas.openxmlformats.org/officeDocument/2006/relationships/slideLayout" Target="../slideLayouts/slideLayout2.xml"/><Relationship Id="rId1" Type="http://schemas.openxmlformats.org/officeDocument/2006/relationships/video" Target="https://www.youtube.com/embed/0BQX8s1R_74?feature=oembed" TargetMode="External"/><Relationship Id="rId6" Type="http://schemas.openxmlformats.org/officeDocument/2006/relationships/image" Target="../media/image28.png"/><Relationship Id="rId5" Type="http://schemas.openxmlformats.org/officeDocument/2006/relationships/image" Target="../media/image7.jp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jpg"/><Relationship Id="rId7"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i-base.info/guides/art-in-pictures" TargetMode="External"/><Relationship Id="rId5" Type="http://schemas.openxmlformats.org/officeDocument/2006/relationships/hyperlink" Target="https://i-base.info/guides/wp-content/uploads/2019/05/ART-in-pictures-June-2019e.pdf" TargetMode="Externa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i-base.info/guides/art-in-pictures" TargetMode="External"/><Relationship Id="rId5" Type="http://schemas.openxmlformats.org/officeDocument/2006/relationships/hyperlink" Target="https://i-base.info/guides/wp-content/uploads/2019/05/ART-in-pictures-June-2019e.pdf" TargetMode="Externa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channel4.com/4viewers/blog/its-a-sin" TargetMode="Externa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57.jpg"/><Relationship Id="rId4" Type="http://schemas.openxmlformats.org/officeDocument/2006/relationships/hyperlink" Target="http://www.tht.org.uk/cantpassito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i-base.info/u-equals-u/" TargetMode="Externa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jpg"/><Relationship Id="rId7"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www.tht.org.uk/hiv-and-sexual-health/prep-pre-exposure-prophylaxis" TargetMode="External"/><Relationship Id="rId5" Type="http://schemas.openxmlformats.org/officeDocument/2006/relationships/hyperlink" Target="https://i-base.info/guides/prep" TargetMode="Externa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8" Type="http://schemas.openxmlformats.org/officeDocument/2006/relationships/hyperlink" Target="https://prepster.info/" TargetMode="External"/><Relationship Id="rId3" Type="http://schemas.openxmlformats.org/officeDocument/2006/relationships/image" Target="../media/image7.jpg"/><Relationship Id="rId7" Type="http://schemas.openxmlformats.org/officeDocument/2006/relationships/hyperlink" Target="https://www.iwantprepnow.co.uk/"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bbc.co.uk/programmes/b0b8cdm4" TargetMode="External"/><Relationship Id="rId5" Type="http://schemas.openxmlformats.org/officeDocument/2006/relationships/hyperlink" Target="https://www.bbc.co.uk/news/stories-44606711" TargetMode="External"/><Relationship Id="rId10" Type="http://schemas.openxmlformats.org/officeDocument/2006/relationships/image" Target="../media/image60.png"/><Relationship Id="rId4" Type="http://schemas.openxmlformats.org/officeDocument/2006/relationships/image" Target="../media/image27.png"/><Relationship Id="rId9" Type="http://schemas.openxmlformats.org/officeDocument/2006/relationships/image" Target="../media/image59.jpeg"/></Relationships>
</file>

<file path=ppt/slides/_rels/slide4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www.letstalkaboutit.nhs.uk/prep" TargetMode="Externa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startswithme.org.uk/prep-tool" TargetMode="External"/><Relationship Id="rId5" Type="http://schemas.openxmlformats.org/officeDocument/2006/relationships/image" Target="../media/image61.png"/><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hyperlink" Target="https://www.hivpreventionengland.org.uk/2020/09/22/new-prep-campaign-launching-in-october-2020/"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jpg"/><Relationship Id="rId7"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nationalarchives.gov.uk/films/1979to2006/filmpage_aids.htm"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65.sv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40.png"/><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7.jpg"/><Relationship Id="rId7"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hyperlink" Target="https://www.tht.org.uk/news/almost-half-brits-would-feel-uncomfortable-kissing-someone-hiv"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55.xml.rels><?xml version="1.0" encoding="UTF-8" standalone="yes"?>
<Relationships xmlns="http://schemas.openxmlformats.org/package/2006/relationships"><Relationship Id="rId8" Type="http://schemas.openxmlformats.org/officeDocument/2006/relationships/hyperlink" Target="https://time.com/5793707/diana-princess-of-wales-100-women-of-the-year/" TargetMode="External"/><Relationship Id="rId3" Type="http://schemas.openxmlformats.org/officeDocument/2006/relationships/image" Target="../media/image7.jpg"/><Relationship Id="rId7" Type="http://schemas.openxmlformats.org/officeDocument/2006/relationships/hyperlink" Target="https://www.britannica.com/biography/Freddie-Mercury/images-videos#/media/1/711409/236626"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hyperlink" Target="https://tacklehiv.org/" TargetMode="External"/><Relationship Id="rId4" Type="http://schemas.openxmlformats.org/officeDocument/2006/relationships/image" Target="../media/image71.jpeg"/><Relationship Id="rId9" Type="http://schemas.openxmlformats.org/officeDocument/2006/relationships/image" Target="../media/image73.jpeg"/></Relationships>
</file>

<file path=ppt/slides/_rels/slide5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g"/><Relationship Id="rId7" Type="http://schemas.openxmlformats.org/officeDocument/2006/relationships/diagramColors" Target="../diagrams/colors1.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7.xml.rels><?xml version="1.0" encoding="UTF-8" standalone="yes"?>
<Relationships xmlns="http://schemas.openxmlformats.org/package/2006/relationships"><Relationship Id="rId8" Type="http://schemas.openxmlformats.org/officeDocument/2006/relationships/hyperlink" Target="http://www.hivcommission.org.uk/" TargetMode="External"/><Relationship Id="rId3" Type="http://schemas.openxmlformats.org/officeDocument/2006/relationships/image" Target="../media/image7.jpg"/><Relationship Id="rId7" Type="http://schemas.openxmlformats.org/officeDocument/2006/relationships/image" Target="../media/image77.sv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www.hivcommission.org.uk/"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www.letstalkaboutit.nhs.uk/hivinfo" TargetMode="External"/><Relationship Id="rId5" Type="http://schemas.openxmlformats.org/officeDocument/2006/relationships/image" Target="../media/image79.png"/><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hyperlink" Target="http://www.letstalkaboutit.nhs.uk/hivteach"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hyperlink" Target="http://www.letstalkaboutit.nhs.uk/hivteach"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hyperlink" Target="http://www.letstalkaboutit.nhs.uk/hivteach"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hyperlink" Target="http://www.letstalkaboutit.nhs.uk/hivteach"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7.jpg"/><Relationship Id="rId7" Type="http://schemas.openxmlformats.org/officeDocument/2006/relationships/image" Target="../media/image87.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0.png"/><Relationship Id="rId4" Type="http://schemas.openxmlformats.org/officeDocument/2006/relationships/hyperlink" Target="http://www.letstalkaboutit.nhs.uk/hivteach"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www.nhs.uk/conditions/hiv-and-aids" TargetMode="External"/><Relationship Id="rId3" Type="http://schemas.openxmlformats.org/officeDocument/2006/relationships/hyperlink" Target="http://www.tht.org.uk/" TargetMode="External"/><Relationship Id="rId7" Type="http://schemas.openxmlformats.org/officeDocument/2006/relationships/hyperlink" Target="http://www.aidsmap.com/"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http://www.startswithme.org.uk/" TargetMode="External"/><Relationship Id="rId5" Type="http://schemas.openxmlformats.org/officeDocument/2006/relationships/hyperlink" Target="https://i-base.info/" TargetMode="External"/><Relationship Id="rId4" Type="http://schemas.openxmlformats.org/officeDocument/2006/relationships/hyperlink" Target="http://www.nat.org.uk/" TargetMode="External"/><Relationship Id="rId9" Type="http://schemas.openxmlformats.org/officeDocument/2006/relationships/image" Target="../media/image7.jpg"/></Relationships>
</file>

<file path=ppt/slides/_rels/slide67.xml.rels><?xml version="1.0" encoding="UTF-8" standalone="yes"?>
<Relationships xmlns="http://schemas.openxmlformats.org/package/2006/relationships"><Relationship Id="rId3" Type="http://schemas.openxmlformats.org/officeDocument/2006/relationships/hyperlink" Target="http://www.letstalkaboutit.nhs.uk/referrals"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89.png"/><Relationship Id="rId4" Type="http://schemas.openxmlformats.org/officeDocument/2006/relationships/hyperlink" Target="mailto:snhs.sexualhealthreferral@nhs.net"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mailto:solentsexualhealthpromotion@solent.nhs.uk"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hyperlink" Target="mailto:SNHS.sexualhealthpromotion@nhs.net"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91.png"/><Relationship Id="rId4" Type="http://schemas.openxmlformats.org/officeDocument/2006/relationships/hyperlink" Target="http://www.letstalkaboutit.nhs.u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www.letstalkaboutit.nhs.uk/personal-health-record" TargetMode="Externa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94.svg"/><Relationship Id="rId4" Type="http://schemas.openxmlformats.org/officeDocument/2006/relationships/image" Target="../media/image93.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7" Type="http://schemas.openxmlformats.org/officeDocument/2006/relationships/hyperlink" Target="https://www.youtube.com/watch?v=fI-9vh5QYGM" TargetMode="External"/><Relationship Id="rId2" Type="http://schemas.openxmlformats.org/officeDocument/2006/relationships/slideLayout" Target="../slideLayouts/slideLayout2.xml"/><Relationship Id="rId1" Type="http://schemas.openxmlformats.org/officeDocument/2006/relationships/video" Target="https://www.youtube.com/embed/fI-9vh5QYGM?feature=oembed" TargetMode="External"/><Relationship Id="rId6" Type="http://schemas.openxmlformats.org/officeDocument/2006/relationships/image" Target="../media/image96.png"/><Relationship Id="rId5" Type="http://schemas.openxmlformats.org/officeDocument/2006/relationships/image" Target="../media/image7.jpg"/><Relationship Id="rId4" Type="http://schemas.openxmlformats.org/officeDocument/2006/relationships/image" Target="../media/image95.jpeg"/></Relationships>
</file>

<file path=ppt/slides/_rels/slide7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97.png"/><Relationship Id="rId7" Type="http://schemas.openxmlformats.org/officeDocument/2006/relationships/image" Target="../media/image6.png"/><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aidsmap.com/about-hiv/stages-hiv-infection" TargetMode="External"/><Relationship Id="rId4" Type="http://schemas.openxmlformats.org/officeDocument/2006/relationships/hyperlink" Target="https://www.tht.org.uk/hiv-and-sexual-health/about-hiv/symptoms-hi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37122" y="6008914"/>
            <a:ext cx="2790701" cy="724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itle 5">
            <a:extLst>
              <a:ext uri="{FF2B5EF4-FFF2-40B4-BE49-F238E27FC236}">
                <a16:creationId xmlns:a16="http://schemas.microsoft.com/office/drawing/2014/main" id="{1957313D-9CAB-4482-B669-3B847E158AB6}"/>
              </a:ext>
            </a:extLst>
          </p:cNvPr>
          <p:cNvSpPr>
            <a:spLocks noGrp="1"/>
          </p:cNvSpPr>
          <p:nvPr>
            <p:ph type="title"/>
          </p:nvPr>
        </p:nvSpPr>
        <p:spPr>
          <a:xfrm>
            <a:off x="1089313" y="2183311"/>
            <a:ext cx="10013372" cy="2011179"/>
          </a:xfrm>
        </p:spPr>
        <p:txBody>
          <a:bodyPr>
            <a:noAutofit/>
          </a:bodyPr>
          <a:lstStyle/>
          <a:p>
            <a:pPr algn="ctr"/>
            <a:r>
              <a:rPr lang="en-GB" sz="6600" dirty="0">
                <a:latin typeface="Geomanist Bold" panose="02000503000000020004" pitchFamily="50" charset="0"/>
              </a:rPr>
              <a:t>Sexual Health Services</a:t>
            </a:r>
            <a:br>
              <a:rPr lang="en-GB" sz="6600" dirty="0">
                <a:latin typeface="Geomanist Bold" panose="02000503000000020004" pitchFamily="50" charset="0"/>
              </a:rPr>
            </a:br>
            <a:r>
              <a:rPr lang="en-GB" sz="6600" dirty="0">
                <a:latin typeface="Geomanist Bold" panose="02000503000000020004" pitchFamily="50" charset="0"/>
              </a:rPr>
              <a:t>Hampshire &amp; Isle of Wight</a:t>
            </a:r>
            <a:br>
              <a:rPr lang="en-GB" sz="6600" dirty="0">
                <a:latin typeface="Geomanist Bold" panose="02000503000000020004" pitchFamily="50" charset="0"/>
              </a:rPr>
            </a:br>
            <a:r>
              <a:rPr lang="en-GB" sz="6600" dirty="0">
                <a:latin typeface="Geomanist Bold" panose="02000503000000020004" pitchFamily="50" charset="0"/>
              </a:rPr>
              <a:t>HIV Webinar </a:t>
            </a:r>
          </a:p>
        </p:txBody>
      </p:sp>
      <p:sp>
        <p:nvSpPr>
          <p:cNvPr id="2" name="Slide Number Placeholder 1">
            <a:extLst>
              <a:ext uri="{FF2B5EF4-FFF2-40B4-BE49-F238E27FC236}">
                <a16:creationId xmlns:a16="http://schemas.microsoft.com/office/drawing/2014/main" id="{6BBC82C4-663F-4617-972A-8B67AA8E5F6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GB" sz="900" b="0" i="0" u="none" strike="noStrike" kern="1200" cap="none" spc="0" normalizeH="0" baseline="0" noProof="0" dirty="0">
              <a:ln>
                <a:noFill/>
              </a:ln>
              <a:solidFill>
                <a:srgbClr val="005EB8"/>
              </a:solidFill>
              <a:effectLst/>
              <a:uLnTx/>
              <a:uFillTx/>
              <a:latin typeface="Arial"/>
              <a:ea typeface="+mn-ea"/>
              <a:cs typeface="+mn-cs"/>
            </a:endParaRPr>
          </a:p>
        </p:txBody>
      </p:sp>
      <p:pic>
        <p:nvPicPr>
          <p:cNvPr id="10" name="Picture 9">
            <a:extLst>
              <a:ext uri="{FF2B5EF4-FFF2-40B4-BE49-F238E27FC236}">
                <a16:creationId xmlns:a16="http://schemas.microsoft.com/office/drawing/2014/main" id="{C1FF7F9B-0FC0-4D62-940C-BFF8FE9D5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3585" y="4801270"/>
            <a:ext cx="7964828" cy="861198"/>
          </a:xfrm>
          <a:prstGeom prst="rect">
            <a:avLst/>
          </a:prstGeom>
        </p:spPr>
      </p:pic>
      <p:pic>
        <p:nvPicPr>
          <p:cNvPr id="14" name="Picture 13" descr="Logo, company name&#10;&#10;Description automatically generated">
            <a:extLst>
              <a:ext uri="{FF2B5EF4-FFF2-40B4-BE49-F238E27FC236}">
                <a16:creationId xmlns:a16="http://schemas.microsoft.com/office/drawing/2014/main" id="{E9B66276-BA3A-487F-8644-3EC3AD4BE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Tree>
    <p:extLst>
      <p:ext uri="{BB962C8B-B14F-4D97-AF65-F5344CB8AC3E}">
        <p14:creationId xmlns:p14="http://schemas.microsoft.com/office/powerpoint/2010/main" val="1481311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AE9D-2EE6-4D9D-8215-F82346E78E66}"/>
              </a:ext>
            </a:extLst>
          </p:cNvPr>
          <p:cNvSpPr>
            <a:spLocks noGrp="1"/>
          </p:cNvSpPr>
          <p:nvPr>
            <p:ph type="title"/>
          </p:nvPr>
        </p:nvSpPr>
        <p:spPr/>
        <p:txBody>
          <a:bodyPr/>
          <a:lstStyle/>
          <a:p>
            <a:r>
              <a:rPr lang="en-GB" dirty="0"/>
              <a:t>Who can get HIV?</a:t>
            </a:r>
          </a:p>
        </p:txBody>
      </p:sp>
      <p:sp>
        <p:nvSpPr>
          <p:cNvPr id="3" name="Content Placeholder 2">
            <a:extLst>
              <a:ext uri="{FF2B5EF4-FFF2-40B4-BE49-F238E27FC236}">
                <a16:creationId xmlns:a16="http://schemas.microsoft.com/office/drawing/2014/main" id="{7844DA72-743A-473C-8476-167F84CF7465}"/>
              </a:ext>
            </a:extLst>
          </p:cNvPr>
          <p:cNvSpPr>
            <a:spLocks noGrp="1"/>
          </p:cNvSpPr>
          <p:nvPr>
            <p:ph idx="1"/>
          </p:nvPr>
        </p:nvSpPr>
        <p:spPr>
          <a:xfrm>
            <a:off x="1806926" y="3188633"/>
            <a:ext cx="8578147" cy="480734"/>
          </a:xfrm>
        </p:spPr>
        <p:txBody>
          <a:bodyPr>
            <a:normAutofit fontScale="25000" lnSpcReduction="20000"/>
          </a:bodyPr>
          <a:lstStyle/>
          <a:p>
            <a:pPr algn="ctr"/>
            <a:r>
              <a:rPr lang="en-GB" sz="35200" b="1" dirty="0">
                <a:solidFill>
                  <a:schemeClr val="tx1"/>
                </a:solidFill>
              </a:rPr>
              <a:t>ANYONE</a:t>
            </a:r>
            <a:endParaRPr lang="en-GB" b="1" dirty="0">
              <a:solidFill>
                <a:schemeClr val="tx1"/>
              </a:solidFill>
            </a:endParaRPr>
          </a:p>
        </p:txBody>
      </p:sp>
      <p:sp>
        <p:nvSpPr>
          <p:cNvPr id="4" name="Slide Number Placeholder 3">
            <a:extLst>
              <a:ext uri="{FF2B5EF4-FFF2-40B4-BE49-F238E27FC236}">
                <a16:creationId xmlns:a16="http://schemas.microsoft.com/office/drawing/2014/main" id="{26F29C31-8EB7-4420-9F3E-5CD96327531C}"/>
              </a:ext>
            </a:extLst>
          </p:cNvPr>
          <p:cNvSpPr>
            <a:spLocks noGrp="1"/>
          </p:cNvSpPr>
          <p:nvPr>
            <p:ph type="sldNum" sz="quarter" idx="12"/>
          </p:nvPr>
        </p:nvSpPr>
        <p:spPr/>
        <p:txBody>
          <a:bodyPr/>
          <a:lstStyle/>
          <a:p>
            <a:fld id="{01898949-DBEE-42AF-93B8-E24DF2BBF04D}" type="slidenum">
              <a:rPr lang="en-GB" smtClean="0"/>
              <a:t>10</a:t>
            </a:fld>
            <a:endParaRPr lang="en-GB" dirty="0"/>
          </a:p>
        </p:txBody>
      </p:sp>
      <p:pic>
        <p:nvPicPr>
          <p:cNvPr id="5" name="Picture 4" descr="Logo, company name&#10;&#10;Description automatically generated">
            <a:extLst>
              <a:ext uri="{FF2B5EF4-FFF2-40B4-BE49-F238E27FC236}">
                <a16:creationId xmlns:a16="http://schemas.microsoft.com/office/drawing/2014/main" id="{141AA592-1375-484D-ABA3-5526D8981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Tree>
    <p:extLst>
      <p:ext uri="{BB962C8B-B14F-4D97-AF65-F5344CB8AC3E}">
        <p14:creationId xmlns:p14="http://schemas.microsoft.com/office/powerpoint/2010/main" val="364363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AE9D-2EE6-4D9D-8215-F82346E78E66}"/>
              </a:ext>
            </a:extLst>
          </p:cNvPr>
          <p:cNvSpPr>
            <a:spLocks noGrp="1"/>
          </p:cNvSpPr>
          <p:nvPr>
            <p:ph type="title"/>
          </p:nvPr>
        </p:nvSpPr>
        <p:spPr/>
        <p:txBody>
          <a:bodyPr/>
          <a:lstStyle/>
          <a:p>
            <a:r>
              <a:rPr lang="en-GB" dirty="0"/>
              <a:t>Who is living with HIV?</a:t>
            </a:r>
          </a:p>
        </p:txBody>
      </p:sp>
      <p:sp>
        <p:nvSpPr>
          <p:cNvPr id="3" name="Content Placeholder 2">
            <a:extLst>
              <a:ext uri="{FF2B5EF4-FFF2-40B4-BE49-F238E27FC236}">
                <a16:creationId xmlns:a16="http://schemas.microsoft.com/office/drawing/2014/main" id="{7844DA72-743A-473C-8476-167F84CF7465}"/>
              </a:ext>
            </a:extLst>
          </p:cNvPr>
          <p:cNvSpPr>
            <a:spLocks noGrp="1"/>
          </p:cNvSpPr>
          <p:nvPr>
            <p:ph idx="1"/>
          </p:nvPr>
        </p:nvSpPr>
        <p:spPr>
          <a:xfrm>
            <a:off x="1430091" y="1531050"/>
            <a:ext cx="2415295" cy="2069400"/>
          </a:xfrm>
        </p:spPr>
        <p:txBody>
          <a:bodyPr/>
          <a:lstStyle/>
          <a:p>
            <a:r>
              <a:rPr lang="en-GB" dirty="0">
                <a:solidFill>
                  <a:schemeClr val="tx1"/>
                </a:solidFill>
              </a:rPr>
              <a:t>Estimated that 1 in 16 people living with HIV in the UK are unaware they have it.</a:t>
            </a:r>
          </a:p>
        </p:txBody>
      </p:sp>
      <p:sp>
        <p:nvSpPr>
          <p:cNvPr id="4" name="Slide Number Placeholder 3">
            <a:extLst>
              <a:ext uri="{FF2B5EF4-FFF2-40B4-BE49-F238E27FC236}">
                <a16:creationId xmlns:a16="http://schemas.microsoft.com/office/drawing/2014/main" id="{26F29C31-8EB7-4420-9F3E-5CD96327531C}"/>
              </a:ext>
            </a:extLst>
          </p:cNvPr>
          <p:cNvSpPr>
            <a:spLocks noGrp="1"/>
          </p:cNvSpPr>
          <p:nvPr>
            <p:ph type="sldNum" sz="quarter" idx="12"/>
          </p:nvPr>
        </p:nvSpPr>
        <p:spPr/>
        <p:txBody>
          <a:bodyPr/>
          <a:lstStyle/>
          <a:p>
            <a:fld id="{01898949-DBEE-42AF-93B8-E24DF2BBF04D}" type="slidenum">
              <a:rPr lang="en-GB" smtClean="0"/>
              <a:t>11</a:t>
            </a:fld>
            <a:endParaRPr lang="en-GB" dirty="0"/>
          </a:p>
        </p:txBody>
      </p:sp>
      <p:pic>
        <p:nvPicPr>
          <p:cNvPr id="5" name="Picture 4" descr="Logo, company name&#10;&#10;Description automatically generated">
            <a:extLst>
              <a:ext uri="{FF2B5EF4-FFF2-40B4-BE49-F238E27FC236}">
                <a16:creationId xmlns:a16="http://schemas.microsoft.com/office/drawing/2014/main" id="{141AA592-1375-484D-ABA3-5526D8981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
        <p:nvSpPr>
          <p:cNvPr id="6" name="Rectangle 5">
            <a:extLst>
              <a:ext uri="{FF2B5EF4-FFF2-40B4-BE49-F238E27FC236}">
                <a16:creationId xmlns:a16="http://schemas.microsoft.com/office/drawing/2014/main" id="{707AAFD8-5755-495B-BF26-BBF38D56BA18}"/>
              </a:ext>
            </a:extLst>
          </p:cNvPr>
          <p:cNvSpPr/>
          <p:nvPr/>
        </p:nvSpPr>
        <p:spPr>
          <a:xfrm>
            <a:off x="2033578" y="6559786"/>
            <a:ext cx="3039615" cy="261610"/>
          </a:xfrm>
          <a:prstGeom prst="rect">
            <a:avLst/>
          </a:prstGeom>
        </p:spPr>
        <p:txBody>
          <a:bodyPr wrap="none">
            <a:spAutoFit/>
          </a:bodyPr>
          <a:lstStyle/>
          <a:p>
            <a:r>
              <a:rPr lang="en-GB" sz="1100" dirty="0">
                <a:hlinkClick r:id="rId4"/>
              </a:rPr>
              <a:t>https://www.nat.org.uk/about-hiv/hiv-statistics</a:t>
            </a:r>
            <a:r>
              <a:rPr lang="en-GB" sz="1100" dirty="0"/>
              <a:t> </a:t>
            </a:r>
          </a:p>
        </p:txBody>
      </p:sp>
      <p:sp>
        <p:nvSpPr>
          <p:cNvPr id="7" name="Oval 6">
            <a:extLst>
              <a:ext uri="{FF2B5EF4-FFF2-40B4-BE49-F238E27FC236}">
                <a16:creationId xmlns:a16="http://schemas.microsoft.com/office/drawing/2014/main" id="{788B64C7-2C8D-41DB-9021-8786D0B7433D}"/>
              </a:ext>
            </a:extLst>
          </p:cNvPr>
          <p:cNvSpPr/>
          <p:nvPr/>
        </p:nvSpPr>
        <p:spPr>
          <a:xfrm>
            <a:off x="1438055" y="4087863"/>
            <a:ext cx="530712" cy="530712"/>
          </a:xfrm>
          <a:prstGeom prst="ellipse">
            <a:avLst/>
          </a:prstGeom>
          <a:solidFill>
            <a:srgbClr val="FC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93590052-8260-4824-B42F-3F1C4EBE2C8A}"/>
              </a:ext>
            </a:extLst>
          </p:cNvPr>
          <p:cNvSpPr/>
          <p:nvPr/>
        </p:nvSpPr>
        <p:spPr>
          <a:xfrm>
            <a:off x="2065488" y="4087863"/>
            <a:ext cx="530712" cy="530712"/>
          </a:xfrm>
          <a:prstGeom prst="ellipse">
            <a:avLst/>
          </a:prstGeom>
          <a:solidFill>
            <a:srgbClr val="FC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5626F96-4FA7-4D0F-895A-C4C231F51A8E}"/>
              </a:ext>
            </a:extLst>
          </p:cNvPr>
          <p:cNvSpPr/>
          <p:nvPr/>
        </p:nvSpPr>
        <p:spPr>
          <a:xfrm>
            <a:off x="2690081" y="4088197"/>
            <a:ext cx="530712" cy="530712"/>
          </a:xfrm>
          <a:prstGeom prst="ellipse">
            <a:avLst/>
          </a:prstGeom>
          <a:solidFill>
            <a:srgbClr val="FC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801AA707-BF43-444B-9E7D-74A4F37220C7}"/>
              </a:ext>
            </a:extLst>
          </p:cNvPr>
          <p:cNvSpPr/>
          <p:nvPr/>
        </p:nvSpPr>
        <p:spPr>
          <a:xfrm>
            <a:off x="3314674" y="4087863"/>
            <a:ext cx="530712" cy="530712"/>
          </a:xfrm>
          <a:prstGeom prst="ellipse">
            <a:avLst/>
          </a:prstGeom>
          <a:solidFill>
            <a:srgbClr val="FC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590F7210-60EB-4119-94D2-811C31B236AE}"/>
              </a:ext>
            </a:extLst>
          </p:cNvPr>
          <p:cNvSpPr/>
          <p:nvPr/>
        </p:nvSpPr>
        <p:spPr>
          <a:xfrm>
            <a:off x="3939267" y="4087863"/>
            <a:ext cx="530712" cy="530712"/>
          </a:xfrm>
          <a:prstGeom prst="ellipse">
            <a:avLst/>
          </a:prstGeom>
          <a:solidFill>
            <a:srgbClr val="FC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28E64998-1585-491F-9246-B49D813CAB16}"/>
              </a:ext>
            </a:extLst>
          </p:cNvPr>
          <p:cNvSpPr/>
          <p:nvPr/>
        </p:nvSpPr>
        <p:spPr>
          <a:xfrm>
            <a:off x="4563860" y="4087863"/>
            <a:ext cx="530712" cy="530712"/>
          </a:xfrm>
          <a:prstGeom prst="ellipse">
            <a:avLst/>
          </a:prstGeom>
          <a:solidFill>
            <a:srgbClr val="FC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54FC4A0E-465A-4C2E-B26C-D6099DBD353E}"/>
              </a:ext>
            </a:extLst>
          </p:cNvPr>
          <p:cNvSpPr/>
          <p:nvPr/>
        </p:nvSpPr>
        <p:spPr>
          <a:xfrm>
            <a:off x="5188453" y="4087863"/>
            <a:ext cx="530712" cy="530712"/>
          </a:xfrm>
          <a:prstGeom prst="ellipse">
            <a:avLst/>
          </a:prstGeom>
          <a:solidFill>
            <a:srgbClr val="FC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0B1CE104-41D2-4B96-AA3A-030D8450AB03}"/>
              </a:ext>
            </a:extLst>
          </p:cNvPr>
          <p:cNvSpPr/>
          <p:nvPr/>
        </p:nvSpPr>
        <p:spPr>
          <a:xfrm>
            <a:off x="5881771" y="943857"/>
            <a:ext cx="1626076" cy="4508927"/>
          </a:xfrm>
          <a:prstGeom prst="rect">
            <a:avLst/>
          </a:prstGeom>
          <a:noFill/>
        </p:spPr>
        <p:txBody>
          <a:bodyPr wrap="square" lIns="91440" tIns="45720" rIns="91440" bIns="45720">
            <a:spAutoFit/>
          </a:bodyPr>
          <a:lstStyle/>
          <a:p>
            <a:pPr algn="ctr"/>
            <a:r>
              <a:rPr lang="en-US" sz="28700" b="0" cap="none" spc="0" dirty="0">
                <a:ln w="0"/>
                <a:solidFill>
                  <a:srgbClr val="F84545"/>
                </a:solidFill>
              </a:rPr>
              <a:t>?</a:t>
            </a:r>
          </a:p>
        </p:txBody>
      </p:sp>
      <p:sp>
        <p:nvSpPr>
          <p:cNvPr id="38" name="Oval 37">
            <a:extLst>
              <a:ext uri="{FF2B5EF4-FFF2-40B4-BE49-F238E27FC236}">
                <a16:creationId xmlns:a16="http://schemas.microsoft.com/office/drawing/2014/main" id="{D307E941-AED7-4B3B-870B-63AF18BBDC3F}"/>
              </a:ext>
            </a:extLst>
          </p:cNvPr>
          <p:cNvSpPr/>
          <p:nvPr/>
        </p:nvSpPr>
        <p:spPr>
          <a:xfrm>
            <a:off x="10809784" y="4089341"/>
            <a:ext cx="530712" cy="530712"/>
          </a:xfrm>
          <a:prstGeom prst="ellipse">
            <a:avLst/>
          </a:prstGeom>
          <a:solidFill>
            <a:srgbClr val="FC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992BE9FC-0B04-47B1-A051-4C2E22BEB9BE}"/>
              </a:ext>
            </a:extLst>
          </p:cNvPr>
          <p:cNvSpPr/>
          <p:nvPr/>
        </p:nvSpPr>
        <p:spPr>
          <a:xfrm>
            <a:off x="5813046" y="4087863"/>
            <a:ext cx="530712" cy="530712"/>
          </a:xfrm>
          <a:prstGeom prst="ellipse">
            <a:avLst/>
          </a:prstGeom>
          <a:solidFill>
            <a:srgbClr val="FC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77B67DDF-465C-4602-9497-582004A80420}"/>
              </a:ext>
            </a:extLst>
          </p:cNvPr>
          <p:cNvSpPr/>
          <p:nvPr/>
        </p:nvSpPr>
        <p:spPr>
          <a:xfrm>
            <a:off x="6437639" y="4087863"/>
            <a:ext cx="530712" cy="530712"/>
          </a:xfrm>
          <a:prstGeom prst="ellipse">
            <a:avLst/>
          </a:prstGeom>
          <a:solidFill>
            <a:srgbClr val="F8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EFF322D2-C907-4D0E-B548-20D9860FB686}"/>
              </a:ext>
            </a:extLst>
          </p:cNvPr>
          <p:cNvSpPr/>
          <p:nvPr/>
        </p:nvSpPr>
        <p:spPr>
          <a:xfrm>
            <a:off x="7062232" y="4089341"/>
            <a:ext cx="530712" cy="530712"/>
          </a:xfrm>
          <a:prstGeom prst="ellipse">
            <a:avLst/>
          </a:prstGeom>
          <a:solidFill>
            <a:srgbClr val="FC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1A4BA53D-C8EB-40DA-9DC8-4CE416E0D5C7}"/>
              </a:ext>
            </a:extLst>
          </p:cNvPr>
          <p:cNvSpPr/>
          <p:nvPr/>
        </p:nvSpPr>
        <p:spPr>
          <a:xfrm>
            <a:off x="7686825" y="4089341"/>
            <a:ext cx="530712" cy="530712"/>
          </a:xfrm>
          <a:prstGeom prst="ellipse">
            <a:avLst/>
          </a:prstGeom>
          <a:solidFill>
            <a:srgbClr val="FC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D846ADAA-6C2B-4F85-86C4-BE3A74601856}"/>
              </a:ext>
            </a:extLst>
          </p:cNvPr>
          <p:cNvSpPr/>
          <p:nvPr/>
        </p:nvSpPr>
        <p:spPr>
          <a:xfrm>
            <a:off x="8311418" y="4089341"/>
            <a:ext cx="530712" cy="530712"/>
          </a:xfrm>
          <a:prstGeom prst="ellipse">
            <a:avLst/>
          </a:prstGeom>
          <a:solidFill>
            <a:srgbClr val="FC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6B0C6DA4-5D38-4A18-9DCE-A2E9982F84B5}"/>
              </a:ext>
            </a:extLst>
          </p:cNvPr>
          <p:cNvSpPr/>
          <p:nvPr/>
        </p:nvSpPr>
        <p:spPr>
          <a:xfrm>
            <a:off x="8936011" y="4089341"/>
            <a:ext cx="530712" cy="530712"/>
          </a:xfrm>
          <a:prstGeom prst="ellipse">
            <a:avLst/>
          </a:prstGeom>
          <a:solidFill>
            <a:srgbClr val="FC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04B4302C-BA28-4CCA-8059-2A97C6AAFF99}"/>
              </a:ext>
            </a:extLst>
          </p:cNvPr>
          <p:cNvSpPr/>
          <p:nvPr/>
        </p:nvSpPr>
        <p:spPr>
          <a:xfrm>
            <a:off x="9560604" y="4089341"/>
            <a:ext cx="530712" cy="530712"/>
          </a:xfrm>
          <a:prstGeom prst="ellipse">
            <a:avLst/>
          </a:prstGeom>
          <a:solidFill>
            <a:srgbClr val="FC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A787393E-B68A-4FEC-BF1E-179F450D531F}"/>
              </a:ext>
            </a:extLst>
          </p:cNvPr>
          <p:cNvSpPr/>
          <p:nvPr/>
        </p:nvSpPr>
        <p:spPr>
          <a:xfrm>
            <a:off x="10185197" y="4089341"/>
            <a:ext cx="530712" cy="530712"/>
          </a:xfrm>
          <a:prstGeom prst="ellipse">
            <a:avLst/>
          </a:prstGeom>
          <a:solidFill>
            <a:srgbClr val="FC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53138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AE9D-2EE6-4D9D-8215-F82346E78E66}"/>
              </a:ext>
            </a:extLst>
          </p:cNvPr>
          <p:cNvSpPr>
            <a:spLocks noGrp="1"/>
          </p:cNvSpPr>
          <p:nvPr>
            <p:ph type="title"/>
          </p:nvPr>
        </p:nvSpPr>
        <p:spPr/>
        <p:txBody>
          <a:bodyPr/>
          <a:lstStyle/>
          <a:p>
            <a:r>
              <a:rPr lang="en-GB" dirty="0"/>
              <a:t>How is HIV Transmitted?</a:t>
            </a:r>
          </a:p>
        </p:txBody>
      </p:sp>
      <p:sp>
        <p:nvSpPr>
          <p:cNvPr id="4" name="Slide Number Placeholder 3">
            <a:extLst>
              <a:ext uri="{FF2B5EF4-FFF2-40B4-BE49-F238E27FC236}">
                <a16:creationId xmlns:a16="http://schemas.microsoft.com/office/drawing/2014/main" id="{26F29C31-8EB7-4420-9F3E-5CD96327531C}"/>
              </a:ext>
            </a:extLst>
          </p:cNvPr>
          <p:cNvSpPr>
            <a:spLocks noGrp="1"/>
          </p:cNvSpPr>
          <p:nvPr>
            <p:ph type="sldNum" sz="quarter" idx="12"/>
          </p:nvPr>
        </p:nvSpPr>
        <p:spPr/>
        <p:txBody>
          <a:bodyPr/>
          <a:lstStyle/>
          <a:p>
            <a:fld id="{01898949-DBEE-42AF-93B8-E24DF2BBF04D}" type="slidenum">
              <a:rPr lang="en-GB" smtClean="0"/>
              <a:t>12</a:t>
            </a:fld>
            <a:endParaRPr lang="en-GB" dirty="0"/>
          </a:p>
        </p:txBody>
      </p:sp>
      <p:pic>
        <p:nvPicPr>
          <p:cNvPr id="5" name="Picture 4" descr="Logo, company name&#10;&#10;Description automatically generated">
            <a:extLst>
              <a:ext uri="{FF2B5EF4-FFF2-40B4-BE49-F238E27FC236}">
                <a16:creationId xmlns:a16="http://schemas.microsoft.com/office/drawing/2014/main" id="{141AA592-1375-484D-ABA3-5526D8981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
        <p:nvSpPr>
          <p:cNvPr id="28" name="Rectangle 27">
            <a:extLst>
              <a:ext uri="{FF2B5EF4-FFF2-40B4-BE49-F238E27FC236}">
                <a16:creationId xmlns:a16="http://schemas.microsoft.com/office/drawing/2014/main" id="{F1435F49-C754-4DCD-B25F-17598658C45B}"/>
              </a:ext>
            </a:extLst>
          </p:cNvPr>
          <p:cNvSpPr/>
          <p:nvPr/>
        </p:nvSpPr>
        <p:spPr>
          <a:xfrm>
            <a:off x="2586065" y="1428989"/>
            <a:ext cx="7019870" cy="369332"/>
          </a:xfrm>
          <a:prstGeom prst="rect">
            <a:avLst/>
          </a:prstGeom>
        </p:spPr>
        <p:txBody>
          <a:bodyPr wrap="none">
            <a:spAutoFit/>
          </a:bodyPr>
          <a:lstStyle/>
          <a:p>
            <a:r>
              <a:rPr lang="en-GB" dirty="0"/>
              <a:t>Most people get HIV from someone who doesn’t know they have it.</a:t>
            </a:r>
          </a:p>
        </p:txBody>
      </p:sp>
      <p:pic>
        <p:nvPicPr>
          <p:cNvPr id="1026" name="Picture 2">
            <a:extLst>
              <a:ext uri="{FF2B5EF4-FFF2-40B4-BE49-F238E27FC236}">
                <a16:creationId xmlns:a16="http://schemas.microsoft.com/office/drawing/2014/main" id="{4140D6B2-A59B-4BD9-804A-86BF7D033F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72" t="6481" r="16714" b="37475"/>
          <a:stretch/>
        </p:blipFill>
        <p:spPr bwMode="auto">
          <a:xfrm>
            <a:off x="2142235" y="2805901"/>
            <a:ext cx="3781425" cy="17335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DB929C9-9AA9-440E-A5C7-B4AC6D3A4BF1}"/>
              </a:ext>
            </a:extLst>
          </p:cNvPr>
          <p:cNvSpPr/>
          <p:nvPr/>
        </p:nvSpPr>
        <p:spPr>
          <a:xfrm>
            <a:off x="2175213" y="6297058"/>
            <a:ext cx="3050835" cy="276999"/>
          </a:xfrm>
          <a:prstGeom prst="rect">
            <a:avLst/>
          </a:prstGeom>
        </p:spPr>
        <p:txBody>
          <a:bodyPr wrap="none">
            <a:spAutoFit/>
          </a:bodyPr>
          <a:lstStyle/>
          <a:p>
            <a:r>
              <a:rPr lang="en-GB" sz="1200" dirty="0">
                <a:hlinkClick r:id="rId5"/>
              </a:rPr>
              <a:t>https://i-base.info/guides/testing/viral-load</a:t>
            </a:r>
            <a:r>
              <a:rPr lang="en-GB" sz="1200" dirty="0"/>
              <a:t> </a:t>
            </a:r>
          </a:p>
        </p:txBody>
      </p:sp>
      <p:sp>
        <p:nvSpPr>
          <p:cNvPr id="7" name="Rectangle 6">
            <a:extLst>
              <a:ext uri="{FF2B5EF4-FFF2-40B4-BE49-F238E27FC236}">
                <a16:creationId xmlns:a16="http://schemas.microsoft.com/office/drawing/2014/main" id="{5B5F1FD3-4CB6-441F-8E4D-2010265C1F41}"/>
              </a:ext>
            </a:extLst>
          </p:cNvPr>
          <p:cNvSpPr/>
          <p:nvPr/>
        </p:nvSpPr>
        <p:spPr>
          <a:xfrm>
            <a:off x="2172868" y="6492034"/>
            <a:ext cx="6096000" cy="276999"/>
          </a:xfrm>
          <a:prstGeom prst="rect">
            <a:avLst/>
          </a:prstGeom>
        </p:spPr>
        <p:txBody>
          <a:bodyPr>
            <a:spAutoFit/>
          </a:bodyPr>
          <a:lstStyle/>
          <a:p>
            <a:r>
              <a:rPr lang="en-GB" sz="1200" dirty="0">
                <a:hlinkClick r:id="rId6"/>
              </a:rPr>
              <a:t>https://i-base.info/guides/testing/tables-diagrams-and-illustrations</a:t>
            </a:r>
            <a:r>
              <a:rPr lang="en-GB" sz="1200" dirty="0"/>
              <a:t> </a:t>
            </a:r>
          </a:p>
        </p:txBody>
      </p:sp>
      <p:pic>
        <p:nvPicPr>
          <p:cNvPr id="11" name="Graphic 10" descr="Exclamation mark">
            <a:extLst>
              <a:ext uri="{FF2B5EF4-FFF2-40B4-BE49-F238E27FC236}">
                <a16:creationId xmlns:a16="http://schemas.microsoft.com/office/drawing/2014/main" id="{560E4B00-0DE2-41FF-BB3A-6123677118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43518" y="3429000"/>
            <a:ext cx="914400" cy="914400"/>
          </a:xfrm>
          <a:prstGeom prst="rect">
            <a:avLst/>
          </a:prstGeom>
        </p:spPr>
      </p:pic>
      <p:cxnSp>
        <p:nvCxnSpPr>
          <p:cNvPr id="16" name="Straight Arrow Connector 15">
            <a:extLst>
              <a:ext uri="{FF2B5EF4-FFF2-40B4-BE49-F238E27FC236}">
                <a16:creationId xmlns:a16="http://schemas.microsoft.com/office/drawing/2014/main" id="{581BBE6C-E45E-4D6A-BF1B-ACACCB7CC694}"/>
              </a:ext>
            </a:extLst>
          </p:cNvPr>
          <p:cNvCxnSpPr>
            <a:cxnSpLocks/>
            <a:stCxn id="11" idx="3"/>
            <a:endCxn id="19" idx="1"/>
          </p:cNvCxnSpPr>
          <p:nvPr/>
        </p:nvCxnSpPr>
        <p:spPr>
          <a:xfrm>
            <a:off x="8057918" y="3886200"/>
            <a:ext cx="2406886" cy="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pic>
        <p:nvPicPr>
          <p:cNvPr id="19" name="Graphic 18" descr="Magnifying glass">
            <a:extLst>
              <a:ext uri="{FF2B5EF4-FFF2-40B4-BE49-F238E27FC236}">
                <a16:creationId xmlns:a16="http://schemas.microsoft.com/office/drawing/2014/main" id="{24F3AF00-D689-4C6F-963A-87242DDC17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64804" y="3429000"/>
            <a:ext cx="914400" cy="914400"/>
          </a:xfrm>
          <a:prstGeom prst="rect">
            <a:avLst/>
          </a:prstGeom>
        </p:spPr>
      </p:pic>
      <p:pic>
        <p:nvPicPr>
          <p:cNvPr id="12" name="Picture 2">
            <a:extLst>
              <a:ext uri="{FF2B5EF4-FFF2-40B4-BE49-F238E27FC236}">
                <a16:creationId xmlns:a16="http://schemas.microsoft.com/office/drawing/2014/main" id="{338971DA-868F-4F47-90BB-96E0BC4606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55" t="62524" r="51063" b="19308"/>
          <a:stretch/>
        </p:blipFill>
        <p:spPr bwMode="auto">
          <a:xfrm>
            <a:off x="2142235" y="4607704"/>
            <a:ext cx="2247901" cy="56197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B09B858-7A61-4E0A-8342-B2F9F2012AEE}"/>
              </a:ext>
            </a:extLst>
          </p:cNvPr>
          <p:cNvSpPr/>
          <p:nvPr/>
        </p:nvSpPr>
        <p:spPr>
          <a:xfrm>
            <a:off x="8283782" y="3399886"/>
            <a:ext cx="1758815" cy="523220"/>
          </a:xfrm>
          <a:prstGeom prst="rect">
            <a:avLst/>
          </a:prstGeom>
        </p:spPr>
        <p:txBody>
          <a:bodyPr wrap="none">
            <a:spAutoFit/>
          </a:bodyPr>
          <a:lstStyle/>
          <a:p>
            <a:r>
              <a:rPr lang="en-GB" sz="2800" dirty="0"/>
              <a:t>WINDOW</a:t>
            </a:r>
          </a:p>
        </p:txBody>
      </p:sp>
      <p:sp>
        <p:nvSpPr>
          <p:cNvPr id="14" name="Rectangle 13">
            <a:extLst>
              <a:ext uri="{FF2B5EF4-FFF2-40B4-BE49-F238E27FC236}">
                <a16:creationId xmlns:a16="http://schemas.microsoft.com/office/drawing/2014/main" id="{F0712BCC-851B-4153-AFB1-90AC644D8083}"/>
              </a:ext>
            </a:extLst>
          </p:cNvPr>
          <p:cNvSpPr/>
          <p:nvPr/>
        </p:nvSpPr>
        <p:spPr>
          <a:xfrm>
            <a:off x="8383168" y="3886200"/>
            <a:ext cx="1560042" cy="523220"/>
          </a:xfrm>
          <a:prstGeom prst="rect">
            <a:avLst/>
          </a:prstGeom>
        </p:spPr>
        <p:txBody>
          <a:bodyPr wrap="none">
            <a:spAutoFit/>
          </a:bodyPr>
          <a:lstStyle/>
          <a:p>
            <a:r>
              <a:rPr lang="en-GB" sz="2800" dirty="0"/>
              <a:t>PERIOD</a:t>
            </a:r>
          </a:p>
        </p:txBody>
      </p:sp>
    </p:spTree>
    <p:extLst>
      <p:ext uri="{BB962C8B-B14F-4D97-AF65-F5344CB8AC3E}">
        <p14:creationId xmlns:p14="http://schemas.microsoft.com/office/powerpoint/2010/main" val="3543203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AE9D-2EE6-4D9D-8215-F82346E78E66}"/>
              </a:ext>
            </a:extLst>
          </p:cNvPr>
          <p:cNvSpPr>
            <a:spLocks noGrp="1"/>
          </p:cNvSpPr>
          <p:nvPr>
            <p:ph type="title"/>
          </p:nvPr>
        </p:nvSpPr>
        <p:spPr/>
        <p:txBody>
          <a:bodyPr/>
          <a:lstStyle/>
          <a:p>
            <a:r>
              <a:rPr lang="en-GB" dirty="0"/>
              <a:t>How is HIV Transmitted?</a:t>
            </a:r>
          </a:p>
        </p:txBody>
      </p:sp>
      <p:sp>
        <p:nvSpPr>
          <p:cNvPr id="4" name="Slide Number Placeholder 3">
            <a:extLst>
              <a:ext uri="{FF2B5EF4-FFF2-40B4-BE49-F238E27FC236}">
                <a16:creationId xmlns:a16="http://schemas.microsoft.com/office/drawing/2014/main" id="{26F29C31-8EB7-4420-9F3E-5CD96327531C}"/>
              </a:ext>
            </a:extLst>
          </p:cNvPr>
          <p:cNvSpPr>
            <a:spLocks noGrp="1"/>
          </p:cNvSpPr>
          <p:nvPr>
            <p:ph type="sldNum" sz="quarter" idx="12"/>
          </p:nvPr>
        </p:nvSpPr>
        <p:spPr/>
        <p:txBody>
          <a:bodyPr/>
          <a:lstStyle/>
          <a:p>
            <a:fld id="{01898949-DBEE-42AF-93B8-E24DF2BBF04D}" type="slidenum">
              <a:rPr lang="en-GB" smtClean="0"/>
              <a:t>13</a:t>
            </a:fld>
            <a:endParaRPr lang="en-GB" dirty="0"/>
          </a:p>
        </p:txBody>
      </p:sp>
      <p:pic>
        <p:nvPicPr>
          <p:cNvPr id="5" name="Picture 4" descr="Logo, company name&#10;&#10;Description automatically generated">
            <a:extLst>
              <a:ext uri="{FF2B5EF4-FFF2-40B4-BE49-F238E27FC236}">
                <a16:creationId xmlns:a16="http://schemas.microsoft.com/office/drawing/2014/main" id="{141AA592-1375-484D-ABA3-5526D8981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
        <p:nvSpPr>
          <p:cNvPr id="6" name="Rectangle 5">
            <a:extLst>
              <a:ext uri="{FF2B5EF4-FFF2-40B4-BE49-F238E27FC236}">
                <a16:creationId xmlns:a16="http://schemas.microsoft.com/office/drawing/2014/main" id="{707AAFD8-5755-495B-BF26-BBF38D56BA18}"/>
              </a:ext>
            </a:extLst>
          </p:cNvPr>
          <p:cNvSpPr/>
          <p:nvPr/>
        </p:nvSpPr>
        <p:spPr>
          <a:xfrm>
            <a:off x="2121170" y="6559786"/>
            <a:ext cx="3039615" cy="261610"/>
          </a:xfrm>
          <a:prstGeom prst="rect">
            <a:avLst/>
          </a:prstGeom>
        </p:spPr>
        <p:txBody>
          <a:bodyPr wrap="none">
            <a:spAutoFit/>
          </a:bodyPr>
          <a:lstStyle/>
          <a:p>
            <a:r>
              <a:rPr lang="en-GB" sz="1100" dirty="0">
                <a:hlinkClick r:id="rId4"/>
              </a:rPr>
              <a:t>https://www.nat.org.uk/about-hiv/hiv-statistics</a:t>
            </a:r>
            <a:r>
              <a:rPr lang="en-GB" sz="1100" dirty="0"/>
              <a:t> </a:t>
            </a:r>
          </a:p>
        </p:txBody>
      </p:sp>
      <p:sp>
        <p:nvSpPr>
          <p:cNvPr id="27" name="Rectangle 26">
            <a:extLst>
              <a:ext uri="{FF2B5EF4-FFF2-40B4-BE49-F238E27FC236}">
                <a16:creationId xmlns:a16="http://schemas.microsoft.com/office/drawing/2014/main" id="{B731291F-8DC4-4CC8-89F3-D9A87910FCE6}"/>
              </a:ext>
            </a:extLst>
          </p:cNvPr>
          <p:cNvSpPr/>
          <p:nvPr/>
        </p:nvSpPr>
        <p:spPr>
          <a:xfrm>
            <a:off x="1772357" y="1176482"/>
            <a:ext cx="697627" cy="369332"/>
          </a:xfrm>
          <a:prstGeom prst="rect">
            <a:avLst/>
          </a:prstGeom>
        </p:spPr>
        <p:txBody>
          <a:bodyPr wrap="none">
            <a:spAutoFit/>
          </a:bodyPr>
          <a:lstStyle/>
          <a:p>
            <a:r>
              <a:rPr lang="en-GB" dirty="0"/>
              <a:t>2019</a:t>
            </a:r>
          </a:p>
        </p:txBody>
      </p:sp>
      <p:graphicFrame>
        <p:nvGraphicFramePr>
          <p:cNvPr id="8" name="Chart 7">
            <a:extLst>
              <a:ext uri="{FF2B5EF4-FFF2-40B4-BE49-F238E27FC236}">
                <a16:creationId xmlns:a16="http://schemas.microsoft.com/office/drawing/2014/main" id="{AD02A4AC-766D-4785-BFD7-75E4CA2D7C0E}"/>
              </a:ext>
            </a:extLst>
          </p:cNvPr>
          <p:cNvGraphicFramePr/>
          <p:nvPr>
            <p:extLst>
              <p:ext uri="{D42A27DB-BD31-4B8C-83A1-F6EECF244321}">
                <p14:modId xmlns:p14="http://schemas.microsoft.com/office/powerpoint/2010/main" val="4195840599"/>
              </p:ext>
            </p:extLst>
          </p:nvPr>
        </p:nvGraphicFramePr>
        <p:xfrm>
          <a:off x="2375277" y="1073367"/>
          <a:ext cx="8128000" cy="5418667"/>
        </p:xfrm>
        <a:graphic>
          <a:graphicData uri="http://schemas.openxmlformats.org/drawingml/2006/chart">
            <c:chart xmlns:c="http://schemas.openxmlformats.org/drawingml/2006/chart" xmlns:r="http://schemas.openxmlformats.org/officeDocument/2006/relationships" r:id="rId5"/>
          </a:graphicData>
        </a:graphic>
      </p:graphicFrame>
      <p:sp>
        <p:nvSpPr>
          <p:cNvPr id="9" name="Rectangle 8">
            <a:extLst>
              <a:ext uri="{FF2B5EF4-FFF2-40B4-BE49-F238E27FC236}">
                <a16:creationId xmlns:a16="http://schemas.microsoft.com/office/drawing/2014/main" id="{5A66CD84-8639-4DBC-A52A-0E86FDA0A716}"/>
              </a:ext>
            </a:extLst>
          </p:cNvPr>
          <p:cNvSpPr/>
          <p:nvPr/>
        </p:nvSpPr>
        <p:spPr>
          <a:xfrm>
            <a:off x="5041107" y="6452064"/>
            <a:ext cx="3359420" cy="369332"/>
          </a:xfrm>
          <a:prstGeom prst="rect">
            <a:avLst/>
          </a:prstGeom>
        </p:spPr>
        <p:txBody>
          <a:bodyPr wrap="square">
            <a:spAutoFit/>
          </a:bodyPr>
          <a:lstStyle/>
          <a:p>
            <a:r>
              <a:rPr lang="en-GB" sz="600" dirty="0"/>
              <a:t>Public Health England, (2020) Trends in HIV testing, new diagnoses and people receiving HIV-related care in the United Kingdom: data to the end of December 2019 Health Protection Report Volume 14 Number 20 3</a:t>
            </a:r>
          </a:p>
        </p:txBody>
      </p:sp>
    </p:spTree>
    <p:extLst>
      <p:ext uri="{BB962C8B-B14F-4D97-AF65-F5344CB8AC3E}">
        <p14:creationId xmlns:p14="http://schemas.microsoft.com/office/powerpoint/2010/main" val="4020376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AE9D-2EE6-4D9D-8215-F82346E78E66}"/>
              </a:ext>
            </a:extLst>
          </p:cNvPr>
          <p:cNvSpPr>
            <a:spLocks noGrp="1"/>
          </p:cNvSpPr>
          <p:nvPr>
            <p:ph type="title"/>
          </p:nvPr>
        </p:nvSpPr>
        <p:spPr/>
        <p:txBody>
          <a:bodyPr/>
          <a:lstStyle/>
          <a:p>
            <a:r>
              <a:rPr lang="en-GB" dirty="0"/>
              <a:t>Who is living with HIV?</a:t>
            </a:r>
          </a:p>
        </p:txBody>
      </p:sp>
      <p:sp>
        <p:nvSpPr>
          <p:cNvPr id="3" name="Content Placeholder 2">
            <a:extLst>
              <a:ext uri="{FF2B5EF4-FFF2-40B4-BE49-F238E27FC236}">
                <a16:creationId xmlns:a16="http://schemas.microsoft.com/office/drawing/2014/main" id="{7844DA72-743A-473C-8476-167F84CF7465}"/>
              </a:ext>
            </a:extLst>
          </p:cNvPr>
          <p:cNvSpPr>
            <a:spLocks noGrp="1"/>
          </p:cNvSpPr>
          <p:nvPr>
            <p:ph idx="1"/>
          </p:nvPr>
        </p:nvSpPr>
        <p:spPr/>
        <p:txBody>
          <a:bodyPr/>
          <a:lstStyle/>
          <a:p>
            <a:r>
              <a:rPr lang="en-GB" dirty="0"/>
              <a:t>MSM</a:t>
            </a:r>
          </a:p>
        </p:txBody>
      </p:sp>
      <p:sp>
        <p:nvSpPr>
          <p:cNvPr id="4" name="Slide Number Placeholder 3">
            <a:extLst>
              <a:ext uri="{FF2B5EF4-FFF2-40B4-BE49-F238E27FC236}">
                <a16:creationId xmlns:a16="http://schemas.microsoft.com/office/drawing/2014/main" id="{26F29C31-8EB7-4420-9F3E-5CD96327531C}"/>
              </a:ext>
            </a:extLst>
          </p:cNvPr>
          <p:cNvSpPr>
            <a:spLocks noGrp="1"/>
          </p:cNvSpPr>
          <p:nvPr>
            <p:ph type="sldNum" sz="quarter" idx="12"/>
          </p:nvPr>
        </p:nvSpPr>
        <p:spPr/>
        <p:txBody>
          <a:bodyPr/>
          <a:lstStyle/>
          <a:p>
            <a:fld id="{01898949-DBEE-42AF-93B8-E24DF2BBF04D}" type="slidenum">
              <a:rPr lang="en-GB" smtClean="0"/>
              <a:t>14</a:t>
            </a:fld>
            <a:endParaRPr lang="en-GB" dirty="0"/>
          </a:p>
        </p:txBody>
      </p:sp>
      <p:pic>
        <p:nvPicPr>
          <p:cNvPr id="5" name="Picture 4" descr="Logo, company name&#10;&#10;Description automatically generated">
            <a:extLst>
              <a:ext uri="{FF2B5EF4-FFF2-40B4-BE49-F238E27FC236}">
                <a16:creationId xmlns:a16="http://schemas.microsoft.com/office/drawing/2014/main" id="{141AA592-1375-484D-ABA3-5526D8981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graphicFrame>
        <p:nvGraphicFramePr>
          <p:cNvPr id="7" name="Chart 6">
            <a:extLst>
              <a:ext uri="{FF2B5EF4-FFF2-40B4-BE49-F238E27FC236}">
                <a16:creationId xmlns:a16="http://schemas.microsoft.com/office/drawing/2014/main" id="{E0078B59-43EF-4D98-AE55-C45624D00676}"/>
              </a:ext>
            </a:extLst>
          </p:cNvPr>
          <p:cNvGraphicFramePr/>
          <p:nvPr>
            <p:extLst>
              <p:ext uri="{D42A27DB-BD31-4B8C-83A1-F6EECF244321}">
                <p14:modId xmlns:p14="http://schemas.microsoft.com/office/powerpoint/2010/main" val="2925354676"/>
              </p:ext>
            </p:extLst>
          </p:nvPr>
        </p:nvGraphicFramePr>
        <p:xfrm>
          <a:off x="3219450" y="1463613"/>
          <a:ext cx="6673850" cy="4514043"/>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8222B2EA-3BC4-40B8-B82C-377EFFC69631}"/>
              </a:ext>
            </a:extLst>
          </p:cNvPr>
          <p:cNvSpPr/>
          <p:nvPr/>
        </p:nvSpPr>
        <p:spPr>
          <a:xfrm>
            <a:off x="2866468" y="3119735"/>
            <a:ext cx="1734663" cy="461665"/>
          </a:xfrm>
          <a:prstGeom prst="rect">
            <a:avLst/>
          </a:prstGeom>
        </p:spPr>
        <p:txBody>
          <a:bodyPr wrap="square">
            <a:spAutoFit/>
          </a:bodyPr>
          <a:lstStyle/>
          <a:p>
            <a:r>
              <a:rPr lang="en-GB" sz="1200" dirty="0">
                <a:solidFill>
                  <a:srgbClr val="212121"/>
                </a:solidFill>
                <a:latin typeface="Open Sans"/>
              </a:rPr>
              <a:t>41% gay or bisexual men</a:t>
            </a:r>
            <a:endParaRPr lang="en-GB" sz="1200" dirty="0"/>
          </a:p>
        </p:txBody>
      </p:sp>
      <p:cxnSp>
        <p:nvCxnSpPr>
          <p:cNvPr id="9" name="Straight Connector 8">
            <a:extLst>
              <a:ext uri="{FF2B5EF4-FFF2-40B4-BE49-F238E27FC236}">
                <a16:creationId xmlns:a16="http://schemas.microsoft.com/office/drawing/2014/main" id="{D6F1DF62-72CC-41B4-A61B-BA4B56FF4453}"/>
              </a:ext>
            </a:extLst>
          </p:cNvPr>
          <p:cNvCxnSpPr>
            <a:cxnSpLocks/>
          </p:cNvCxnSpPr>
          <p:nvPr/>
        </p:nvCxnSpPr>
        <p:spPr>
          <a:xfrm flipH="1" flipV="1">
            <a:off x="4352925" y="3429000"/>
            <a:ext cx="248206" cy="152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727CFF3-CBA7-4B3D-BED1-1CFBD41DD795}"/>
              </a:ext>
            </a:extLst>
          </p:cNvPr>
          <p:cNvSpPr/>
          <p:nvPr/>
        </p:nvSpPr>
        <p:spPr>
          <a:xfrm>
            <a:off x="2115000" y="6486666"/>
            <a:ext cx="3359420" cy="369332"/>
          </a:xfrm>
          <a:prstGeom prst="rect">
            <a:avLst/>
          </a:prstGeom>
        </p:spPr>
        <p:txBody>
          <a:bodyPr wrap="square">
            <a:spAutoFit/>
          </a:bodyPr>
          <a:lstStyle/>
          <a:p>
            <a:r>
              <a:rPr lang="en-GB" sz="600" dirty="0"/>
              <a:t>Public Health England, (2020) Trends in HIV testing, new diagnoses and people receiving HIV-related care in the United Kingdom: data to the end of December 2019 Health Protection Report Volume 14 Number 20 3</a:t>
            </a:r>
          </a:p>
        </p:txBody>
      </p:sp>
    </p:spTree>
    <p:extLst>
      <p:ext uri="{BB962C8B-B14F-4D97-AF65-F5344CB8AC3E}">
        <p14:creationId xmlns:p14="http://schemas.microsoft.com/office/powerpoint/2010/main" val="1478493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AE9D-2EE6-4D9D-8215-F82346E78E66}"/>
              </a:ext>
            </a:extLst>
          </p:cNvPr>
          <p:cNvSpPr>
            <a:spLocks noGrp="1"/>
          </p:cNvSpPr>
          <p:nvPr>
            <p:ph type="title"/>
          </p:nvPr>
        </p:nvSpPr>
        <p:spPr/>
        <p:txBody>
          <a:bodyPr/>
          <a:lstStyle/>
          <a:p>
            <a:r>
              <a:rPr lang="en-GB" dirty="0"/>
              <a:t>Who is living with HIV?</a:t>
            </a:r>
          </a:p>
        </p:txBody>
      </p:sp>
      <p:sp>
        <p:nvSpPr>
          <p:cNvPr id="4" name="Slide Number Placeholder 3">
            <a:extLst>
              <a:ext uri="{FF2B5EF4-FFF2-40B4-BE49-F238E27FC236}">
                <a16:creationId xmlns:a16="http://schemas.microsoft.com/office/drawing/2014/main" id="{26F29C31-8EB7-4420-9F3E-5CD96327531C}"/>
              </a:ext>
            </a:extLst>
          </p:cNvPr>
          <p:cNvSpPr>
            <a:spLocks noGrp="1"/>
          </p:cNvSpPr>
          <p:nvPr>
            <p:ph type="sldNum" sz="quarter" idx="12"/>
          </p:nvPr>
        </p:nvSpPr>
        <p:spPr/>
        <p:txBody>
          <a:bodyPr/>
          <a:lstStyle/>
          <a:p>
            <a:fld id="{01898949-DBEE-42AF-93B8-E24DF2BBF04D}" type="slidenum">
              <a:rPr lang="en-GB" smtClean="0"/>
              <a:t>15</a:t>
            </a:fld>
            <a:endParaRPr lang="en-GB" dirty="0"/>
          </a:p>
        </p:txBody>
      </p:sp>
      <p:pic>
        <p:nvPicPr>
          <p:cNvPr id="5" name="Picture 4" descr="Logo, company name&#10;&#10;Description automatically generated">
            <a:extLst>
              <a:ext uri="{FF2B5EF4-FFF2-40B4-BE49-F238E27FC236}">
                <a16:creationId xmlns:a16="http://schemas.microsoft.com/office/drawing/2014/main" id="{141AA592-1375-484D-ABA3-5526D8981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graphicFrame>
        <p:nvGraphicFramePr>
          <p:cNvPr id="9" name="Chart 8">
            <a:extLst>
              <a:ext uri="{FF2B5EF4-FFF2-40B4-BE49-F238E27FC236}">
                <a16:creationId xmlns:a16="http://schemas.microsoft.com/office/drawing/2014/main" id="{0BA8A09B-D3A9-434D-BA52-47987611FE23}"/>
              </a:ext>
            </a:extLst>
          </p:cNvPr>
          <p:cNvGraphicFramePr/>
          <p:nvPr>
            <p:extLst>
              <p:ext uri="{D42A27DB-BD31-4B8C-83A1-F6EECF244321}">
                <p14:modId xmlns:p14="http://schemas.microsoft.com/office/powerpoint/2010/main" val="1310610082"/>
              </p:ext>
            </p:extLst>
          </p:nvPr>
        </p:nvGraphicFramePr>
        <p:xfrm>
          <a:off x="3219450" y="1463613"/>
          <a:ext cx="6673850" cy="4514043"/>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807658-751F-4F8F-A8B9-3FD9D68DB7DC}"/>
              </a:ext>
            </a:extLst>
          </p:cNvPr>
          <p:cNvSpPr/>
          <p:nvPr/>
        </p:nvSpPr>
        <p:spPr>
          <a:xfrm>
            <a:off x="2866468" y="3119735"/>
            <a:ext cx="1734663" cy="461665"/>
          </a:xfrm>
          <a:prstGeom prst="rect">
            <a:avLst/>
          </a:prstGeom>
        </p:spPr>
        <p:txBody>
          <a:bodyPr wrap="square">
            <a:spAutoFit/>
          </a:bodyPr>
          <a:lstStyle/>
          <a:p>
            <a:r>
              <a:rPr lang="en-GB" sz="1200" dirty="0">
                <a:solidFill>
                  <a:srgbClr val="212121"/>
                </a:solidFill>
                <a:latin typeface="Open Sans"/>
              </a:rPr>
              <a:t>37% black African men and women</a:t>
            </a:r>
            <a:endParaRPr lang="en-GB" sz="1200" dirty="0"/>
          </a:p>
        </p:txBody>
      </p:sp>
      <p:cxnSp>
        <p:nvCxnSpPr>
          <p:cNvPr id="14" name="Straight Connector 13">
            <a:extLst>
              <a:ext uri="{FF2B5EF4-FFF2-40B4-BE49-F238E27FC236}">
                <a16:creationId xmlns:a16="http://schemas.microsoft.com/office/drawing/2014/main" id="{97F1F3CF-3F17-4399-86E4-8BF965A223B2}"/>
              </a:ext>
            </a:extLst>
          </p:cNvPr>
          <p:cNvCxnSpPr>
            <a:cxnSpLocks/>
          </p:cNvCxnSpPr>
          <p:nvPr/>
        </p:nvCxnSpPr>
        <p:spPr>
          <a:xfrm flipH="1" flipV="1">
            <a:off x="4352925" y="3429000"/>
            <a:ext cx="248206" cy="152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8D4A39C-DF04-426C-8244-9A643D2D3DEA}"/>
              </a:ext>
            </a:extLst>
          </p:cNvPr>
          <p:cNvSpPr/>
          <p:nvPr/>
        </p:nvSpPr>
        <p:spPr>
          <a:xfrm>
            <a:off x="2115000" y="6486666"/>
            <a:ext cx="3359420" cy="369332"/>
          </a:xfrm>
          <a:prstGeom prst="rect">
            <a:avLst/>
          </a:prstGeom>
        </p:spPr>
        <p:txBody>
          <a:bodyPr wrap="square">
            <a:spAutoFit/>
          </a:bodyPr>
          <a:lstStyle/>
          <a:p>
            <a:r>
              <a:rPr lang="en-GB" sz="600" dirty="0"/>
              <a:t>Public Health England, (2020) Trends in HIV testing, new diagnoses and people receiving HIV-related care in the United Kingdom: data to the end of December 2019 Health Protection Report Volume 14 Number 20 3</a:t>
            </a:r>
          </a:p>
        </p:txBody>
      </p:sp>
    </p:spTree>
    <p:extLst>
      <p:ext uri="{BB962C8B-B14F-4D97-AF65-F5344CB8AC3E}">
        <p14:creationId xmlns:p14="http://schemas.microsoft.com/office/powerpoint/2010/main" val="3080928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AE9D-2EE6-4D9D-8215-F82346E78E66}"/>
              </a:ext>
            </a:extLst>
          </p:cNvPr>
          <p:cNvSpPr>
            <a:spLocks noGrp="1"/>
          </p:cNvSpPr>
          <p:nvPr>
            <p:ph type="title"/>
          </p:nvPr>
        </p:nvSpPr>
        <p:spPr/>
        <p:txBody>
          <a:bodyPr/>
          <a:lstStyle/>
          <a:p>
            <a:r>
              <a:rPr lang="en-GB" dirty="0"/>
              <a:t>Late Diagnosis</a:t>
            </a:r>
          </a:p>
        </p:txBody>
      </p:sp>
      <p:sp>
        <p:nvSpPr>
          <p:cNvPr id="4" name="Slide Number Placeholder 3">
            <a:extLst>
              <a:ext uri="{FF2B5EF4-FFF2-40B4-BE49-F238E27FC236}">
                <a16:creationId xmlns:a16="http://schemas.microsoft.com/office/drawing/2014/main" id="{26F29C31-8EB7-4420-9F3E-5CD96327531C}"/>
              </a:ext>
            </a:extLst>
          </p:cNvPr>
          <p:cNvSpPr>
            <a:spLocks noGrp="1"/>
          </p:cNvSpPr>
          <p:nvPr>
            <p:ph type="sldNum" sz="quarter" idx="12"/>
          </p:nvPr>
        </p:nvSpPr>
        <p:spPr/>
        <p:txBody>
          <a:bodyPr/>
          <a:lstStyle/>
          <a:p>
            <a:fld id="{01898949-DBEE-42AF-93B8-E24DF2BBF04D}" type="slidenum">
              <a:rPr lang="en-GB" smtClean="0"/>
              <a:t>16</a:t>
            </a:fld>
            <a:endParaRPr lang="en-GB" dirty="0"/>
          </a:p>
        </p:txBody>
      </p:sp>
      <p:pic>
        <p:nvPicPr>
          <p:cNvPr id="5" name="Picture 4" descr="Logo, company name&#10;&#10;Description automatically generated">
            <a:extLst>
              <a:ext uri="{FF2B5EF4-FFF2-40B4-BE49-F238E27FC236}">
                <a16:creationId xmlns:a16="http://schemas.microsoft.com/office/drawing/2014/main" id="{141AA592-1375-484D-ABA3-5526D8981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graphicFrame>
        <p:nvGraphicFramePr>
          <p:cNvPr id="10" name="Chart 9">
            <a:extLst>
              <a:ext uri="{FF2B5EF4-FFF2-40B4-BE49-F238E27FC236}">
                <a16:creationId xmlns:a16="http://schemas.microsoft.com/office/drawing/2014/main" id="{ADB99122-4D56-4C39-9FBB-E05C7360F44B}"/>
              </a:ext>
            </a:extLst>
          </p:cNvPr>
          <p:cNvGraphicFramePr/>
          <p:nvPr>
            <p:extLst>
              <p:ext uri="{D42A27DB-BD31-4B8C-83A1-F6EECF244321}">
                <p14:modId xmlns:p14="http://schemas.microsoft.com/office/powerpoint/2010/main" val="2608709018"/>
              </p:ext>
            </p:extLst>
          </p:nvPr>
        </p:nvGraphicFramePr>
        <p:xfrm>
          <a:off x="1638300" y="1221962"/>
          <a:ext cx="3990975" cy="254531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A9CA6312-720D-4F36-AF57-90776F5CEC9B}"/>
              </a:ext>
            </a:extLst>
          </p:cNvPr>
          <p:cNvGraphicFramePr/>
          <p:nvPr>
            <p:extLst>
              <p:ext uri="{D42A27DB-BD31-4B8C-83A1-F6EECF244321}">
                <p14:modId xmlns:p14="http://schemas.microsoft.com/office/powerpoint/2010/main" val="2513079021"/>
              </p:ext>
            </p:extLst>
          </p:nvPr>
        </p:nvGraphicFramePr>
        <p:xfrm>
          <a:off x="5976937" y="1221962"/>
          <a:ext cx="4748213" cy="254531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941B43D6-BBB5-4954-80CE-9BBBAAAC9659}"/>
              </a:ext>
            </a:extLst>
          </p:cNvPr>
          <p:cNvGraphicFramePr/>
          <p:nvPr>
            <p:extLst>
              <p:ext uri="{D42A27DB-BD31-4B8C-83A1-F6EECF244321}">
                <p14:modId xmlns:p14="http://schemas.microsoft.com/office/powerpoint/2010/main" val="2150092786"/>
              </p:ext>
            </p:extLst>
          </p:nvPr>
        </p:nvGraphicFramePr>
        <p:xfrm>
          <a:off x="1638300" y="3829102"/>
          <a:ext cx="3990975" cy="254531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Chart 12">
            <a:extLst>
              <a:ext uri="{FF2B5EF4-FFF2-40B4-BE49-F238E27FC236}">
                <a16:creationId xmlns:a16="http://schemas.microsoft.com/office/drawing/2014/main" id="{6EA80E20-F82C-4822-9E0F-A66EEA84F6D8}"/>
              </a:ext>
            </a:extLst>
          </p:cNvPr>
          <p:cNvGraphicFramePr/>
          <p:nvPr>
            <p:extLst>
              <p:ext uri="{D42A27DB-BD31-4B8C-83A1-F6EECF244321}">
                <p14:modId xmlns:p14="http://schemas.microsoft.com/office/powerpoint/2010/main" val="2346327296"/>
              </p:ext>
            </p:extLst>
          </p:nvPr>
        </p:nvGraphicFramePr>
        <p:xfrm>
          <a:off x="5976936" y="3871267"/>
          <a:ext cx="4748213" cy="2545314"/>
        </p:xfrm>
        <a:graphic>
          <a:graphicData uri="http://schemas.openxmlformats.org/drawingml/2006/chart">
            <c:chart xmlns:c="http://schemas.openxmlformats.org/drawingml/2006/chart" xmlns:r="http://schemas.openxmlformats.org/officeDocument/2006/relationships" r:id="rId7"/>
          </a:graphicData>
        </a:graphic>
      </p:graphicFrame>
      <p:sp>
        <p:nvSpPr>
          <p:cNvPr id="18" name="Rectangle 17">
            <a:extLst>
              <a:ext uri="{FF2B5EF4-FFF2-40B4-BE49-F238E27FC236}">
                <a16:creationId xmlns:a16="http://schemas.microsoft.com/office/drawing/2014/main" id="{492A172E-7926-4B24-AB05-814C4F62FF7A}"/>
              </a:ext>
            </a:extLst>
          </p:cNvPr>
          <p:cNvSpPr/>
          <p:nvPr/>
        </p:nvSpPr>
        <p:spPr>
          <a:xfrm>
            <a:off x="1021524" y="2174720"/>
            <a:ext cx="1734663" cy="276999"/>
          </a:xfrm>
          <a:prstGeom prst="rect">
            <a:avLst/>
          </a:prstGeom>
        </p:spPr>
        <p:txBody>
          <a:bodyPr wrap="square">
            <a:spAutoFit/>
          </a:bodyPr>
          <a:lstStyle/>
          <a:p>
            <a:r>
              <a:rPr lang="en-GB" sz="1200" dirty="0">
                <a:solidFill>
                  <a:srgbClr val="212121"/>
                </a:solidFill>
                <a:latin typeface="Open Sans"/>
              </a:rPr>
              <a:t>42% diagnosed late</a:t>
            </a:r>
            <a:endParaRPr lang="en-GB" sz="1200" dirty="0"/>
          </a:p>
        </p:txBody>
      </p:sp>
      <p:cxnSp>
        <p:nvCxnSpPr>
          <p:cNvPr id="19" name="Straight Connector 18">
            <a:extLst>
              <a:ext uri="{FF2B5EF4-FFF2-40B4-BE49-F238E27FC236}">
                <a16:creationId xmlns:a16="http://schemas.microsoft.com/office/drawing/2014/main" id="{45E3C07A-D85D-491D-AF4D-26771D9BBF7F}"/>
              </a:ext>
            </a:extLst>
          </p:cNvPr>
          <p:cNvCxnSpPr>
            <a:cxnSpLocks/>
          </p:cNvCxnSpPr>
          <p:nvPr/>
        </p:nvCxnSpPr>
        <p:spPr>
          <a:xfrm flipH="1" flipV="1">
            <a:off x="2441306" y="2428980"/>
            <a:ext cx="248206" cy="152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45E758A-3B1E-4665-960D-7DE794339AA8}"/>
              </a:ext>
            </a:extLst>
          </p:cNvPr>
          <p:cNvSpPr/>
          <p:nvPr/>
        </p:nvSpPr>
        <p:spPr>
          <a:xfrm>
            <a:off x="5695395" y="2173138"/>
            <a:ext cx="1734663" cy="276999"/>
          </a:xfrm>
          <a:prstGeom prst="rect">
            <a:avLst/>
          </a:prstGeom>
        </p:spPr>
        <p:txBody>
          <a:bodyPr wrap="square">
            <a:spAutoFit/>
          </a:bodyPr>
          <a:lstStyle/>
          <a:p>
            <a:r>
              <a:rPr lang="en-GB" sz="1200" dirty="0">
                <a:solidFill>
                  <a:srgbClr val="212121"/>
                </a:solidFill>
                <a:latin typeface="Open Sans"/>
              </a:rPr>
              <a:t>52% diagnosed late</a:t>
            </a:r>
            <a:endParaRPr lang="en-GB" sz="1200" dirty="0"/>
          </a:p>
        </p:txBody>
      </p:sp>
      <p:cxnSp>
        <p:nvCxnSpPr>
          <p:cNvPr id="23" name="Straight Connector 22">
            <a:extLst>
              <a:ext uri="{FF2B5EF4-FFF2-40B4-BE49-F238E27FC236}">
                <a16:creationId xmlns:a16="http://schemas.microsoft.com/office/drawing/2014/main" id="{CDEED73C-13CF-484E-8F4E-3034D34CEA2E}"/>
              </a:ext>
            </a:extLst>
          </p:cNvPr>
          <p:cNvCxnSpPr>
            <a:cxnSpLocks/>
          </p:cNvCxnSpPr>
          <p:nvPr/>
        </p:nvCxnSpPr>
        <p:spPr>
          <a:xfrm flipH="1" flipV="1">
            <a:off x="7115177" y="2427398"/>
            <a:ext cx="248206" cy="152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67D3E98-7C17-48DC-815E-53CDA4C988A1}"/>
              </a:ext>
            </a:extLst>
          </p:cNvPr>
          <p:cNvSpPr/>
          <p:nvPr/>
        </p:nvSpPr>
        <p:spPr>
          <a:xfrm>
            <a:off x="1038440" y="4530972"/>
            <a:ext cx="1734663" cy="276999"/>
          </a:xfrm>
          <a:prstGeom prst="rect">
            <a:avLst/>
          </a:prstGeom>
        </p:spPr>
        <p:txBody>
          <a:bodyPr wrap="square">
            <a:spAutoFit/>
          </a:bodyPr>
          <a:lstStyle/>
          <a:p>
            <a:r>
              <a:rPr lang="en-GB" sz="1200" dirty="0">
                <a:solidFill>
                  <a:srgbClr val="212121"/>
                </a:solidFill>
                <a:latin typeface="Open Sans"/>
              </a:rPr>
              <a:t>59% diagnosed late</a:t>
            </a:r>
            <a:endParaRPr lang="en-GB" sz="1200" dirty="0"/>
          </a:p>
        </p:txBody>
      </p:sp>
      <p:cxnSp>
        <p:nvCxnSpPr>
          <p:cNvPr id="25" name="Straight Connector 24">
            <a:extLst>
              <a:ext uri="{FF2B5EF4-FFF2-40B4-BE49-F238E27FC236}">
                <a16:creationId xmlns:a16="http://schemas.microsoft.com/office/drawing/2014/main" id="{46523527-D05B-4ABD-A0B2-36FFF5ECA7EA}"/>
              </a:ext>
            </a:extLst>
          </p:cNvPr>
          <p:cNvCxnSpPr>
            <a:cxnSpLocks/>
          </p:cNvCxnSpPr>
          <p:nvPr/>
        </p:nvCxnSpPr>
        <p:spPr>
          <a:xfrm flipH="1" flipV="1">
            <a:off x="2458222" y="4785232"/>
            <a:ext cx="248206" cy="152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E66105DC-5D12-4815-A058-2DFB9E2C8B9C}"/>
              </a:ext>
            </a:extLst>
          </p:cNvPr>
          <p:cNvSpPr/>
          <p:nvPr/>
        </p:nvSpPr>
        <p:spPr>
          <a:xfrm>
            <a:off x="5771062" y="4530972"/>
            <a:ext cx="1734663" cy="276999"/>
          </a:xfrm>
          <a:prstGeom prst="rect">
            <a:avLst/>
          </a:prstGeom>
        </p:spPr>
        <p:txBody>
          <a:bodyPr wrap="square">
            <a:spAutoFit/>
          </a:bodyPr>
          <a:lstStyle/>
          <a:p>
            <a:r>
              <a:rPr lang="en-GB" sz="1200" dirty="0">
                <a:solidFill>
                  <a:srgbClr val="212121"/>
                </a:solidFill>
                <a:latin typeface="Open Sans"/>
              </a:rPr>
              <a:t>35% diagnosed late</a:t>
            </a:r>
            <a:endParaRPr lang="en-GB" sz="1200" dirty="0"/>
          </a:p>
        </p:txBody>
      </p:sp>
      <p:cxnSp>
        <p:nvCxnSpPr>
          <p:cNvPr id="29" name="Straight Connector 28">
            <a:extLst>
              <a:ext uri="{FF2B5EF4-FFF2-40B4-BE49-F238E27FC236}">
                <a16:creationId xmlns:a16="http://schemas.microsoft.com/office/drawing/2014/main" id="{E7351DB3-3C48-41BB-A299-9FC654341F2D}"/>
              </a:ext>
            </a:extLst>
          </p:cNvPr>
          <p:cNvCxnSpPr>
            <a:cxnSpLocks/>
          </p:cNvCxnSpPr>
          <p:nvPr/>
        </p:nvCxnSpPr>
        <p:spPr>
          <a:xfrm flipH="1" flipV="1">
            <a:off x="7190844" y="4785232"/>
            <a:ext cx="248206" cy="152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F4D78A4-6438-45D4-BE83-FD6D552608D2}"/>
              </a:ext>
            </a:extLst>
          </p:cNvPr>
          <p:cNvSpPr/>
          <p:nvPr/>
        </p:nvSpPr>
        <p:spPr>
          <a:xfrm>
            <a:off x="2115000" y="6486666"/>
            <a:ext cx="3359420" cy="369332"/>
          </a:xfrm>
          <a:prstGeom prst="rect">
            <a:avLst/>
          </a:prstGeom>
        </p:spPr>
        <p:txBody>
          <a:bodyPr wrap="square">
            <a:spAutoFit/>
          </a:bodyPr>
          <a:lstStyle/>
          <a:p>
            <a:r>
              <a:rPr lang="en-GB" sz="600" dirty="0"/>
              <a:t>Public Health England, (2020) Trends in HIV testing, new diagnoses and people receiving HIV-related care in the United Kingdom: data to the end of December 2019 Health Protection Report Volume 14 Number 20 3</a:t>
            </a:r>
          </a:p>
        </p:txBody>
      </p:sp>
    </p:spTree>
    <p:extLst>
      <p:ext uri="{BB962C8B-B14F-4D97-AF65-F5344CB8AC3E}">
        <p14:creationId xmlns:p14="http://schemas.microsoft.com/office/powerpoint/2010/main" val="307918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AE9D-2EE6-4D9D-8215-F82346E78E66}"/>
              </a:ext>
            </a:extLst>
          </p:cNvPr>
          <p:cNvSpPr>
            <a:spLocks noGrp="1"/>
          </p:cNvSpPr>
          <p:nvPr>
            <p:ph type="title"/>
          </p:nvPr>
        </p:nvSpPr>
        <p:spPr/>
        <p:txBody>
          <a:bodyPr/>
          <a:lstStyle/>
          <a:p>
            <a:r>
              <a:rPr lang="en-GB" dirty="0"/>
              <a:t>New HIV cases are falling</a:t>
            </a:r>
          </a:p>
        </p:txBody>
      </p:sp>
      <p:sp>
        <p:nvSpPr>
          <p:cNvPr id="4" name="Slide Number Placeholder 3">
            <a:extLst>
              <a:ext uri="{FF2B5EF4-FFF2-40B4-BE49-F238E27FC236}">
                <a16:creationId xmlns:a16="http://schemas.microsoft.com/office/drawing/2014/main" id="{26F29C31-8EB7-4420-9F3E-5CD96327531C}"/>
              </a:ext>
            </a:extLst>
          </p:cNvPr>
          <p:cNvSpPr>
            <a:spLocks noGrp="1"/>
          </p:cNvSpPr>
          <p:nvPr>
            <p:ph type="sldNum" sz="quarter" idx="12"/>
          </p:nvPr>
        </p:nvSpPr>
        <p:spPr/>
        <p:txBody>
          <a:bodyPr/>
          <a:lstStyle/>
          <a:p>
            <a:fld id="{01898949-DBEE-42AF-93B8-E24DF2BBF04D}" type="slidenum">
              <a:rPr lang="en-GB" smtClean="0"/>
              <a:t>17</a:t>
            </a:fld>
            <a:endParaRPr lang="en-GB" dirty="0"/>
          </a:p>
        </p:txBody>
      </p:sp>
      <p:pic>
        <p:nvPicPr>
          <p:cNvPr id="5" name="Picture 4" descr="Logo, company name&#10;&#10;Description automatically generated">
            <a:extLst>
              <a:ext uri="{FF2B5EF4-FFF2-40B4-BE49-F238E27FC236}">
                <a16:creationId xmlns:a16="http://schemas.microsoft.com/office/drawing/2014/main" id="{141AA592-1375-484D-ABA3-5526D8981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
        <p:nvSpPr>
          <p:cNvPr id="7" name="Rectangle 6">
            <a:extLst>
              <a:ext uri="{FF2B5EF4-FFF2-40B4-BE49-F238E27FC236}">
                <a16:creationId xmlns:a16="http://schemas.microsoft.com/office/drawing/2014/main" id="{38CB73CC-C510-4FF9-B7D1-D96BEAC00708}"/>
              </a:ext>
            </a:extLst>
          </p:cNvPr>
          <p:cNvSpPr/>
          <p:nvPr/>
        </p:nvSpPr>
        <p:spPr>
          <a:xfrm>
            <a:off x="2031102" y="6318175"/>
            <a:ext cx="6096000" cy="707886"/>
          </a:xfrm>
          <a:prstGeom prst="rect">
            <a:avLst/>
          </a:prstGeom>
        </p:spPr>
        <p:txBody>
          <a:bodyPr>
            <a:spAutoFit/>
          </a:bodyPr>
          <a:lstStyle/>
          <a:p>
            <a:r>
              <a:rPr lang="en-GB" sz="1000" dirty="0"/>
              <a:t>Public Health England, (2020), </a:t>
            </a:r>
            <a:r>
              <a:rPr lang="en-GB" sz="1000" i="1" dirty="0"/>
              <a:t>Trends in HIV testing, new diagnoses and people receiving HIV-related care in the United Kingdom: data to the end of December 2019</a:t>
            </a:r>
            <a:r>
              <a:rPr lang="en-GB" sz="1000" dirty="0"/>
              <a:t>. Health Protection Report Volume 14 Number 20 </a:t>
            </a:r>
            <a:endParaRPr lang="en-GB" sz="1000" i="1" dirty="0"/>
          </a:p>
          <a:p>
            <a:endParaRPr lang="en-GB" sz="1000" dirty="0"/>
          </a:p>
        </p:txBody>
      </p:sp>
      <p:pic>
        <p:nvPicPr>
          <p:cNvPr id="9" name="Picture 8">
            <a:extLst>
              <a:ext uri="{FF2B5EF4-FFF2-40B4-BE49-F238E27FC236}">
                <a16:creationId xmlns:a16="http://schemas.microsoft.com/office/drawing/2014/main" id="{2C5397F8-E124-4B48-9499-B9BFAD6F9A4A}"/>
              </a:ext>
            </a:extLst>
          </p:cNvPr>
          <p:cNvPicPr>
            <a:picLocks noChangeAspect="1"/>
          </p:cNvPicPr>
          <p:nvPr/>
        </p:nvPicPr>
        <p:blipFill>
          <a:blip r:embed="rId4"/>
          <a:stretch>
            <a:fillRect/>
          </a:stretch>
        </p:blipFill>
        <p:spPr>
          <a:xfrm>
            <a:off x="1601907" y="1570581"/>
            <a:ext cx="7982656" cy="4446144"/>
          </a:xfrm>
          <a:prstGeom prst="rect">
            <a:avLst/>
          </a:prstGeom>
        </p:spPr>
      </p:pic>
    </p:spTree>
    <p:extLst>
      <p:ext uri="{BB962C8B-B14F-4D97-AF65-F5344CB8AC3E}">
        <p14:creationId xmlns:p14="http://schemas.microsoft.com/office/powerpoint/2010/main" val="2606068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AE9D-2EE6-4D9D-8215-F82346E78E66}"/>
              </a:ext>
            </a:extLst>
          </p:cNvPr>
          <p:cNvSpPr>
            <a:spLocks noGrp="1"/>
          </p:cNvSpPr>
          <p:nvPr>
            <p:ph type="title"/>
          </p:nvPr>
        </p:nvSpPr>
        <p:spPr/>
        <p:txBody>
          <a:bodyPr/>
          <a:lstStyle/>
          <a:p>
            <a:r>
              <a:rPr lang="en-GB" dirty="0"/>
              <a:t>90-90-90</a:t>
            </a:r>
          </a:p>
        </p:txBody>
      </p:sp>
      <p:sp>
        <p:nvSpPr>
          <p:cNvPr id="4" name="Slide Number Placeholder 3">
            <a:extLst>
              <a:ext uri="{FF2B5EF4-FFF2-40B4-BE49-F238E27FC236}">
                <a16:creationId xmlns:a16="http://schemas.microsoft.com/office/drawing/2014/main" id="{26F29C31-8EB7-4420-9F3E-5CD96327531C}"/>
              </a:ext>
            </a:extLst>
          </p:cNvPr>
          <p:cNvSpPr>
            <a:spLocks noGrp="1"/>
          </p:cNvSpPr>
          <p:nvPr>
            <p:ph type="sldNum" sz="quarter" idx="12"/>
          </p:nvPr>
        </p:nvSpPr>
        <p:spPr/>
        <p:txBody>
          <a:bodyPr/>
          <a:lstStyle/>
          <a:p>
            <a:fld id="{01898949-DBEE-42AF-93B8-E24DF2BBF04D}" type="slidenum">
              <a:rPr lang="en-GB" smtClean="0"/>
              <a:t>18</a:t>
            </a:fld>
            <a:endParaRPr lang="en-GB" dirty="0"/>
          </a:p>
        </p:txBody>
      </p:sp>
      <p:pic>
        <p:nvPicPr>
          <p:cNvPr id="5" name="Picture 4" descr="Logo, company name&#10;&#10;Description automatically generated">
            <a:extLst>
              <a:ext uri="{FF2B5EF4-FFF2-40B4-BE49-F238E27FC236}">
                <a16:creationId xmlns:a16="http://schemas.microsoft.com/office/drawing/2014/main" id="{141AA592-1375-484D-ABA3-5526D8981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
        <p:nvSpPr>
          <p:cNvPr id="6" name="Rectangle 5">
            <a:extLst>
              <a:ext uri="{FF2B5EF4-FFF2-40B4-BE49-F238E27FC236}">
                <a16:creationId xmlns:a16="http://schemas.microsoft.com/office/drawing/2014/main" id="{707AAFD8-5755-495B-BF26-BBF38D56BA18}"/>
              </a:ext>
            </a:extLst>
          </p:cNvPr>
          <p:cNvSpPr/>
          <p:nvPr/>
        </p:nvSpPr>
        <p:spPr>
          <a:xfrm>
            <a:off x="2000956" y="6604084"/>
            <a:ext cx="2917786" cy="253916"/>
          </a:xfrm>
          <a:prstGeom prst="rect">
            <a:avLst/>
          </a:prstGeom>
        </p:spPr>
        <p:txBody>
          <a:bodyPr wrap="none">
            <a:spAutoFit/>
          </a:bodyPr>
          <a:lstStyle/>
          <a:p>
            <a:r>
              <a:rPr lang="en-GB" sz="1050" dirty="0">
                <a:hlinkClick r:id="rId4"/>
              </a:rPr>
              <a:t>https://www.nat.org.uk/about-hiv/hiv-statistics</a:t>
            </a:r>
            <a:r>
              <a:rPr lang="en-GB" sz="1050" dirty="0"/>
              <a:t> </a:t>
            </a:r>
          </a:p>
        </p:txBody>
      </p:sp>
      <p:sp>
        <p:nvSpPr>
          <p:cNvPr id="7" name="Rectangle 6">
            <a:extLst>
              <a:ext uri="{FF2B5EF4-FFF2-40B4-BE49-F238E27FC236}">
                <a16:creationId xmlns:a16="http://schemas.microsoft.com/office/drawing/2014/main" id="{C714BA6A-2F8B-4C24-8AFC-A8EE47CE4DE9}"/>
              </a:ext>
            </a:extLst>
          </p:cNvPr>
          <p:cNvSpPr/>
          <p:nvPr/>
        </p:nvSpPr>
        <p:spPr>
          <a:xfrm>
            <a:off x="923925" y="1907804"/>
            <a:ext cx="4419600" cy="1200329"/>
          </a:xfrm>
          <a:prstGeom prst="rect">
            <a:avLst/>
          </a:prstGeom>
        </p:spPr>
        <p:txBody>
          <a:bodyPr wrap="square">
            <a:spAutoFit/>
          </a:bodyPr>
          <a:lstStyle/>
          <a:p>
            <a:pPr marL="285750" indent="-285750">
              <a:buFont typeface="Arial" panose="020B0604020202020204" pitchFamily="34" charset="0"/>
              <a:buChar char="•"/>
            </a:pPr>
            <a:r>
              <a:rPr lang="en-GB" dirty="0"/>
              <a:t>90% living with HIV diagnosed</a:t>
            </a:r>
          </a:p>
          <a:p>
            <a:pPr marL="742950" lvl="1" indent="-285750">
              <a:buFont typeface="Arial" panose="020B0604020202020204" pitchFamily="34" charset="0"/>
              <a:buChar char="•"/>
            </a:pPr>
            <a:r>
              <a:rPr lang="en-GB" dirty="0"/>
              <a:t>Of these, 90% on treatment</a:t>
            </a:r>
          </a:p>
          <a:p>
            <a:pPr marL="1200150" lvl="2" indent="-285750">
              <a:buFont typeface="Arial" panose="020B0604020202020204" pitchFamily="34" charset="0"/>
              <a:buChar char="•"/>
            </a:pPr>
            <a:r>
              <a:rPr lang="en-GB" dirty="0"/>
              <a:t>And of these, 90% virally suppressed</a:t>
            </a:r>
          </a:p>
        </p:txBody>
      </p:sp>
      <p:sp>
        <p:nvSpPr>
          <p:cNvPr id="8" name="Rectangle 7">
            <a:extLst>
              <a:ext uri="{FF2B5EF4-FFF2-40B4-BE49-F238E27FC236}">
                <a16:creationId xmlns:a16="http://schemas.microsoft.com/office/drawing/2014/main" id="{B9823A0B-5083-472C-B091-B24817DBF63A}"/>
              </a:ext>
            </a:extLst>
          </p:cNvPr>
          <p:cNvSpPr/>
          <p:nvPr/>
        </p:nvSpPr>
        <p:spPr>
          <a:xfrm>
            <a:off x="2000956" y="6119336"/>
            <a:ext cx="6096000" cy="738664"/>
          </a:xfrm>
          <a:prstGeom prst="rect">
            <a:avLst/>
          </a:prstGeom>
        </p:spPr>
        <p:txBody>
          <a:bodyPr>
            <a:spAutoFit/>
          </a:bodyPr>
          <a:lstStyle/>
          <a:p>
            <a:r>
              <a:rPr lang="en-GB" sz="1050" dirty="0"/>
              <a:t>Public Health England, (2020), </a:t>
            </a:r>
            <a:r>
              <a:rPr lang="en-GB" sz="1050" i="1" dirty="0"/>
              <a:t>Trends in HIV testing, new diagnoses and people receiving HIV-related care in the United Kingdom: data to the end of December 2019</a:t>
            </a:r>
            <a:r>
              <a:rPr lang="en-GB" sz="1050" dirty="0"/>
              <a:t>. Health Protection Report Volume 14 Number 20 </a:t>
            </a:r>
            <a:endParaRPr lang="en-GB" sz="1050" i="1" dirty="0"/>
          </a:p>
          <a:p>
            <a:endParaRPr lang="en-GB" sz="1050" dirty="0"/>
          </a:p>
        </p:txBody>
      </p:sp>
      <p:pic>
        <p:nvPicPr>
          <p:cNvPr id="3" name="Picture 2">
            <a:extLst>
              <a:ext uri="{FF2B5EF4-FFF2-40B4-BE49-F238E27FC236}">
                <a16:creationId xmlns:a16="http://schemas.microsoft.com/office/drawing/2014/main" id="{28B37E47-6CA1-47A6-861E-790863BE8452}"/>
              </a:ext>
            </a:extLst>
          </p:cNvPr>
          <p:cNvPicPr>
            <a:picLocks noChangeAspect="1"/>
          </p:cNvPicPr>
          <p:nvPr/>
        </p:nvPicPr>
        <p:blipFill>
          <a:blip r:embed="rId5"/>
          <a:stretch>
            <a:fillRect/>
          </a:stretch>
        </p:blipFill>
        <p:spPr>
          <a:xfrm>
            <a:off x="5186471" y="1496468"/>
            <a:ext cx="6653212" cy="4506799"/>
          </a:xfrm>
          <a:prstGeom prst="rect">
            <a:avLst/>
          </a:prstGeom>
        </p:spPr>
      </p:pic>
    </p:spTree>
    <p:extLst>
      <p:ext uri="{BB962C8B-B14F-4D97-AF65-F5344CB8AC3E}">
        <p14:creationId xmlns:p14="http://schemas.microsoft.com/office/powerpoint/2010/main" val="3547770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AE9D-2EE6-4D9D-8215-F82346E78E66}"/>
              </a:ext>
            </a:extLst>
          </p:cNvPr>
          <p:cNvSpPr>
            <a:spLocks noGrp="1"/>
          </p:cNvSpPr>
          <p:nvPr>
            <p:ph type="title"/>
          </p:nvPr>
        </p:nvSpPr>
        <p:spPr/>
        <p:txBody>
          <a:bodyPr/>
          <a:lstStyle/>
          <a:p>
            <a:r>
              <a:rPr lang="en-GB" dirty="0"/>
              <a:t>HIV Locally</a:t>
            </a:r>
          </a:p>
        </p:txBody>
      </p:sp>
      <p:sp>
        <p:nvSpPr>
          <p:cNvPr id="4" name="Slide Number Placeholder 3">
            <a:extLst>
              <a:ext uri="{FF2B5EF4-FFF2-40B4-BE49-F238E27FC236}">
                <a16:creationId xmlns:a16="http://schemas.microsoft.com/office/drawing/2014/main" id="{26F29C31-8EB7-4420-9F3E-5CD96327531C}"/>
              </a:ext>
            </a:extLst>
          </p:cNvPr>
          <p:cNvSpPr>
            <a:spLocks noGrp="1"/>
          </p:cNvSpPr>
          <p:nvPr>
            <p:ph type="sldNum" sz="quarter" idx="12"/>
          </p:nvPr>
        </p:nvSpPr>
        <p:spPr/>
        <p:txBody>
          <a:bodyPr/>
          <a:lstStyle/>
          <a:p>
            <a:fld id="{01898949-DBEE-42AF-93B8-E24DF2BBF04D}" type="slidenum">
              <a:rPr lang="en-GB" smtClean="0"/>
              <a:t>19</a:t>
            </a:fld>
            <a:endParaRPr lang="en-GB" dirty="0"/>
          </a:p>
        </p:txBody>
      </p:sp>
      <p:pic>
        <p:nvPicPr>
          <p:cNvPr id="5" name="Picture 4" descr="Logo, company name&#10;&#10;Description automatically generated">
            <a:extLst>
              <a:ext uri="{FF2B5EF4-FFF2-40B4-BE49-F238E27FC236}">
                <a16:creationId xmlns:a16="http://schemas.microsoft.com/office/drawing/2014/main" id="{141AA592-1375-484D-ABA3-5526D8981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
        <p:nvSpPr>
          <p:cNvPr id="8" name="Rectangle 7">
            <a:extLst>
              <a:ext uri="{FF2B5EF4-FFF2-40B4-BE49-F238E27FC236}">
                <a16:creationId xmlns:a16="http://schemas.microsoft.com/office/drawing/2014/main" id="{F6035BFF-FBDC-4E3C-B699-39D2B0AE048E}"/>
              </a:ext>
            </a:extLst>
          </p:cNvPr>
          <p:cNvSpPr/>
          <p:nvPr/>
        </p:nvSpPr>
        <p:spPr>
          <a:xfrm>
            <a:off x="1684388" y="1102726"/>
            <a:ext cx="4580100" cy="461665"/>
          </a:xfrm>
          <a:prstGeom prst="rect">
            <a:avLst/>
          </a:prstGeom>
        </p:spPr>
        <p:txBody>
          <a:bodyPr wrap="none">
            <a:spAutoFit/>
          </a:bodyPr>
          <a:lstStyle/>
          <a:p>
            <a:r>
              <a:rPr lang="en-GB" sz="2400" b="1" dirty="0">
                <a:solidFill>
                  <a:srgbClr val="3A3A3A"/>
                </a:solidFill>
              </a:rPr>
              <a:t>Areas of HIV High Prevalence </a:t>
            </a:r>
            <a:endParaRPr lang="en-GB" sz="2400" dirty="0"/>
          </a:p>
        </p:txBody>
      </p:sp>
      <p:sp>
        <p:nvSpPr>
          <p:cNvPr id="9" name="Rectangle 8">
            <a:extLst>
              <a:ext uri="{FF2B5EF4-FFF2-40B4-BE49-F238E27FC236}">
                <a16:creationId xmlns:a16="http://schemas.microsoft.com/office/drawing/2014/main" id="{D27CD758-C3BB-44B1-80DC-9D1A9F260C6A}"/>
              </a:ext>
            </a:extLst>
          </p:cNvPr>
          <p:cNvSpPr/>
          <p:nvPr/>
        </p:nvSpPr>
        <p:spPr>
          <a:xfrm>
            <a:off x="4059356" y="4330184"/>
            <a:ext cx="184731" cy="369332"/>
          </a:xfrm>
          <a:prstGeom prst="rect">
            <a:avLst/>
          </a:prstGeom>
        </p:spPr>
        <p:txBody>
          <a:bodyPr wrap="none">
            <a:spAutoFit/>
          </a:bodyPr>
          <a:lstStyle/>
          <a:p>
            <a:endParaRPr lang="en-GB" dirty="0"/>
          </a:p>
        </p:txBody>
      </p:sp>
      <p:sp>
        <p:nvSpPr>
          <p:cNvPr id="3" name="Rectangle 2">
            <a:extLst>
              <a:ext uri="{FF2B5EF4-FFF2-40B4-BE49-F238E27FC236}">
                <a16:creationId xmlns:a16="http://schemas.microsoft.com/office/drawing/2014/main" id="{964909B4-6BDE-40C2-AF1C-F0B09E4FA7BD}"/>
              </a:ext>
            </a:extLst>
          </p:cNvPr>
          <p:cNvSpPr/>
          <p:nvPr/>
        </p:nvSpPr>
        <p:spPr>
          <a:xfrm>
            <a:off x="2104119" y="6533027"/>
            <a:ext cx="6096000" cy="270459"/>
          </a:xfrm>
          <a:prstGeom prst="rect">
            <a:avLst/>
          </a:prstGeom>
        </p:spPr>
        <p:txBody>
          <a:bodyPr>
            <a:spAutoFit/>
          </a:bodyPr>
          <a:lstStyle/>
          <a:p>
            <a:pPr lvl="0">
              <a:lnSpc>
                <a:spcPct val="115000"/>
              </a:lnSpc>
              <a:buSzPts val="1100"/>
            </a:pPr>
            <a:r>
              <a:rPr lang="en-GB" sz="1100" u="sng" dirty="0">
                <a:solidFill>
                  <a:srgbClr val="085296"/>
                </a:solidFill>
                <a:ea typeface="Calibri" panose="020F0502020204030204" pitchFamily="34" charset="0"/>
                <a:cs typeface="Times New Roman" panose="02020603050405020304" pitchFamily="18" charset="0"/>
                <a:hlinkClick r:id="rId4"/>
              </a:rPr>
              <a:t>https://www.nice.org.uk/guidance/ng60/chapter/recommendations</a:t>
            </a:r>
            <a:endParaRPr lang="en-GB" sz="1400" dirty="0">
              <a:effectLst/>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F56275BE-608D-43D5-ABD6-F8C62BB223B8}"/>
              </a:ext>
            </a:extLst>
          </p:cNvPr>
          <p:cNvSpPr/>
          <p:nvPr/>
        </p:nvSpPr>
        <p:spPr>
          <a:xfrm>
            <a:off x="1684388" y="1486628"/>
            <a:ext cx="8971661" cy="383823"/>
          </a:xfrm>
          <a:prstGeom prst="rect">
            <a:avLst/>
          </a:prstGeom>
        </p:spPr>
        <p:txBody>
          <a:bodyPr wrap="square">
            <a:spAutoFit/>
          </a:bodyPr>
          <a:lstStyle/>
          <a:p>
            <a:pPr lvl="0">
              <a:lnSpc>
                <a:spcPct val="115000"/>
              </a:lnSpc>
              <a:buSzPts val="1100"/>
            </a:pPr>
            <a:r>
              <a:rPr lang="en-GB" dirty="0">
                <a:ea typeface="Calibri" panose="020F0502020204030204" pitchFamily="34" charset="0"/>
                <a:cs typeface="Times New Roman" panose="02020603050405020304" pitchFamily="18" charset="0"/>
              </a:rPr>
              <a:t>Diagnosed HIV prevalence of between 2 and 5 per 1,000 people aged 15 to 59</a:t>
            </a:r>
            <a:r>
              <a:rPr lang="en-GB" dirty="0">
                <a:ea typeface="Calibri" panose="020F0502020204030204" pitchFamily="34" charset="0"/>
                <a:cs typeface="Calibri" panose="020F0502020204030204" pitchFamily="34" charset="0"/>
              </a:rPr>
              <a:t> </a:t>
            </a:r>
            <a:r>
              <a:rPr lang="en-GB" dirty="0">
                <a:ea typeface="Calibri" panose="020F0502020204030204" pitchFamily="34" charset="0"/>
                <a:cs typeface="Times New Roman" panose="02020603050405020304" pitchFamily="18" charset="0"/>
              </a:rPr>
              <a:t>years.</a:t>
            </a:r>
            <a:endParaRPr lang="en-GB" sz="2400" dirty="0">
              <a:ea typeface="Calibri" panose="020F0502020204030204" pitchFamily="34" charset="0"/>
              <a:cs typeface="Times New Roman" panose="02020603050405020304" pitchFamily="18" charset="0"/>
            </a:endParaRPr>
          </a:p>
        </p:txBody>
      </p:sp>
      <p:pic>
        <p:nvPicPr>
          <p:cNvPr id="10" name="Graphic 9" descr="Checklist RTL">
            <a:extLst>
              <a:ext uri="{FF2B5EF4-FFF2-40B4-BE49-F238E27FC236}">
                <a16:creationId xmlns:a16="http://schemas.microsoft.com/office/drawing/2014/main" id="{E97F5541-F8D9-43CE-86AB-BE84F00F80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09396" y="4599679"/>
            <a:ext cx="1259305" cy="1259305"/>
          </a:xfrm>
          <a:prstGeom prst="rect">
            <a:avLst/>
          </a:prstGeom>
        </p:spPr>
      </p:pic>
      <p:pic>
        <p:nvPicPr>
          <p:cNvPr id="12" name="Graphic 11" descr="Test tubes">
            <a:extLst>
              <a:ext uri="{FF2B5EF4-FFF2-40B4-BE49-F238E27FC236}">
                <a16:creationId xmlns:a16="http://schemas.microsoft.com/office/drawing/2014/main" id="{F972E2E7-AB26-4B70-9774-4871595F21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97139" y="4571339"/>
            <a:ext cx="1259305" cy="1259305"/>
          </a:xfrm>
          <a:prstGeom prst="rect">
            <a:avLst/>
          </a:prstGeom>
        </p:spPr>
      </p:pic>
      <p:pic>
        <p:nvPicPr>
          <p:cNvPr id="16" name="Graphic 15" descr="Stethoscope">
            <a:extLst>
              <a:ext uri="{FF2B5EF4-FFF2-40B4-BE49-F238E27FC236}">
                <a16:creationId xmlns:a16="http://schemas.microsoft.com/office/drawing/2014/main" id="{AA9C9AC9-8EAF-487F-BF14-CEEFDBDDA0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34135" y="2983497"/>
            <a:ext cx="1259304" cy="1259304"/>
          </a:xfrm>
          <a:prstGeom prst="rect">
            <a:avLst/>
          </a:prstGeom>
        </p:spPr>
      </p:pic>
      <p:sp>
        <p:nvSpPr>
          <p:cNvPr id="17" name="Rectangle 16">
            <a:extLst>
              <a:ext uri="{FF2B5EF4-FFF2-40B4-BE49-F238E27FC236}">
                <a16:creationId xmlns:a16="http://schemas.microsoft.com/office/drawing/2014/main" id="{89717B98-61EF-4C4E-95D8-F391362BC347}"/>
              </a:ext>
            </a:extLst>
          </p:cNvPr>
          <p:cNvSpPr/>
          <p:nvPr/>
        </p:nvSpPr>
        <p:spPr>
          <a:xfrm>
            <a:off x="5988526" y="4235410"/>
            <a:ext cx="848466" cy="480901"/>
          </a:xfrm>
          <a:prstGeom prst="rect">
            <a:avLst/>
          </a:prstGeom>
        </p:spPr>
        <p:txBody>
          <a:bodyPr wrap="square">
            <a:spAutoFit/>
          </a:bodyPr>
          <a:lstStyle/>
          <a:p>
            <a:pPr lvl="0" algn="ctr">
              <a:lnSpc>
                <a:spcPct val="115000"/>
              </a:lnSpc>
              <a:buSzPts val="1100"/>
            </a:pPr>
            <a:r>
              <a:rPr lang="en-GB" sz="2400" dirty="0">
                <a:ea typeface="Calibri" panose="020F0502020204030204" pitchFamily="34" charset="0"/>
                <a:cs typeface="Times New Roman" panose="02020603050405020304" pitchFamily="18" charset="0"/>
              </a:rPr>
              <a:t>GP</a:t>
            </a:r>
            <a:endParaRPr lang="en-GB" sz="3200" dirty="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303E79F5-ABF4-4FE3-8EDB-8D91ED579FAD}"/>
              </a:ext>
            </a:extLst>
          </p:cNvPr>
          <p:cNvSpPr/>
          <p:nvPr/>
        </p:nvSpPr>
        <p:spPr>
          <a:xfrm>
            <a:off x="2104119" y="5730533"/>
            <a:ext cx="2100154" cy="480901"/>
          </a:xfrm>
          <a:prstGeom prst="rect">
            <a:avLst/>
          </a:prstGeom>
        </p:spPr>
        <p:txBody>
          <a:bodyPr wrap="square">
            <a:spAutoFit/>
          </a:bodyPr>
          <a:lstStyle/>
          <a:p>
            <a:pPr lvl="0" algn="ctr">
              <a:lnSpc>
                <a:spcPct val="115000"/>
              </a:lnSpc>
              <a:buSzPts val="1100"/>
            </a:pPr>
            <a:r>
              <a:rPr lang="en-GB" sz="2400" dirty="0">
                <a:ea typeface="Calibri" panose="020F0502020204030204" pitchFamily="34" charset="0"/>
                <a:cs typeface="Times New Roman" panose="02020603050405020304" pitchFamily="18" charset="0"/>
              </a:rPr>
              <a:t>Registering</a:t>
            </a:r>
            <a:endParaRPr lang="en-GB" sz="3200" dirty="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5620F30D-8C93-488C-B946-AE20C95D10A1}"/>
              </a:ext>
            </a:extLst>
          </p:cNvPr>
          <p:cNvSpPr/>
          <p:nvPr/>
        </p:nvSpPr>
        <p:spPr>
          <a:xfrm>
            <a:off x="8591862" y="5725591"/>
            <a:ext cx="2100154" cy="480901"/>
          </a:xfrm>
          <a:prstGeom prst="rect">
            <a:avLst/>
          </a:prstGeom>
        </p:spPr>
        <p:txBody>
          <a:bodyPr wrap="square">
            <a:spAutoFit/>
          </a:bodyPr>
          <a:lstStyle/>
          <a:p>
            <a:pPr lvl="0" algn="ctr">
              <a:lnSpc>
                <a:spcPct val="115000"/>
              </a:lnSpc>
              <a:buSzPts val="1100"/>
            </a:pPr>
            <a:r>
              <a:rPr lang="en-GB" sz="2400" dirty="0">
                <a:ea typeface="Calibri" panose="020F0502020204030204" pitchFamily="34" charset="0"/>
                <a:cs typeface="Times New Roman" panose="02020603050405020304" pitchFamily="18" charset="0"/>
              </a:rPr>
              <a:t>Blood Test</a:t>
            </a:r>
            <a:endParaRPr lang="en-GB" sz="3200" dirty="0">
              <a:ea typeface="Calibri" panose="020F0502020204030204" pitchFamily="34"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C0E46F59-B544-4419-82AA-1FC523A9BD71}"/>
              </a:ext>
            </a:extLst>
          </p:cNvPr>
          <p:cNvCxnSpPr>
            <a:cxnSpLocks/>
            <a:stCxn id="16" idx="2"/>
            <a:endCxn id="10" idx="0"/>
          </p:cNvCxnSpPr>
          <p:nvPr/>
        </p:nvCxnSpPr>
        <p:spPr>
          <a:xfrm flipH="1">
            <a:off x="3039049" y="4242801"/>
            <a:ext cx="3324738" cy="35687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E5BE05ED-127F-49F9-A03F-9C16C01520CF}"/>
              </a:ext>
            </a:extLst>
          </p:cNvPr>
          <p:cNvCxnSpPr>
            <a:cxnSpLocks/>
            <a:stCxn id="16" idx="2"/>
            <a:endCxn id="12" idx="0"/>
          </p:cNvCxnSpPr>
          <p:nvPr/>
        </p:nvCxnSpPr>
        <p:spPr>
          <a:xfrm>
            <a:off x="6363787" y="4242801"/>
            <a:ext cx="3163005" cy="32853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9" name="Rectangle 28">
            <a:extLst>
              <a:ext uri="{FF2B5EF4-FFF2-40B4-BE49-F238E27FC236}">
                <a16:creationId xmlns:a16="http://schemas.microsoft.com/office/drawing/2014/main" id="{1465C9AE-BD41-4F5D-BE76-2258CDAF4377}"/>
              </a:ext>
            </a:extLst>
          </p:cNvPr>
          <p:cNvSpPr/>
          <p:nvPr/>
        </p:nvSpPr>
        <p:spPr>
          <a:xfrm>
            <a:off x="742950" y="2078708"/>
            <a:ext cx="11449050" cy="646331"/>
          </a:xfrm>
          <a:prstGeom prst="rect">
            <a:avLst/>
          </a:prstGeom>
        </p:spPr>
        <p:txBody>
          <a:bodyPr wrap="square">
            <a:spAutoFit/>
          </a:bodyPr>
          <a:lstStyle/>
          <a:p>
            <a:pPr algn="ctr"/>
            <a:r>
              <a:rPr lang="en-GB" sz="3600" b="1" dirty="0"/>
              <a:t>Portsmouth City - Southampton City - Rushmoor</a:t>
            </a:r>
          </a:p>
        </p:txBody>
      </p:sp>
      <p:sp>
        <p:nvSpPr>
          <p:cNvPr id="7" name="Rectangle 6">
            <a:extLst>
              <a:ext uri="{FF2B5EF4-FFF2-40B4-BE49-F238E27FC236}">
                <a16:creationId xmlns:a16="http://schemas.microsoft.com/office/drawing/2014/main" id="{C0506FF9-98A0-4037-A629-DCC391CE0193}"/>
              </a:ext>
            </a:extLst>
          </p:cNvPr>
          <p:cNvSpPr/>
          <p:nvPr/>
        </p:nvSpPr>
        <p:spPr>
          <a:xfrm>
            <a:off x="2104119" y="6361229"/>
            <a:ext cx="1919115" cy="261610"/>
          </a:xfrm>
          <a:prstGeom prst="rect">
            <a:avLst/>
          </a:prstGeom>
        </p:spPr>
        <p:txBody>
          <a:bodyPr wrap="none">
            <a:spAutoFit/>
          </a:bodyPr>
          <a:lstStyle/>
          <a:p>
            <a:r>
              <a:rPr lang="en-GB" sz="1100" dirty="0">
                <a:hlinkClick r:id="rId11"/>
              </a:rPr>
              <a:t>https://fingertips.phe.org.uk</a:t>
            </a:r>
            <a:r>
              <a:rPr lang="en-GB" sz="1100" dirty="0"/>
              <a:t> </a:t>
            </a:r>
          </a:p>
        </p:txBody>
      </p:sp>
    </p:spTree>
    <p:extLst>
      <p:ext uri="{BB962C8B-B14F-4D97-AF65-F5344CB8AC3E}">
        <p14:creationId xmlns:p14="http://schemas.microsoft.com/office/powerpoint/2010/main" val="2345232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40AB0-B6E4-4466-A172-D995E023614E}"/>
              </a:ext>
            </a:extLst>
          </p:cNvPr>
          <p:cNvSpPr>
            <a:spLocks noGrp="1"/>
          </p:cNvSpPr>
          <p:nvPr>
            <p:ph type="title"/>
          </p:nvPr>
        </p:nvSpPr>
        <p:spPr/>
        <p:txBody>
          <a:bodyPr/>
          <a:lstStyle/>
          <a:p>
            <a:r>
              <a:rPr lang="en-GB" dirty="0"/>
              <a:t>HIV specialist team</a:t>
            </a:r>
            <a:br>
              <a:rPr lang="en-GB" dirty="0"/>
            </a:br>
            <a:endParaRPr lang="en-GB" dirty="0"/>
          </a:p>
        </p:txBody>
      </p:sp>
      <p:sp>
        <p:nvSpPr>
          <p:cNvPr id="3" name="Content Placeholder 2">
            <a:extLst>
              <a:ext uri="{FF2B5EF4-FFF2-40B4-BE49-F238E27FC236}">
                <a16:creationId xmlns:a16="http://schemas.microsoft.com/office/drawing/2014/main" id="{0F7002CA-86B1-49F6-BE55-D59FBA14DEEE}"/>
              </a:ext>
            </a:extLst>
          </p:cNvPr>
          <p:cNvSpPr>
            <a:spLocks noGrp="1"/>
          </p:cNvSpPr>
          <p:nvPr>
            <p:ph idx="1"/>
          </p:nvPr>
        </p:nvSpPr>
        <p:spPr/>
        <p:txBody>
          <a:bodyPr/>
          <a:lstStyle/>
          <a:p>
            <a:pPr marL="285750" indent="-285750">
              <a:buFont typeface="Arial" panose="020B0604020202020204" pitchFamily="34" charset="0"/>
              <a:buChar char="•"/>
            </a:pPr>
            <a:r>
              <a:rPr lang="en-GB" dirty="0">
                <a:solidFill>
                  <a:schemeClr val="tx1"/>
                </a:solidFill>
              </a:rPr>
              <a:t>Specialist HIV Nurses </a:t>
            </a:r>
          </a:p>
          <a:p>
            <a:pPr marL="285750" indent="-285750">
              <a:buFont typeface="Arial" panose="020B0604020202020204" pitchFamily="34" charset="0"/>
              <a:buChar char="•"/>
            </a:pPr>
            <a:r>
              <a:rPr lang="en-GB" dirty="0">
                <a:solidFill>
                  <a:schemeClr val="tx1"/>
                </a:solidFill>
              </a:rPr>
              <a:t>Pharmacists</a:t>
            </a:r>
          </a:p>
          <a:p>
            <a:pPr marL="285750" indent="-285750">
              <a:buFont typeface="Arial" panose="020B0604020202020204" pitchFamily="34" charset="0"/>
              <a:buChar char="•"/>
            </a:pPr>
            <a:r>
              <a:rPr lang="en-GB" dirty="0">
                <a:solidFill>
                  <a:schemeClr val="tx1"/>
                </a:solidFill>
              </a:rPr>
              <a:t>Consultants</a:t>
            </a:r>
          </a:p>
          <a:p>
            <a:pPr marL="285750" indent="-285750">
              <a:buFont typeface="Arial" panose="020B0604020202020204" pitchFamily="34" charset="0"/>
              <a:buChar char="•"/>
            </a:pPr>
            <a:r>
              <a:rPr lang="en-GB" dirty="0">
                <a:solidFill>
                  <a:schemeClr val="tx1"/>
                </a:solidFill>
              </a:rPr>
              <a:t>HIV Coordinators </a:t>
            </a:r>
          </a:p>
          <a:p>
            <a:pPr marL="285750" indent="-285750">
              <a:buFont typeface="Arial" panose="020B0604020202020204" pitchFamily="34" charset="0"/>
              <a:buChar char="•"/>
            </a:pPr>
            <a:r>
              <a:rPr lang="en-GB" dirty="0">
                <a:solidFill>
                  <a:schemeClr val="tx1"/>
                </a:solidFill>
              </a:rPr>
              <a:t>Health Advisors</a:t>
            </a:r>
          </a:p>
          <a:p>
            <a:pPr marL="285750" indent="-285750">
              <a:buFont typeface="Arial" panose="020B0604020202020204" pitchFamily="34" charset="0"/>
              <a:buChar char="•"/>
            </a:pPr>
            <a:r>
              <a:rPr lang="en-GB" dirty="0">
                <a:solidFill>
                  <a:schemeClr val="tx1"/>
                </a:solidFill>
              </a:rPr>
              <a:t>Peer Supports</a:t>
            </a:r>
          </a:p>
          <a:p>
            <a:pPr marL="285750" indent="-285750">
              <a:buFont typeface="Arial" panose="020B0604020202020204" pitchFamily="34" charset="0"/>
              <a:buChar char="•"/>
            </a:pPr>
            <a:r>
              <a:rPr lang="en-GB" dirty="0">
                <a:solidFill>
                  <a:schemeClr val="tx1"/>
                </a:solidFill>
              </a:rPr>
              <a:t>Nurse Therapist/Mental Health Nurse</a:t>
            </a:r>
          </a:p>
          <a:p>
            <a:pPr marL="285750" indent="-285750">
              <a:buFont typeface="Arial" panose="020B0604020202020204" pitchFamily="34" charset="0"/>
              <a:buChar char="•"/>
            </a:pPr>
            <a:r>
              <a:rPr lang="en-GB" dirty="0">
                <a:solidFill>
                  <a:schemeClr val="tx1"/>
                </a:solidFill>
              </a:rPr>
              <a:t>Dieticians</a:t>
            </a:r>
          </a:p>
          <a:p>
            <a:endParaRPr lang="en-GB" dirty="0">
              <a:solidFill>
                <a:schemeClr val="tx1"/>
              </a:solidFill>
            </a:endParaRPr>
          </a:p>
          <a:p>
            <a:r>
              <a:rPr lang="en-GB" dirty="0">
                <a:solidFill>
                  <a:schemeClr val="tx1"/>
                </a:solidFill>
              </a:rPr>
              <a:t>Joint Rheumatology Clinic</a:t>
            </a:r>
          </a:p>
          <a:p>
            <a:r>
              <a:rPr lang="en-GB" dirty="0">
                <a:solidFill>
                  <a:schemeClr val="tx1"/>
                </a:solidFill>
              </a:rPr>
              <a:t>Joint Hepatology Clinic</a:t>
            </a:r>
          </a:p>
          <a:p>
            <a:r>
              <a:rPr lang="en-GB" dirty="0">
                <a:solidFill>
                  <a:schemeClr val="tx1"/>
                </a:solidFill>
              </a:rPr>
              <a:t>Joint Haemophilia Clinic</a:t>
            </a:r>
          </a:p>
        </p:txBody>
      </p:sp>
      <p:sp>
        <p:nvSpPr>
          <p:cNvPr id="4" name="Slide Number Placeholder 3">
            <a:extLst>
              <a:ext uri="{FF2B5EF4-FFF2-40B4-BE49-F238E27FC236}">
                <a16:creationId xmlns:a16="http://schemas.microsoft.com/office/drawing/2014/main" id="{09A62581-A776-4A3A-AD6B-597FF3EFCEB2}"/>
              </a:ext>
            </a:extLst>
          </p:cNvPr>
          <p:cNvSpPr>
            <a:spLocks noGrp="1"/>
          </p:cNvSpPr>
          <p:nvPr>
            <p:ph type="sldNum" sz="quarter" idx="12"/>
          </p:nvPr>
        </p:nvSpPr>
        <p:spPr/>
        <p:txBody>
          <a:bodyPr/>
          <a:lstStyle/>
          <a:p>
            <a:fld id="{01898949-DBEE-42AF-93B8-E24DF2BBF04D}" type="slidenum">
              <a:rPr lang="en-GB" smtClean="0"/>
              <a:t>2</a:t>
            </a:fld>
            <a:endParaRPr lang="en-GB" dirty="0"/>
          </a:p>
        </p:txBody>
      </p:sp>
      <p:pic>
        <p:nvPicPr>
          <p:cNvPr id="5" name="Picture 4" descr="Logo, company name&#10;&#10;Description automatically generated">
            <a:extLst>
              <a:ext uri="{FF2B5EF4-FFF2-40B4-BE49-F238E27FC236}">
                <a16:creationId xmlns:a16="http://schemas.microsoft.com/office/drawing/2014/main" id="{B08CEB1D-216F-4E6E-B28B-815E6AD71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Tree>
    <p:extLst>
      <p:ext uri="{BB962C8B-B14F-4D97-AF65-F5344CB8AC3E}">
        <p14:creationId xmlns:p14="http://schemas.microsoft.com/office/powerpoint/2010/main" val="2547213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AE9D-2EE6-4D9D-8215-F82346E78E66}"/>
              </a:ext>
            </a:extLst>
          </p:cNvPr>
          <p:cNvSpPr>
            <a:spLocks noGrp="1"/>
          </p:cNvSpPr>
          <p:nvPr>
            <p:ph type="title"/>
          </p:nvPr>
        </p:nvSpPr>
        <p:spPr/>
        <p:txBody>
          <a:bodyPr/>
          <a:lstStyle/>
          <a:p>
            <a:r>
              <a:rPr lang="en-GB" dirty="0"/>
              <a:t>HIV Commission</a:t>
            </a:r>
          </a:p>
        </p:txBody>
      </p:sp>
      <p:sp>
        <p:nvSpPr>
          <p:cNvPr id="4" name="Slide Number Placeholder 3">
            <a:extLst>
              <a:ext uri="{FF2B5EF4-FFF2-40B4-BE49-F238E27FC236}">
                <a16:creationId xmlns:a16="http://schemas.microsoft.com/office/drawing/2014/main" id="{26F29C31-8EB7-4420-9F3E-5CD96327531C}"/>
              </a:ext>
            </a:extLst>
          </p:cNvPr>
          <p:cNvSpPr>
            <a:spLocks noGrp="1"/>
          </p:cNvSpPr>
          <p:nvPr>
            <p:ph type="sldNum" sz="quarter" idx="12"/>
          </p:nvPr>
        </p:nvSpPr>
        <p:spPr/>
        <p:txBody>
          <a:bodyPr/>
          <a:lstStyle/>
          <a:p>
            <a:fld id="{01898949-DBEE-42AF-93B8-E24DF2BBF04D}" type="slidenum">
              <a:rPr lang="en-GB" smtClean="0"/>
              <a:t>20</a:t>
            </a:fld>
            <a:endParaRPr lang="en-GB" dirty="0"/>
          </a:p>
        </p:txBody>
      </p:sp>
      <p:pic>
        <p:nvPicPr>
          <p:cNvPr id="5" name="Picture 4" descr="Logo, company name&#10;&#10;Description automatically generated">
            <a:extLst>
              <a:ext uri="{FF2B5EF4-FFF2-40B4-BE49-F238E27FC236}">
                <a16:creationId xmlns:a16="http://schemas.microsoft.com/office/drawing/2014/main" id="{141AA592-1375-484D-ABA3-5526D8981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
        <p:nvSpPr>
          <p:cNvPr id="8" name="Rectangle 7">
            <a:extLst>
              <a:ext uri="{FF2B5EF4-FFF2-40B4-BE49-F238E27FC236}">
                <a16:creationId xmlns:a16="http://schemas.microsoft.com/office/drawing/2014/main" id="{F6035BFF-FBDC-4E3C-B699-39D2B0AE048E}"/>
              </a:ext>
            </a:extLst>
          </p:cNvPr>
          <p:cNvSpPr/>
          <p:nvPr/>
        </p:nvSpPr>
        <p:spPr>
          <a:xfrm>
            <a:off x="2308229" y="5812487"/>
            <a:ext cx="4651273" cy="369332"/>
          </a:xfrm>
          <a:prstGeom prst="rect">
            <a:avLst/>
          </a:prstGeom>
        </p:spPr>
        <p:txBody>
          <a:bodyPr wrap="none">
            <a:spAutoFit/>
          </a:bodyPr>
          <a:lstStyle/>
          <a:p>
            <a:r>
              <a:rPr lang="en-GB" b="1" dirty="0">
                <a:latin typeface="-apple-system"/>
              </a:rPr>
              <a:t>End new HIV transmissions </a:t>
            </a:r>
            <a:r>
              <a:rPr lang="en-GB" dirty="0">
                <a:latin typeface="-apple-system"/>
              </a:rPr>
              <a:t>in England by 2030​.</a:t>
            </a:r>
            <a:endParaRPr lang="en-GB" dirty="0"/>
          </a:p>
        </p:txBody>
      </p:sp>
      <p:sp>
        <p:nvSpPr>
          <p:cNvPr id="9" name="Rectangle 8">
            <a:extLst>
              <a:ext uri="{FF2B5EF4-FFF2-40B4-BE49-F238E27FC236}">
                <a16:creationId xmlns:a16="http://schemas.microsoft.com/office/drawing/2014/main" id="{D27CD758-C3BB-44B1-80DC-9D1A9F260C6A}"/>
              </a:ext>
            </a:extLst>
          </p:cNvPr>
          <p:cNvSpPr/>
          <p:nvPr/>
        </p:nvSpPr>
        <p:spPr>
          <a:xfrm>
            <a:off x="2095054" y="6614699"/>
            <a:ext cx="2383986" cy="261610"/>
          </a:xfrm>
          <a:prstGeom prst="rect">
            <a:avLst/>
          </a:prstGeom>
        </p:spPr>
        <p:txBody>
          <a:bodyPr wrap="none">
            <a:spAutoFit/>
          </a:bodyPr>
          <a:lstStyle/>
          <a:p>
            <a:r>
              <a:rPr lang="en-GB" sz="1100" dirty="0">
                <a:hlinkClick r:id="rId5"/>
              </a:rPr>
              <a:t>https://www.hivcommission.org.uk/</a:t>
            </a:r>
            <a:r>
              <a:rPr lang="en-GB" sz="1100" dirty="0"/>
              <a:t> </a:t>
            </a:r>
          </a:p>
        </p:txBody>
      </p:sp>
      <p:pic>
        <p:nvPicPr>
          <p:cNvPr id="7" name="Online Media 6" title="HIV Commission - findings and recommendations now available">
            <a:hlinkClick r:id="" action="ppaction://media"/>
            <a:extLst>
              <a:ext uri="{FF2B5EF4-FFF2-40B4-BE49-F238E27FC236}">
                <a16:creationId xmlns:a16="http://schemas.microsoft.com/office/drawing/2014/main" id="{F45BA402-3200-4089-B380-66A5E5914E89}"/>
              </a:ext>
            </a:extLst>
          </p:cNvPr>
          <p:cNvPicPr>
            <a:picLocks noRot="1" noChangeAspect="1"/>
          </p:cNvPicPr>
          <p:nvPr>
            <a:videoFile r:link="rId1"/>
          </p:nvPr>
        </p:nvPicPr>
        <p:blipFill>
          <a:blip r:embed="rId6"/>
          <a:stretch>
            <a:fillRect/>
          </a:stretch>
        </p:blipFill>
        <p:spPr>
          <a:xfrm>
            <a:off x="2346329" y="1027302"/>
            <a:ext cx="8042275" cy="4543885"/>
          </a:xfrm>
          <a:prstGeom prst="rect">
            <a:avLst/>
          </a:prstGeom>
        </p:spPr>
      </p:pic>
      <p:sp>
        <p:nvSpPr>
          <p:cNvPr id="3" name="Rectangle 2">
            <a:extLst>
              <a:ext uri="{FF2B5EF4-FFF2-40B4-BE49-F238E27FC236}">
                <a16:creationId xmlns:a16="http://schemas.microsoft.com/office/drawing/2014/main" id="{BDDD73B2-C7E7-4054-B739-957F14B899D4}"/>
              </a:ext>
            </a:extLst>
          </p:cNvPr>
          <p:cNvSpPr/>
          <p:nvPr/>
        </p:nvSpPr>
        <p:spPr>
          <a:xfrm>
            <a:off x="2083910" y="6458418"/>
            <a:ext cx="3408305" cy="261610"/>
          </a:xfrm>
          <a:prstGeom prst="rect">
            <a:avLst/>
          </a:prstGeom>
        </p:spPr>
        <p:txBody>
          <a:bodyPr wrap="none">
            <a:spAutoFit/>
          </a:bodyPr>
          <a:lstStyle/>
          <a:p>
            <a:r>
              <a:rPr lang="en-GB" sz="1100" dirty="0">
                <a:hlinkClick r:id="rId7"/>
              </a:rPr>
              <a:t>https://www.youtube.com/watch?v=YC9QqaRbPFc</a:t>
            </a:r>
            <a:r>
              <a:rPr lang="en-GB" sz="1100" dirty="0"/>
              <a:t> </a:t>
            </a:r>
          </a:p>
        </p:txBody>
      </p:sp>
    </p:spTree>
    <p:extLst>
      <p:ext uri="{BB962C8B-B14F-4D97-AF65-F5344CB8AC3E}">
        <p14:creationId xmlns:p14="http://schemas.microsoft.com/office/powerpoint/2010/main" val="132811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fill="hold" display="0">
                  <p:stCondLst>
                    <p:cond delay="indefinite"/>
                  </p:stCondLst>
                </p:cTn>
                <p:tgtEl>
                  <p:spTgt spid="7"/>
                </p:tgtEl>
              </p:cMediaNode>
            </p:video>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58EF-BD13-4E98-8316-4F27C8944A75}"/>
              </a:ext>
            </a:extLst>
          </p:cNvPr>
          <p:cNvSpPr>
            <a:spLocks noGrp="1"/>
          </p:cNvSpPr>
          <p:nvPr>
            <p:ph type="title"/>
          </p:nvPr>
        </p:nvSpPr>
        <p:spPr>
          <a:xfrm>
            <a:off x="1604717" y="524638"/>
            <a:ext cx="8578147" cy="779463"/>
          </a:xfrm>
        </p:spPr>
        <p:txBody>
          <a:bodyPr/>
          <a:lstStyle/>
          <a:p>
            <a:r>
              <a:rPr lang="en-GB" dirty="0"/>
              <a:t>HIV Prevention</a:t>
            </a:r>
          </a:p>
        </p:txBody>
      </p:sp>
      <p:sp>
        <p:nvSpPr>
          <p:cNvPr id="4" name="Slide Number Placeholder 3">
            <a:extLst>
              <a:ext uri="{FF2B5EF4-FFF2-40B4-BE49-F238E27FC236}">
                <a16:creationId xmlns:a16="http://schemas.microsoft.com/office/drawing/2014/main" id="{60B96AA6-8DFC-4BD9-8A0E-6A174BC5D1F7}"/>
              </a:ext>
            </a:extLst>
          </p:cNvPr>
          <p:cNvSpPr>
            <a:spLocks noGrp="1"/>
          </p:cNvSpPr>
          <p:nvPr>
            <p:ph type="sldNum" sz="quarter" idx="12"/>
          </p:nvPr>
        </p:nvSpPr>
        <p:spPr/>
        <p:txBody>
          <a:bodyPr/>
          <a:lstStyle/>
          <a:p>
            <a:fld id="{01898949-DBEE-42AF-93B8-E24DF2BBF04D}" type="slidenum">
              <a:rPr lang="en-GB" smtClean="0"/>
              <a:t>21</a:t>
            </a:fld>
            <a:endParaRPr lang="en-GB" dirty="0"/>
          </a:p>
        </p:txBody>
      </p:sp>
      <p:pic>
        <p:nvPicPr>
          <p:cNvPr id="5" name="Picture 4" descr="Logo, company name&#10;&#10;Description automatically generated">
            <a:extLst>
              <a:ext uri="{FF2B5EF4-FFF2-40B4-BE49-F238E27FC236}">
                <a16:creationId xmlns:a16="http://schemas.microsoft.com/office/drawing/2014/main" id="{2C5346CA-D579-4138-9684-3635AAD88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7" name="Picture 6">
            <a:extLst>
              <a:ext uri="{FF2B5EF4-FFF2-40B4-BE49-F238E27FC236}">
                <a16:creationId xmlns:a16="http://schemas.microsoft.com/office/drawing/2014/main" id="{4D021734-E5DF-4703-9DA9-C528B03692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0269" y="2838748"/>
            <a:ext cx="1440000" cy="1440000"/>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7078BA3C-B85C-4112-BA5A-35D0950756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3401" y="2827129"/>
            <a:ext cx="1440000" cy="1440000"/>
          </a:xfrm>
          <a:prstGeom prst="rect">
            <a:avLst/>
          </a:prstGeom>
        </p:spPr>
      </p:pic>
      <p:pic>
        <p:nvPicPr>
          <p:cNvPr id="11" name="Picture 10" descr="Icon&#10;&#10;Description automatically generated">
            <a:extLst>
              <a:ext uri="{FF2B5EF4-FFF2-40B4-BE49-F238E27FC236}">
                <a16:creationId xmlns:a16="http://schemas.microsoft.com/office/drawing/2014/main" id="{62C61B1E-0929-4DF7-A44D-FA788CF57F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8552" y="2838748"/>
            <a:ext cx="1440000" cy="1440000"/>
          </a:xfrm>
          <a:prstGeom prst="rect">
            <a:avLst/>
          </a:prstGeom>
        </p:spPr>
      </p:pic>
      <p:pic>
        <p:nvPicPr>
          <p:cNvPr id="13" name="Picture 12" descr="Icon&#10;&#10;Description automatically generated">
            <a:extLst>
              <a:ext uri="{FF2B5EF4-FFF2-40B4-BE49-F238E27FC236}">
                <a16:creationId xmlns:a16="http://schemas.microsoft.com/office/drawing/2014/main" id="{DAF68D01-D913-4E80-BBED-45C6C808EC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6835" y="2838748"/>
            <a:ext cx="1440000" cy="1440000"/>
          </a:xfrm>
          <a:prstGeom prst="rect">
            <a:avLst/>
          </a:prstGeom>
        </p:spPr>
      </p:pic>
      <p:pic>
        <p:nvPicPr>
          <p:cNvPr id="15" name="Picture 14">
            <a:extLst>
              <a:ext uri="{FF2B5EF4-FFF2-40B4-BE49-F238E27FC236}">
                <a16:creationId xmlns:a16="http://schemas.microsoft.com/office/drawing/2014/main" id="{71B7569F-59CC-4762-BD34-0FCEB6CD27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5118" y="2827129"/>
            <a:ext cx="1440000" cy="1440000"/>
          </a:xfrm>
          <a:prstGeom prst="rect">
            <a:avLst/>
          </a:prstGeom>
        </p:spPr>
      </p:pic>
      <p:sp>
        <p:nvSpPr>
          <p:cNvPr id="3" name="Rectangle 2">
            <a:extLst>
              <a:ext uri="{FF2B5EF4-FFF2-40B4-BE49-F238E27FC236}">
                <a16:creationId xmlns:a16="http://schemas.microsoft.com/office/drawing/2014/main" id="{2B251DFE-F8D2-4FF2-9443-C4D6CBAD13D9}"/>
              </a:ext>
            </a:extLst>
          </p:cNvPr>
          <p:cNvSpPr/>
          <p:nvPr/>
        </p:nvSpPr>
        <p:spPr>
          <a:xfrm>
            <a:off x="1199125" y="337970"/>
            <a:ext cx="1440000" cy="14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3B1FFC39-1C06-0130-A8B1-DB78AEB1282A}"/>
              </a:ext>
            </a:extLst>
          </p:cNvPr>
          <p:cNvSpPr txBox="1"/>
          <p:nvPr/>
        </p:nvSpPr>
        <p:spPr>
          <a:xfrm>
            <a:off x="4724400" y="320040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Tree>
    <p:extLst>
      <p:ext uri="{BB962C8B-B14F-4D97-AF65-F5344CB8AC3E}">
        <p14:creationId xmlns:p14="http://schemas.microsoft.com/office/powerpoint/2010/main" val="29878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3.7037E-7 L -0.02201 -0.36296 " pathEditMode="relative" rAng="0" ptsTypes="AA">
                                      <p:cBhvr>
                                        <p:cTn id="6" dur="2000" fill="hold"/>
                                        <p:tgtEl>
                                          <p:spTgt spid="9"/>
                                        </p:tgtEl>
                                        <p:attrNameLst>
                                          <p:attrName>ppt_x</p:attrName>
                                          <p:attrName>ppt_y</p:attrName>
                                        </p:attrNameLst>
                                      </p:cBhvr>
                                      <p:rCtr x="-1107" y="-18148"/>
                                    </p:animMotion>
                                  </p:childTnLst>
                                </p:cTn>
                              </p:par>
                              <p:par>
                                <p:cTn id="7" presetID="10" presetClass="exit" presetSubtype="0" fill="hold" grpId="0"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B3EBEC-D514-45B6-A834-8C6A32ABAE04}"/>
              </a:ext>
            </a:extLst>
          </p:cNvPr>
          <p:cNvSpPr>
            <a:spLocks noGrp="1"/>
          </p:cNvSpPr>
          <p:nvPr>
            <p:ph type="sldNum" sz="quarter" idx="12"/>
          </p:nvPr>
        </p:nvSpPr>
        <p:spPr/>
        <p:txBody>
          <a:bodyPr/>
          <a:lstStyle/>
          <a:p>
            <a:fld id="{01898949-DBEE-42AF-93B8-E24DF2BBF04D}" type="slidenum">
              <a:rPr lang="en-GB" smtClean="0"/>
              <a:t>22</a:t>
            </a:fld>
            <a:endParaRPr lang="en-GB" dirty="0"/>
          </a:p>
        </p:txBody>
      </p:sp>
      <p:pic>
        <p:nvPicPr>
          <p:cNvPr id="5" name="Picture 4" descr="Logo, company name&#10;&#10;Description automatically generated">
            <a:extLst>
              <a:ext uri="{FF2B5EF4-FFF2-40B4-BE49-F238E27FC236}">
                <a16:creationId xmlns:a16="http://schemas.microsoft.com/office/drawing/2014/main" id="{4D45EC2F-D2FC-4653-83F3-51519DC59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F5670141-0AF9-4742-8F94-1D46EBEF4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125" y="333063"/>
            <a:ext cx="1440000" cy="1440000"/>
          </a:xfrm>
          <a:prstGeom prst="rect">
            <a:avLst/>
          </a:prstGeom>
        </p:spPr>
      </p:pic>
      <p:sp>
        <p:nvSpPr>
          <p:cNvPr id="13" name="Rectangle 12">
            <a:extLst>
              <a:ext uri="{FF2B5EF4-FFF2-40B4-BE49-F238E27FC236}">
                <a16:creationId xmlns:a16="http://schemas.microsoft.com/office/drawing/2014/main" id="{C758AAA5-C6EB-4491-A79D-A90FE1F269BB}"/>
              </a:ext>
            </a:extLst>
          </p:cNvPr>
          <p:cNvSpPr/>
          <p:nvPr/>
        </p:nvSpPr>
        <p:spPr>
          <a:xfrm>
            <a:off x="1919125" y="2103915"/>
            <a:ext cx="1826141" cy="646331"/>
          </a:xfrm>
          <a:prstGeom prst="rect">
            <a:avLst/>
          </a:prstGeom>
        </p:spPr>
        <p:txBody>
          <a:bodyPr wrap="none">
            <a:spAutoFit/>
          </a:bodyPr>
          <a:lstStyle/>
          <a:p>
            <a:r>
              <a:rPr lang="en-GB" sz="3600" b="1" dirty="0"/>
              <a:t>Around</a:t>
            </a:r>
          </a:p>
        </p:txBody>
      </p:sp>
      <p:sp>
        <p:nvSpPr>
          <p:cNvPr id="3" name="Rectangle 2">
            <a:extLst>
              <a:ext uri="{FF2B5EF4-FFF2-40B4-BE49-F238E27FC236}">
                <a16:creationId xmlns:a16="http://schemas.microsoft.com/office/drawing/2014/main" id="{A65409E9-61C5-4FD3-B8C7-401D5B860773}"/>
              </a:ext>
            </a:extLst>
          </p:cNvPr>
          <p:cNvSpPr/>
          <p:nvPr/>
        </p:nvSpPr>
        <p:spPr>
          <a:xfrm>
            <a:off x="2046033" y="6559786"/>
            <a:ext cx="2908168" cy="261610"/>
          </a:xfrm>
          <a:prstGeom prst="rect">
            <a:avLst/>
          </a:prstGeom>
        </p:spPr>
        <p:txBody>
          <a:bodyPr wrap="none">
            <a:spAutoFit/>
          </a:bodyPr>
          <a:lstStyle/>
          <a:p>
            <a:r>
              <a:rPr lang="en-GB" sz="1100" dirty="0">
                <a:hlinkClick r:id="rId5"/>
              </a:rPr>
              <a:t>https://www.who.int/hiv/topics/condoms/en</a:t>
            </a:r>
            <a:endParaRPr lang="en-GB" sz="1100" dirty="0"/>
          </a:p>
        </p:txBody>
      </p:sp>
      <p:pic>
        <p:nvPicPr>
          <p:cNvPr id="6" name="Picture 5">
            <a:extLst>
              <a:ext uri="{FF2B5EF4-FFF2-40B4-BE49-F238E27FC236}">
                <a16:creationId xmlns:a16="http://schemas.microsoft.com/office/drawing/2014/main" id="{0E75D76F-1EC6-4061-9BB5-6012F7A9EACA}"/>
              </a:ext>
            </a:extLst>
          </p:cNvPr>
          <p:cNvPicPr>
            <a:picLocks noChangeAspect="1"/>
          </p:cNvPicPr>
          <p:nvPr/>
        </p:nvPicPr>
        <p:blipFill>
          <a:blip r:embed="rId6"/>
          <a:stretch>
            <a:fillRect/>
          </a:stretch>
        </p:blipFill>
        <p:spPr>
          <a:xfrm>
            <a:off x="3819524" y="2499028"/>
            <a:ext cx="5302999" cy="2414324"/>
          </a:xfrm>
          <a:prstGeom prst="rect">
            <a:avLst/>
          </a:prstGeom>
        </p:spPr>
      </p:pic>
      <p:sp>
        <p:nvSpPr>
          <p:cNvPr id="2" name="Rectangle 1">
            <a:extLst>
              <a:ext uri="{FF2B5EF4-FFF2-40B4-BE49-F238E27FC236}">
                <a16:creationId xmlns:a16="http://schemas.microsoft.com/office/drawing/2014/main" id="{8EC0D7D3-93CF-4303-8342-E698DE92CD3C}"/>
              </a:ext>
            </a:extLst>
          </p:cNvPr>
          <p:cNvSpPr/>
          <p:nvPr/>
        </p:nvSpPr>
        <p:spPr>
          <a:xfrm>
            <a:off x="8424830" y="4996705"/>
            <a:ext cx="2108269" cy="646331"/>
          </a:xfrm>
          <a:prstGeom prst="rect">
            <a:avLst/>
          </a:prstGeom>
        </p:spPr>
        <p:txBody>
          <a:bodyPr wrap="none">
            <a:spAutoFit/>
          </a:bodyPr>
          <a:lstStyle/>
          <a:p>
            <a:r>
              <a:rPr lang="en-GB" sz="3600" b="1" dirty="0"/>
              <a:t>Effective</a:t>
            </a:r>
            <a:endParaRPr lang="en-GB" sz="3600" dirty="0"/>
          </a:p>
        </p:txBody>
      </p:sp>
    </p:spTree>
    <p:extLst>
      <p:ext uri="{BB962C8B-B14F-4D97-AF65-F5344CB8AC3E}">
        <p14:creationId xmlns:p14="http://schemas.microsoft.com/office/powerpoint/2010/main" val="4155075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B3EBEC-D514-45B6-A834-8C6A32ABAE04}"/>
              </a:ext>
            </a:extLst>
          </p:cNvPr>
          <p:cNvSpPr>
            <a:spLocks noGrp="1"/>
          </p:cNvSpPr>
          <p:nvPr>
            <p:ph type="sldNum" sz="quarter" idx="12"/>
          </p:nvPr>
        </p:nvSpPr>
        <p:spPr/>
        <p:txBody>
          <a:bodyPr/>
          <a:lstStyle/>
          <a:p>
            <a:fld id="{01898949-DBEE-42AF-93B8-E24DF2BBF04D}" type="slidenum">
              <a:rPr lang="en-GB" smtClean="0"/>
              <a:t>23</a:t>
            </a:fld>
            <a:endParaRPr lang="en-GB" dirty="0"/>
          </a:p>
        </p:txBody>
      </p:sp>
      <p:pic>
        <p:nvPicPr>
          <p:cNvPr id="5" name="Picture 4" descr="Logo, company name&#10;&#10;Description automatically generated">
            <a:extLst>
              <a:ext uri="{FF2B5EF4-FFF2-40B4-BE49-F238E27FC236}">
                <a16:creationId xmlns:a16="http://schemas.microsoft.com/office/drawing/2014/main" id="{4D45EC2F-D2FC-4653-83F3-51519DC59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F5670141-0AF9-4742-8F94-1D46EBEF4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125" y="333063"/>
            <a:ext cx="1440000" cy="1440000"/>
          </a:xfrm>
          <a:prstGeom prst="rect">
            <a:avLst/>
          </a:prstGeom>
        </p:spPr>
      </p:pic>
      <p:pic>
        <p:nvPicPr>
          <p:cNvPr id="3" name="Picture 2">
            <a:extLst>
              <a:ext uri="{FF2B5EF4-FFF2-40B4-BE49-F238E27FC236}">
                <a16:creationId xmlns:a16="http://schemas.microsoft.com/office/drawing/2014/main" id="{A2CF7EB4-5A50-40F3-90EC-118BC2C22C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3637" y="3283957"/>
            <a:ext cx="1148910" cy="820035"/>
          </a:xfrm>
          <a:prstGeom prst="rect">
            <a:avLst/>
          </a:prstGeom>
        </p:spPr>
      </p:pic>
      <p:pic>
        <p:nvPicPr>
          <p:cNvPr id="7" name="Picture 6">
            <a:extLst>
              <a:ext uri="{FF2B5EF4-FFF2-40B4-BE49-F238E27FC236}">
                <a16:creationId xmlns:a16="http://schemas.microsoft.com/office/drawing/2014/main" id="{40E35891-517E-4809-9D6D-BFF32C7821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5035" y="2038528"/>
            <a:ext cx="801365" cy="861683"/>
          </a:xfrm>
          <a:prstGeom prst="rect">
            <a:avLst/>
          </a:prstGeom>
        </p:spPr>
      </p:pic>
      <p:sp>
        <p:nvSpPr>
          <p:cNvPr id="9" name="Rectangle 8">
            <a:extLst>
              <a:ext uri="{FF2B5EF4-FFF2-40B4-BE49-F238E27FC236}">
                <a16:creationId xmlns:a16="http://schemas.microsoft.com/office/drawing/2014/main" id="{0D34B6B0-40B6-4CE7-ABC6-F550F79A2FB4}"/>
              </a:ext>
            </a:extLst>
          </p:cNvPr>
          <p:cNvSpPr/>
          <p:nvPr/>
        </p:nvSpPr>
        <p:spPr>
          <a:xfrm>
            <a:off x="2579651" y="6054951"/>
            <a:ext cx="4211474" cy="369332"/>
          </a:xfrm>
          <a:prstGeom prst="rect">
            <a:avLst/>
          </a:prstGeom>
        </p:spPr>
        <p:txBody>
          <a:bodyPr wrap="none">
            <a:spAutoFit/>
          </a:bodyPr>
          <a:lstStyle/>
          <a:p>
            <a:r>
              <a:rPr lang="en-GB" dirty="0">
                <a:hlinkClick r:id="rId7"/>
              </a:rPr>
              <a:t>www.startswithme.org.uk/condom-fitter</a:t>
            </a:r>
            <a:r>
              <a:rPr lang="en-GB" dirty="0"/>
              <a:t> </a:t>
            </a:r>
          </a:p>
        </p:txBody>
      </p:sp>
      <p:pic>
        <p:nvPicPr>
          <p:cNvPr id="10" name="Picture 9">
            <a:extLst>
              <a:ext uri="{FF2B5EF4-FFF2-40B4-BE49-F238E27FC236}">
                <a16:creationId xmlns:a16="http://schemas.microsoft.com/office/drawing/2014/main" id="{E5015CF6-E00C-44A6-B107-FA5EEC560308}"/>
              </a:ext>
            </a:extLst>
          </p:cNvPr>
          <p:cNvPicPr>
            <a:picLocks noChangeAspect="1"/>
          </p:cNvPicPr>
          <p:nvPr/>
        </p:nvPicPr>
        <p:blipFill>
          <a:blip r:embed="rId8"/>
          <a:stretch>
            <a:fillRect/>
          </a:stretch>
        </p:blipFill>
        <p:spPr>
          <a:xfrm>
            <a:off x="2639125" y="5307775"/>
            <a:ext cx="8677275" cy="590550"/>
          </a:xfrm>
          <a:prstGeom prst="rect">
            <a:avLst/>
          </a:prstGeom>
        </p:spPr>
      </p:pic>
      <p:pic>
        <p:nvPicPr>
          <p:cNvPr id="2050" name="Picture 2" descr="It Starts With Me">
            <a:extLst>
              <a:ext uri="{FF2B5EF4-FFF2-40B4-BE49-F238E27FC236}">
                <a16:creationId xmlns:a16="http://schemas.microsoft.com/office/drawing/2014/main" id="{D8CE23CB-5E11-4219-9DFE-D0575D9AC6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86625" y="4360659"/>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ndoms, Condom, Rubber, Prevention">
            <a:extLst>
              <a:ext uri="{FF2B5EF4-FFF2-40B4-BE49-F238E27FC236}">
                <a16:creationId xmlns:a16="http://schemas.microsoft.com/office/drawing/2014/main" id="{3FD749FF-AD80-49C8-A40B-4EC2B21526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5601" y="2060795"/>
            <a:ext cx="2888399" cy="19255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51DE0FE-6D69-4EA5-B1BA-873DC0354F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24000" y="1899644"/>
            <a:ext cx="2247900" cy="2247900"/>
          </a:xfrm>
          <a:prstGeom prst="rect">
            <a:avLst/>
          </a:prstGeom>
        </p:spPr>
      </p:pic>
      <p:pic>
        <p:nvPicPr>
          <p:cNvPr id="12" name="Picture 11" descr="A picture containing green, indoor, plastic&#10;&#10;Description automatically generated">
            <a:extLst>
              <a:ext uri="{FF2B5EF4-FFF2-40B4-BE49-F238E27FC236}">
                <a16:creationId xmlns:a16="http://schemas.microsoft.com/office/drawing/2014/main" id="{66C37945-7F00-455E-9514-21E24E71917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rcRect t="20279" b="18055"/>
          <a:stretch/>
        </p:blipFill>
        <p:spPr>
          <a:xfrm>
            <a:off x="6371503" y="2032300"/>
            <a:ext cx="3210713" cy="1982587"/>
          </a:xfrm>
          <a:prstGeom prst="rect">
            <a:avLst/>
          </a:prstGeom>
        </p:spPr>
      </p:pic>
    </p:spTree>
    <p:extLst>
      <p:ext uri="{BB962C8B-B14F-4D97-AF65-F5344CB8AC3E}">
        <p14:creationId xmlns:p14="http://schemas.microsoft.com/office/powerpoint/2010/main" val="3279838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B3EBEC-D514-45B6-A834-8C6A32ABAE04}"/>
              </a:ext>
            </a:extLst>
          </p:cNvPr>
          <p:cNvSpPr>
            <a:spLocks noGrp="1"/>
          </p:cNvSpPr>
          <p:nvPr>
            <p:ph type="sldNum" sz="quarter" idx="12"/>
          </p:nvPr>
        </p:nvSpPr>
        <p:spPr/>
        <p:txBody>
          <a:bodyPr/>
          <a:lstStyle/>
          <a:p>
            <a:fld id="{01898949-DBEE-42AF-93B8-E24DF2BBF04D}" type="slidenum">
              <a:rPr lang="en-GB" smtClean="0"/>
              <a:t>24</a:t>
            </a:fld>
            <a:endParaRPr lang="en-GB" dirty="0"/>
          </a:p>
        </p:txBody>
      </p:sp>
      <p:pic>
        <p:nvPicPr>
          <p:cNvPr id="5" name="Picture 4" descr="Logo, company name&#10;&#10;Description automatically generated">
            <a:extLst>
              <a:ext uri="{FF2B5EF4-FFF2-40B4-BE49-F238E27FC236}">
                <a16:creationId xmlns:a16="http://schemas.microsoft.com/office/drawing/2014/main" id="{4D45EC2F-D2FC-4653-83F3-51519DC59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F5670141-0AF9-4742-8F94-1D46EBEF47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125" y="333063"/>
            <a:ext cx="1440000" cy="1440000"/>
          </a:xfrm>
          <a:prstGeom prst="rect">
            <a:avLst/>
          </a:prstGeom>
        </p:spPr>
      </p:pic>
      <p:sp>
        <p:nvSpPr>
          <p:cNvPr id="13" name="Rectangle 12">
            <a:extLst>
              <a:ext uri="{FF2B5EF4-FFF2-40B4-BE49-F238E27FC236}">
                <a16:creationId xmlns:a16="http://schemas.microsoft.com/office/drawing/2014/main" id="{C758AAA5-C6EB-4491-A79D-A90FE1F269BB}"/>
              </a:ext>
            </a:extLst>
          </p:cNvPr>
          <p:cNvSpPr/>
          <p:nvPr/>
        </p:nvSpPr>
        <p:spPr>
          <a:xfrm>
            <a:off x="1743008" y="3222337"/>
            <a:ext cx="9897261" cy="707886"/>
          </a:xfrm>
          <a:prstGeom prst="rect">
            <a:avLst/>
          </a:prstGeom>
        </p:spPr>
        <p:txBody>
          <a:bodyPr wrap="none">
            <a:spAutoFit/>
          </a:bodyPr>
          <a:lstStyle/>
          <a:p>
            <a:r>
              <a:rPr lang="en-GB" sz="4000" b="1" dirty="0"/>
              <a:t>Why might someone not use condoms?</a:t>
            </a:r>
          </a:p>
        </p:txBody>
      </p:sp>
    </p:spTree>
    <p:extLst>
      <p:ext uri="{BB962C8B-B14F-4D97-AF65-F5344CB8AC3E}">
        <p14:creationId xmlns:p14="http://schemas.microsoft.com/office/powerpoint/2010/main" val="1160440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B3EBEC-D514-45B6-A834-8C6A32ABAE04}"/>
              </a:ext>
            </a:extLst>
          </p:cNvPr>
          <p:cNvSpPr>
            <a:spLocks noGrp="1"/>
          </p:cNvSpPr>
          <p:nvPr>
            <p:ph type="sldNum" sz="quarter" idx="12"/>
          </p:nvPr>
        </p:nvSpPr>
        <p:spPr/>
        <p:txBody>
          <a:bodyPr/>
          <a:lstStyle/>
          <a:p>
            <a:fld id="{01898949-DBEE-42AF-93B8-E24DF2BBF04D}" type="slidenum">
              <a:rPr lang="en-GB" smtClean="0"/>
              <a:t>25</a:t>
            </a:fld>
            <a:endParaRPr lang="en-GB" dirty="0"/>
          </a:p>
        </p:txBody>
      </p:sp>
      <p:pic>
        <p:nvPicPr>
          <p:cNvPr id="5" name="Picture 4" descr="Logo, company name&#10;&#10;Description automatically generated">
            <a:extLst>
              <a:ext uri="{FF2B5EF4-FFF2-40B4-BE49-F238E27FC236}">
                <a16:creationId xmlns:a16="http://schemas.microsoft.com/office/drawing/2014/main" id="{4D45EC2F-D2FC-4653-83F3-51519DC59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6" name="Content Placeholder 5">
            <a:extLst>
              <a:ext uri="{FF2B5EF4-FFF2-40B4-BE49-F238E27FC236}">
                <a16:creationId xmlns:a16="http://schemas.microsoft.com/office/drawing/2014/main" id="{C81DC88F-31FA-41F0-A5D8-0D65B2DB83CE}"/>
              </a:ext>
            </a:extLst>
          </p:cNvPr>
          <p:cNvPicPr>
            <a:picLocks noChangeAspect="1"/>
          </p:cNvPicPr>
          <p:nvPr/>
        </p:nvPicPr>
        <p:blipFill>
          <a:blip r:embed="rId4"/>
          <a:stretch>
            <a:fillRect/>
          </a:stretch>
        </p:blipFill>
        <p:spPr>
          <a:xfrm>
            <a:off x="5543644" y="2462942"/>
            <a:ext cx="2115055" cy="2115055"/>
          </a:xfrm>
          <a:prstGeom prst="rect">
            <a:avLst/>
          </a:prstGeom>
        </p:spPr>
      </p:pic>
      <p:sp>
        <p:nvSpPr>
          <p:cNvPr id="7" name="TextBox 6">
            <a:extLst>
              <a:ext uri="{FF2B5EF4-FFF2-40B4-BE49-F238E27FC236}">
                <a16:creationId xmlns:a16="http://schemas.microsoft.com/office/drawing/2014/main" id="{C7AEE8D2-65C2-45C5-853F-7EE07788CA3E}"/>
              </a:ext>
            </a:extLst>
          </p:cNvPr>
          <p:cNvSpPr txBox="1"/>
          <p:nvPr/>
        </p:nvSpPr>
        <p:spPr>
          <a:xfrm>
            <a:off x="5328646" y="4577997"/>
            <a:ext cx="4255917" cy="677108"/>
          </a:xfrm>
          <a:prstGeom prst="rect">
            <a:avLst/>
          </a:prstGeom>
          <a:noFill/>
        </p:spPr>
        <p:txBody>
          <a:bodyPr wrap="square" rtlCol="0">
            <a:spAutoFit/>
          </a:bodyPr>
          <a:lstStyle/>
          <a:p>
            <a:r>
              <a:rPr lang="en-GB" sz="2000" b="1" dirty="0"/>
              <a:t>Condoms by Post - 16+</a:t>
            </a:r>
            <a:endParaRPr lang="en-GB" sz="2000" dirty="0"/>
          </a:p>
          <a:p>
            <a:r>
              <a:rPr lang="en-GB" dirty="0">
                <a:hlinkClick r:id="rId5"/>
              </a:rPr>
              <a:t>www.letstalkaboutit.nhs.uk/condoms</a:t>
            </a:r>
            <a:r>
              <a:rPr lang="en-GB" dirty="0"/>
              <a:t> </a:t>
            </a:r>
          </a:p>
        </p:txBody>
      </p:sp>
      <p:pic>
        <p:nvPicPr>
          <p:cNvPr id="8" name="Picture 7" descr="A picture containing icon&#10;&#10;Description automatically generated">
            <a:extLst>
              <a:ext uri="{FF2B5EF4-FFF2-40B4-BE49-F238E27FC236}">
                <a16:creationId xmlns:a16="http://schemas.microsoft.com/office/drawing/2014/main" id="{F5670141-0AF9-4742-8F94-1D46EBEF4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9125" y="333063"/>
            <a:ext cx="1440000" cy="1440000"/>
          </a:xfrm>
          <a:prstGeom prst="rect">
            <a:avLst/>
          </a:prstGeom>
        </p:spPr>
      </p:pic>
      <p:pic>
        <p:nvPicPr>
          <p:cNvPr id="11" name="Picture 10" descr="Logo&#10;&#10;Description automatically generated">
            <a:extLst>
              <a:ext uri="{FF2B5EF4-FFF2-40B4-BE49-F238E27FC236}">
                <a16:creationId xmlns:a16="http://schemas.microsoft.com/office/drawing/2014/main" id="{D59FC16A-427C-4DD7-B828-A06C80E56E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1574" y="2407777"/>
            <a:ext cx="2890317" cy="2042445"/>
          </a:xfrm>
          <a:prstGeom prst="rect">
            <a:avLst/>
          </a:prstGeom>
        </p:spPr>
      </p:pic>
      <p:sp>
        <p:nvSpPr>
          <p:cNvPr id="12" name="Rectangle 11">
            <a:extLst>
              <a:ext uri="{FF2B5EF4-FFF2-40B4-BE49-F238E27FC236}">
                <a16:creationId xmlns:a16="http://schemas.microsoft.com/office/drawing/2014/main" id="{C1A0671F-544E-401A-8547-3053E814DBB0}"/>
              </a:ext>
            </a:extLst>
          </p:cNvPr>
          <p:cNvSpPr/>
          <p:nvPr/>
        </p:nvSpPr>
        <p:spPr>
          <a:xfrm>
            <a:off x="1683561" y="4577997"/>
            <a:ext cx="2608791" cy="338554"/>
          </a:xfrm>
          <a:prstGeom prst="rect">
            <a:avLst/>
          </a:prstGeom>
        </p:spPr>
        <p:txBody>
          <a:bodyPr wrap="none">
            <a:spAutoFit/>
          </a:bodyPr>
          <a:lstStyle/>
          <a:p>
            <a:r>
              <a:rPr lang="en-GB" sz="1600" b="1" dirty="0"/>
              <a:t>GIO Scheme - under 25’s</a:t>
            </a:r>
          </a:p>
        </p:txBody>
      </p:sp>
      <p:sp>
        <p:nvSpPr>
          <p:cNvPr id="13" name="Rectangle 12">
            <a:extLst>
              <a:ext uri="{FF2B5EF4-FFF2-40B4-BE49-F238E27FC236}">
                <a16:creationId xmlns:a16="http://schemas.microsoft.com/office/drawing/2014/main" id="{C758AAA5-C6EB-4491-A79D-A90FE1F269BB}"/>
              </a:ext>
            </a:extLst>
          </p:cNvPr>
          <p:cNvSpPr/>
          <p:nvPr/>
        </p:nvSpPr>
        <p:spPr>
          <a:xfrm>
            <a:off x="9439004" y="4765490"/>
            <a:ext cx="2260555" cy="338554"/>
          </a:xfrm>
          <a:prstGeom prst="rect">
            <a:avLst/>
          </a:prstGeom>
        </p:spPr>
        <p:txBody>
          <a:bodyPr wrap="none">
            <a:spAutoFit/>
          </a:bodyPr>
          <a:lstStyle/>
          <a:p>
            <a:r>
              <a:rPr lang="en-GB" sz="1600" b="1" dirty="0"/>
              <a:t>Sexual Health Clinics</a:t>
            </a:r>
          </a:p>
        </p:txBody>
      </p:sp>
      <p:sp>
        <p:nvSpPr>
          <p:cNvPr id="14" name="Rectangle 13">
            <a:extLst>
              <a:ext uri="{FF2B5EF4-FFF2-40B4-BE49-F238E27FC236}">
                <a16:creationId xmlns:a16="http://schemas.microsoft.com/office/drawing/2014/main" id="{19E6B62C-5E5F-4088-BC68-81A1CB3D13B7}"/>
              </a:ext>
            </a:extLst>
          </p:cNvPr>
          <p:cNvSpPr/>
          <p:nvPr/>
        </p:nvSpPr>
        <p:spPr>
          <a:xfrm>
            <a:off x="1533914" y="4947329"/>
            <a:ext cx="3262303" cy="584775"/>
          </a:xfrm>
          <a:prstGeom prst="rect">
            <a:avLst/>
          </a:prstGeom>
        </p:spPr>
        <p:txBody>
          <a:bodyPr wrap="none">
            <a:spAutoFit/>
          </a:bodyPr>
          <a:lstStyle/>
          <a:p>
            <a:r>
              <a:rPr lang="en-GB" sz="1600" dirty="0">
                <a:hlinkClick r:id="rId8"/>
              </a:rPr>
              <a:t>www.letstalkaboutit.nhs.uk/getiton</a:t>
            </a:r>
            <a:endParaRPr lang="en-GB" sz="1600" dirty="0"/>
          </a:p>
          <a:p>
            <a:r>
              <a:rPr lang="en-GB" sz="1600" dirty="0">
                <a:hlinkClick r:id="rId9"/>
              </a:rPr>
              <a:t>www.hants.gov.uk/getiton</a:t>
            </a:r>
            <a:r>
              <a:rPr lang="en-GB" sz="1600" dirty="0"/>
              <a:t>  </a:t>
            </a:r>
          </a:p>
        </p:txBody>
      </p:sp>
      <p:pic>
        <p:nvPicPr>
          <p:cNvPr id="15" name="Picture 14" descr="Application, icon&#10;&#10;Description automatically generated">
            <a:extLst>
              <a:ext uri="{FF2B5EF4-FFF2-40B4-BE49-F238E27FC236}">
                <a16:creationId xmlns:a16="http://schemas.microsoft.com/office/drawing/2014/main" id="{D0A8E793-B25F-47B2-802D-3B981463DE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8521" y="2463720"/>
            <a:ext cx="2115055" cy="2115055"/>
          </a:xfrm>
          <a:prstGeom prst="rect">
            <a:avLst/>
          </a:prstGeom>
        </p:spPr>
      </p:pic>
    </p:spTree>
    <p:extLst>
      <p:ext uri="{BB962C8B-B14F-4D97-AF65-F5344CB8AC3E}">
        <p14:creationId xmlns:p14="http://schemas.microsoft.com/office/powerpoint/2010/main" val="2175446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58EF-BD13-4E98-8316-4F27C8944A75}"/>
              </a:ext>
            </a:extLst>
          </p:cNvPr>
          <p:cNvSpPr>
            <a:spLocks noGrp="1"/>
          </p:cNvSpPr>
          <p:nvPr>
            <p:ph type="title"/>
          </p:nvPr>
        </p:nvSpPr>
        <p:spPr>
          <a:xfrm>
            <a:off x="1604717" y="524638"/>
            <a:ext cx="8578147" cy="779463"/>
          </a:xfrm>
        </p:spPr>
        <p:txBody>
          <a:bodyPr/>
          <a:lstStyle/>
          <a:p>
            <a:r>
              <a:rPr lang="en-GB" dirty="0"/>
              <a:t>HIV Prevention</a:t>
            </a:r>
          </a:p>
        </p:txBody>
      </p:sp>
      <p:sp>
        <p:nvSpPr>
          <p:cNvPr id="4" name="Slide Number Placeholder 3">
            <a:extLst>
              <a:ext uri="{FF2B5EF4-FFF2-40B4-BE49-F238E27FC236}">
                <a16:creationId xmlns:a16="http://schemas.microsoft.com/office/drawing/2014/main" id="{60B96AA6-8DFC-4BD9-8A0E-6A174BC5D1F7}"/>
              </a:ext>
            </a:extLst>
          </p:cNvPr>
          <p:cNvSpPr>
            <a:spLocks noGrp="1"/>
          </p:cNvSpPr>
          <p:nvPr>
            <p:ph type="sldNum" sz="quarter" idx="12"/>
          </p:nvPr>
        </p:nvSpPr>
        <p:spPr/>
        <p:txBody>
          <a:bodyPr/>
          <a:lstStyle/>
          <a:p>
            <a:fld id="{01898949-DBEE-42AF-93B8-E24DF2BBF04D}" type="slidenum">
              <a:rPr lang="en-GB" smtClean="0"/>
              <a:t>26</a:t>
            </a:fld>
            <a:endParaRPr lang="en-GB" dirty="0"/>
          </a:p>
        </p:txBody>
      </p:sp>
      <p:pic>
        <p:nvPicPr>
          <p:cNvPr id="5" name="Picture 4" descr="Logo, company name&#10;&#10;Description automatically generated">
            <a:extLst>
              <a:ext uri="{FF2B5EF4-FFF2-40B4-BE49-F238E27FC236}">
                <a16:creationId xmlns:a16="http://schemas.microsoft.com/office/drawing/2014/main" id="{2C5346CA-D579-4138-9684-3635AAD88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10" name="Picture 9">
            <a:extLst>
              <a:ext uri="{FF2B5EF4-FFF2-40B4-BE49-F238E27FC236}">
                <a16:creationId xmlns:a16="http://schemas.microsoft.com/office/drawing/2014/main" id="{1E768B7F-BFBB-4B6F-9A04-A67AFA3CED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0269" y="2838748"/>
            <a:ext cx="1440000" cy="1440000"/>
          </a:xfrm>
          <a:prstGeom prst="rect">
            <a:avLst/>
          </a:prstGeom>
        </p:spPr>
      </p:pic>
      <p:pic>
        <p:nvPicPr>
          <p:cNvPr id="12" name="Picture 11" descr="A picture containing icon&#10;&#10;Description automatically generated">
            <a:extLst>
              <a:ext uri="{FF2B5EF4-FFF2-40B4-BE49-F238E27FC236}">
                <a16:creationId xmlns:a16="http://schemas.microsoft.com/office/drawing/2014/main" id="{776B2BBF-A40F-465D-978E-4922F1FF7BCE}"/>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473401" y="2827129"/>
            <a:ext cx="1440000" cy="1440000"/>
          </a:xfrm>
          <a:prstGeom prst="rect">
            <a:avLst/>
          </a:prstGeom>
        </p:spPr>
      </p:pic>
      <p:pic>
        <p:nvPicPr>
          <p:cNvPr id="14" name="Picture 13" descr="Icon&#10;&#10;Description automatically generated">
            <a:extLst>
              <a:ext uri="{FF2B5EF4-FFF2-40B4-BE49-F238E27FC236}">
                <a16:creationId xmlns:a16="http://schemas.microsoft.com/office/drawing/2014/main" id="{744C4EA6-D2E7-44B1-ADBA-DEFE554E53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8552" y="2838748"/>
            <a:ext cx="1440000" cy="1440000"/>
          </a:xfrm>
          <a:prstGeom prst="rect">
            <a:avLst/>
          </a:prstGeom>
        </p:spPr>
      </p:pic>
      <p:pic>
        <p:nvPicPr>
          <p:cNvPr id="16" name="Picture 15" descr="Icon&#10;&#10;Description automatically generated">
            <a:extLst>
              <a:ext uri="{FF2B5EF4-FFF2-40B4-BE49-F238E27FC236}">
                <a16:creationId xmlns:a16="http://schemas.microsoft.com/office/drawing/2014/main" id="{40827C8A-F7B2-4B18-8CD5-CEB49FC8A7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6835" y="2838748"/>
            <a:ext cx="1440000" cy="1440000"/>
          </a:xfrm>
          <a:prstGeom prst="rect">
            <a:avLst/>
          </a:prstGeom>
        </p:spPr>
      </p:pic>
      <p:pic>
        <p:nvPicPr>
          <p:cNvPr id="17" name="Picture 16">
            <a:extLst>
              <a:ext uri="{FF2B5EF4-FFF2-40B4-BE49-F238E27FC236}">
                <a16:creationId xmlns:a16="http://schemas.microsoft.com/office/drawing/2014/main" id="{42622A09-8131-43AF-894A-89939685D4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5118" y="2827129"/>
            <a:ext cx="1440000" cy="1440000"/>
          </a:xfrm>
          <a:prstGeom prst="rect">
            <a:avLst/>
          </a:prstGeom>
        </p:spPr>
      </p:pic>
    </p:spTree>
    <p:extLst>
      <p:ext uri="{BB962C8B-B14F-4D97-AF65-F5344CB8AC3E}">
        <p14:creationId xmlns:p14="http://schemas.microsoft.com/office/powerpoint/2010/main" val="198752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3.7037E-7 L -0.20104 -0.36435 " pathEditMode="relative" rAng="0" ptsTypes="AA">
                                      <p:cBhvr>
                                        <p:cTn id="6" dur="2000" fill="hold"/>
                                        <p:tgtEl>
                                          <p:spTgt spid="17"/>
                                        </p:tgtEl>
                                        <p:attrNameLst>
                                          <p:attrName>ppt_x</p:attrName>
                                          <p:attrName>ppt_y</p:attrName>
                                        </p:attrNameLst>
                                      </p:cBhvr>
                                      <p:rCtr x="-10052" y="-18218"/>
                                    </p:animMotion>
                                  </p:childTnLst>
                                </p:cTn>
                              </p:par>
                              <p:par>
                                <p:cTn id="7" presetID="10" presetClass="exit" presetSubtype="0" fill="hold" nodeType="withEffect">
                                  <p:stCondLst>
                                    <p:cond delay="0"/>
                                  </p:stCondLst>
                                  <p:childTnLst>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B3EBEC-D514-45B6-A834-8C6A32ABAE04}"/>
              </a:ext>
            </a:extLst>
          </p:cNvPr>
          <p:cNvSpPr>
            <a:spLocks noGrp="1"/>
          </p:cNvSpPr>
          <p:nvPr>
            <p:ph type="sldNum" sz="quarter" idx="12"/>
          </p:nvPr>
        </p:nvSpPr>
        <p:spPr/>
        <p:txBody>
          <a:bodyPr/>
          <a:lstStyle/>
          <a:p>
            <a:fld id="{01898949-DBEE-42AF-93B8-E24DF2BBF04D}" type="slidenum">
              <a:rPr lang="en-GB" smtClean="0"/>
              <a:t>27</a:t>
            </a:fld>
            <a:endParaRPr lang="en-GB" dirty="0"/>
          </a:p>
        </p:txBody>
      </p:sp>
      <p:pic>
        <p:nvPicPr>
          <p:cNvPr id="5" name="Picture 4" descr="Logo, company name&#10;&#10;Description automatically generated">
            <a:extLst>
              <a:ext uri="{FF2B5EF4-FFF2-40B4-BE49-F238E27FC236}">
                <a16:creationId xmlns:a16="http://schemas.microsoft.com/office/drawing/2014/main" id="{E9A9714F-515D-4679-8B6A-6D0775D4D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
        <p:nvSpPr>
          <p:cNvPr id="3" name="Rectangle 2">
            <a:extLst>
              <a:ext uri="{FF2B5EF4-FFF2-40B4-BE49-F238E27FC236}">
                <a16:creationId xmlns:a16="http://schemas.microsoft.com/office/drawing/2014/main" id="{30F0D00E-B2DB-462D-AF10-0162CCF34C33}"/>
              </a:ext>
            </a:extLst>
          </p:cNvPr>
          <p:cNvSpPr/>
          <p:nvPr/>
        </p:nvSpPr>
        <p:spPr>
          <a:xfrm>
            <a:off x="2008187" y="6611779"/>
            <a:ext cx="6096000" cy="246221"/>
          </a:xfrm>
          <a:prstGeom prst="rect">
            <a:avLst/>
          </a:prstGeom>
        </p:spPr>
        <p:txBody>
          <a:bodyPr>
            <a:spAutoFit/>
          </a:bodyPr>
          <a:lstStyle/>
          <a:p>
            <a:r>
              <a:rPr lang="en-GB" sz="1000" dirty="0">
                <a:hlinkClick r:id="rId4"/>
              </a:rPr>
              <a:t>https://www.tht.org.uk/news/77-people-uk-have-never-had-hiv-test</a:t>
            </a:r>
            <a:r>
              <a:rPr lang="en-GB" sz="1000" dirty="0"/>
              <a:t> </a:t>
            </a:r>
          </a:p>
        </p:txBody>
      </p:sp>
      <p:pic>
        <p:nvPicPr>
          <p:cNvPr id="9" name="Picture 8">
            <a:extLst>
              <a:ext uri="{FF2B5EF4-FFF2-40B4-BE49-F238E27FC236}">
                <a16:creationId xmlns:a16="http://schemas.microsoft.com/office/drawing/2014/main" id="{CC0B538E-0588-4830-9D4A-1503154672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9900" y="333063"/>
            <a:ext cx="1440000" cy="1440000"/>
          </a:xfrm>
          <a:prstGeom prst="rect">
            <a:avLst/>
          </a:prstGeom>
        </p:spPr>
      </p:pic>
      <p:graphicFrame>
        <p:nvGraphicFramePr>
          <p:cNvPr id="7" name="Chart 6">
            <a:extLst>
              <a:ext uri="{FF2B5EF4-FFF2-40B4-BE49-F238E27FC236}">
                <a16:creationId xmlns:a16="http://schemas.microsoft.com/office/drawing/2014/main" id="{9AC25FB3-C203-45B1-9C30-CBFD2B8FC909}"/>
              </a:ext>
            </a:extLst>
          </p:cNvPr>
          <p:cNvGraphicFramePr/>
          <p:nvPr>
            <p:extLst>
              <p:ext uri="{D42A27DB-BD31-4B8C-83A1-F6EECF244321}">
                <p14:modId xmlns:p14="http://schemas.microsoft.com/office/powerpoint/2010/main" val="2055757275"/>
              </p:ext>
            </p:extLst>
          </p:nvPr>
        </p:nvGraphicFramePr>
        <p:xfrm>
          <a:off x="1209899" y="2056638"/>
          <a:ext cx="5371875" cy="391553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a:extLst>
              <a:ext uri="{FF2B5EF4-FFF2-40B4-BE49-F238E27FC236}">
                <a16:creationId xmlns:a16="http://schemas.microsoft.com/office/drawing/2014/main" id="{330759FC-EA3F-47D2-9EB7-B644E64D15FB}"/>
              </a:ext>
            </a:extLst>
          </p:cNvPr>
          <p:cNvGraphicFramePr/>
          <p:nvPr>
            <p:extLst>
              <p:ext uri="{D42A27DB-BD31-4B8C-83A1-F6EECF244321}">
                <p14:modId xmlns:p14="http://schemas.microsoft.com/office/powerpoint/2010/main" val="3206202350"/>
              </p:ext>
            </p:extLst>
          </p:nvPr>
        </p:nvGraphicFramePr>
        <p:xfrm>
          <a:off x="6096000" y="1363683"/>
          <a:ext cx="4016374" cy="271301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hart 10">
            <a:extLst>
              <a:ext uri="{FF2B5EF4-FFF2-40B4-BE49-F238E27FC236}">
                <a16:creationId xmlns:a16="http://schemas.microsoft.com/office/drawing/2014/main" id="{16C0938C-D63A-4B50-A085-D80304A76321}"/>
              </a:ext>
            </a:extLst>
          </p:cNvPr>
          <p:cNvGraphicFramePr/>
          <p:nvPr>
            <p:extLst>
              <p:ext uri="{D42A27DB-BD31-4B8C-83A1-F6EECF244321}">
                <p14:modId xmlns:p14="http://schemas.microsoft.com/office/powerpoint/2010/main" val="1423866304"/>
              </p:ext>
            </p:extLst>
          </p:nvPr>
        </p:nvGraphicFramePr>
        <p:xfrm>
          <a:off x="6096000" y="3910877"/>
          <a:ext cx="4016374" cy="2713017"/>
        </p:xfrm>
        <a:graphic>
          <a:graphicData uri="http://schemas.openxmlformats.org/drawingml/2006/chart">
            <c:chart xmlns:c="http://schemas.openxmlformats.org/drawingml/2006/chart" xmlns:r="http://schemas.openxmlformats.org/officeDocument/2006/relationships" r:id="rId8"/>
          </a:graphicData>
        </a:graphic>
      </p:graphicFrame>
      <p:sp>
        <p:nvSpPr>
          <p:cNvPr id="12" name="Rectangle 11">
            <a:extLst>
              <a:ext uri="{FF2B5EF4-FFF2-40B4-BE49-F238E27FC236}">
                <a16:creationId xmlns:a16="http://schemas.microsoft.com/office/drawing/2014/main" id="{39830346-5DBB-465C-AE49-FCED2EA42D7D}"/>
              </a:ext>
            </a:extLst>
          </p:cNvPr>
          <p:cNvSpPr/>
          <p:nvPr/>
        </p:nvSpPr>
        <p:spPr>
          <a:xfrm>
            <a:off x="876300" y="2494012"/>
            <a:ext cx="2068263" cy="276999"/>
          </a:xfrm>
          <a:prstGeom prst="rect">
            <a:avLst/>
          </a:prstGeom>
        </p:spPr>
        <p:txBody>
          <a:bodyPr wrap="square">
            <a:spAutoFit/>
          </a:bodyPr>
          <a:lstStyle/>
          <a:p>
            <a:r>
              <a:rPr lang="en-GB" sz="1200" dirty="0"/>
              <a:t>77% never had an HIV test</a:t>
            </a:r>
          </a:p>
        </p:txBody>
      </p:sp>
      <p:cxnSp>
        <p:nvCxnSpPr>
          <p:cNvPr id="13" name="Straight Connector 12">
            <a:extLst>
              <a:ext uri="{FF2B5EF4-FFF2-40B4-BE49-F238E27FC236}">
                <a16:creationId xmlns:a16="http://schemas.microsoft.com/office/drawing/2014/main" id="{1E366268-63CB-4333-A17D-1A44AF702218}"/>
              </a:ext>
            </a:extLst>
          </p:cNvPr>
          <p:cNvCxnSpPr>
            <a:cxnSpLocks/>
          </p:cNvCxnSpPr>
          <p:nvPr/>
        </p:nvCxnSpPr>
        <p:spPr>
          <a:xfrm flipH="1" flipV="1">
            <a:off x="2629682" y="2748272"/>
            <a:ext cx="314881" cy="31877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5C7FB13-894B-4681-8D2E-CB3AEE1BA5D1}"/>
              </a:ext>
            </a:extLst>
          </p:cNvPr>
          <p:cNvSpPr/>
          <p:nvPr/>
        </p:nvSpPr>
        <p:spPr>
          <a:xfrm>
            <a:off x="9174887" y="2217013"/>
            <a:ext cx="2001419" cy="276999"/>
          </a:xfrm>
          <a:prstGeom prst="rect">
            <a:avLst/>
          </a:prstGeom>
        </p:spPr>
        <p:txBody>
          <a:bodyPr wrap="square">
            <a:spAutoFit/>
          </a:bodyPr>
          <a:lstStyle/>
          <a:p>
            <a:r>
              <a:rPr lang="en-GB" sz="1200" dirty="0"/>
              <a:t>42% never had an HIV test</a:t>
            </a:r>
          </a:p>
        </p:txBody>
      </p:sp>
      <p:cxnSp>
        <p:nvCxnSpPr>
          <p:cNvPr id="15" name="Straight Connector 14">
            <a:extLst>
              <a:ext uri="{FF2B5EF4-FFF2-40B4-BE49-F238E27FC236}">
                <a16:creationId xmlns:a16="http://schemas.microsoft.com/office/drawing/2014/main" id="{175AB009-9D67-44F3-B9F7-C66F3322C663}"/>
              </a:ext>
            </a:extLst>
          </p:cNvPr>
          <p:cNvCxnSpPr>
            <a:cxnSpLocks/>
          </p:cNvCxnSpPr>
          <p:nvPr/>
        </p:nvCxnSpPr>
        <p:spPr>
          <a:xfrm flipV="1">
            <a:off x="9001125" y="2450078"/>
            <a:ext cx="233225" cy="4393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1E178B0-70C7-4F07-AFA9-E18070EB4009}"/>
              </a:ext>
            </a:extLst>
          </p:cNvPr>
          <p:cNvSpPr/>
          <p:nvPr/>
        </p:nvSpPr>
        <p:spPr>
          <a:xfrm>
            <a:off x="9234350" y="4885938"/>
            <a:ext cx="2096669" cy="276999"/>
          </a:xfrm>
          <a:prstGeom prst="rect">
            <a:avLst/>
          </a:prstGeom>
        </p:spPr>
        <p:txBody>
          <a:bodyPr wrap="square">
            <a:spAutoFit/>
          </a:bodyPr>
          <a:lstStyle/>
          <a:p>
            <a:r>
              <a:rPr lang="en-GB" sz="1200" dirty="0"/>
              <a:t>84% never had an HIV test</a:t>
            </a:r>
          </a:p>
        </p:txBody>
      </p:sp>
      <p:cxnSp>
        <p:nvCxnSpPr>
          <p:cNvPr id="17" name="Straight Connector 16">
            <a:extLst>
              <a:ext uri="{FF2B5EF4-FFF2-40B4-BE49-F238E27FC236}">
                <a16:creationId xmlns:a16="http://schemas.microsoft.com/office/drawing/2014/main" id="{52BAF2BC-7DD0-49D2-B5BB-2AAC0E5CCDE5}"/>
              </a:ext>
            </a:extLst>
          </p:cNvPr>
          <p:cNvCxnSpPr>
            <a:cxnSpLocks/>
          </p:cNvCxnSpPr>
          <p:nvPr/>
        </p:nvCxnSpPr>
        <p:spPr>
          <a:xfrm flipV="1">
            <a:off x="9058275" y="5137065"/>
            <a:ext cx="233225" cy="4393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560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B3EBEC-D514-45B6-A834-8C6A32ABAE04}"/>
              </a:ext>
            </a:extLst>
          </p:cNvPr>
          <p:cNvSpPr>
            <a:spLocks noGrp="1"/>
          </p:cNvSpPr>
          <p:nvPr>
            <p:ph type="sldNum" sz="quarter" idx="12"/>
          </p:nvPr>
        </p:nvSpPr>
        <p:spPr/>
        <p:txBody>
          <a:bodyPr/>
          <a:lstStyle/>
          <a:p>
            <a:fld id="{01898949-DBEE-42AF-93B8-E24DF2BBF04D}" type="slidenum">
              <a:rPr lang="en-GB" smtClean="0"/>
              <a:t>28</a:t>
            </a:fld>
            <a:endParaRPr lang="en-GB" dirty="0"/>
          </a:p>
        </p:txBody>
      </p:sp>
      <p:pic>
        <p:nvPicPr>
          <p:cNvPr id="5" name="Picture 4" descr="Logo, company name&#10;&#10;Description automatically generated">
            <a:extLst>
              <a:ext uri="{FF2B5EF4-FFF2-40B4-BE49-F238E27FC236}">
                <a16:creationId xmlns:a16="http://schemas.microsoft.com/office/drawing/2014/main" id="{E9A9714F-515D-4679-8B6A-6D0775D4D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9" name="Picture 8">
            <a:extLst>
              <a:ext uri="{FF2B5EF4-FFF2-40B4-BE49-F238E27FC236}">
                <a16:creationId xmlns:a16="http://schemas.microsoft.com/office/drawing/2014/main" id="{19C1D5B2-CE2F-4248-9E25-4A3A485AD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900" y="333063"/>
            <a:ext cx="1440000" cy="1440000"/>
          </a:xfrm>
          <a:prstGeom prst="rect">
            <a:avLst/>
          </a:prstGeom>
        </p:spPr>
      </p:pic>
      <p:sp>
        <p:nvSpPr>
          <p:cNvPr id="8" name="Content Placeholder 2">
            <a:extLst>
              <a:ext uri="{FF2B5EF4-FFF2-40B4-BE49-F238E27FC236}">
                <a16:creationId xmlns:a16="http://schemas.microsoft.com/office/drawing/2014/main" id="{E74EC335-B1FE-4F6F-8854-2460B2059FEF}"/>
              </a:ext>
            </a:extLst>
          </p:cNvPr>
          <p:cNvSpPr txBox="1">
            <a:spLocks/>
          </p:cNvSpPr>
          <p:nvPr/>
        </p:nvSpPr>
        <p:spPr>
          <a:xfrm>
            <a:off x="1929900" y="2343150"/>
            <a:ext cx="5461500" cy="1714499"/>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endParaRPr lang="en-GB" sz="2000" dirty="0"/>
          </a:p>
        </p:txBody>
      </p:sp>
      <p:sp>
        <p:nvSpPr>
          <p:cNvPr id="2" name="Rectangle 1">
            <a:extLst>
              <a:ext uri="{FF2B5EF4-FFF2-40B4-BE49-F238E27FC236}">
                <a16:creationId xmlns:a16="http://schemas.microsoft.com/office/drawing/2014/main" id="{640802D3-A95B-4BD8-93BD-041139DD4535}"/>
              </a:ext>
            </a:extLst>
          </p:cNvPr>
          <p:cNvSpPr/>
          <p:nvPr/>
        </p:nvSpPr>
        <p:spPr>
          <a:xfrm>
            <a:off x="1027012" y="3200399"/>
            <a:ext cx="10835017" cy="584775"/>
          </a:xfrm>
          <a:prstGeom prst="rect">
            <a:avLst/>
          </a:prstGeom>
        </p:spPr>
        <p:txBody>
          <a:bodyPr wrap="none">
            <a:spAutoFit/>
          </a:bodyPr>
          <a:lstStyle/>
          <a:p>
            <a:pPr>
              <a:spcAft>
                <a:spcPts val="0"/>
              </a:spcAft>
            </a:pPr>
            <a:r>
              <a:rPr lang="en-GB" sz="3200" b="1" dirty="0"/>
              <a:t>The only way to know your HIV status is to have a </a:t>
            </a:r>
            <a:r>
              <a:rPr lang="en-GB" sz="3200" b="1" dirty="0">
                <a:solidFill>
                  <a:srgbClr val="EF4647"/>
                </a:solidFill>
              </a:rPr>
              <a:t>test</a:t>
            </a:r>
            <a:r>
              <a:rPr lang="en-GB" sz="3200" b="1" dirty="0"/>
              <a:t>.</a:t>
            </a:r>
            <a:endParaRPr lang="en-GB" sz="2800" dirty="0"/>
          </a:p>
        </p:txBody>
      </p:sp>
    </p:spTree>
    <p:extLst>
      <p:ext uri="{BB962C8B-B14F-4D97-AF65-F5344CB8AC3E}">
        <p14:creationId xmlns:p14="http://schemas.microsoft.com/office/powerpoint/2010/main" val="3146701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B3EBEC-D514-45B6-A834-8C6A32ABAE04}"/>
              </a:ext>
            </a:extLst>
          </p:cNvPr>
          <p:cNvSpPr>
            <a:spLocks noGrp="1"/>
          </p:cNvSpPr>
          <p:nvPr>
            <p:ph type="sldNum" sz="quarter" idx="12"/>
          </p:nvPr>
        </p:nvSpPr>
        <p:spPr/>
        <p:txBody>
          <a:bodyPr/>
          <a:lstStyle/>
          <a:p>
            <a:fld id="{01898949-DBEE-42AF-93B8-E24DF2BBF04D}" type="slidenum">
              <a:rPr lang="en-GB" smtClean="0"/>
              <a:t>29</a:t>
            </a:fld>
            <a:endParaRPr lang="en-GB" dirty="0"/>
          </a:p>
        </p:txBody>
      </p:sp>
      <p:pic>
        <p:nvPicPr>
          <p:cNvPr id="5" name="Picture 4" descr="Logo, company name&#10;&#10;Description automatically generated">
            <a:extLst>
              <a:ext uri="{FF2B5EF4-FFF2-40B4-BE49-F238E27FC236}">
                <a16:creationId xmlns:a16="http://schemas.microsoft.com/office/drawing/2014/main" id="{E9A9714F-515D-4679-8B6A-6D0775D4D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9" name="Picture 8">
            <a:extLst>
              <a:ext uri="{FF2B5EF4-FFF2-40B4-BE49-F238E27FC236}">
                <a16:creationId xmlns:a16="http://schemas.microsoft.com/office/drawing/2014/main" id="{19C1D5B2-CE2F-4248-9E25-4A3A485AD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900" y="333063"/>
            <a:ext cx="1440000" cy="1440000"/>
          </a:xfrm>
          <a:prstGeom prst="rect">
            <a:avLst/>
          </a:prstGeom>
        </p:spPr>
      </p:pic>
      <p:graphicFrame>
        <p:nvGraphicFramePr>
          <p:cNvPr id="20" name="Table 20">
            <a:extLst>
              <a:ext uri="{FF2B5EF4-FFF2-40B4-BE49-F238E27FC236}">
                <a16:creationId xmlns:a16="http://schemas.microsoft.com/office/drawing/2014/main" id="{7EDB7A85-6F34-46D9-9D8E-14EEDA4E0684}"/>
              </a:ext>
            </a:extLst>
          </p:cNvPr>
          <p:cNvGraphicFramePr>
            <a:graphicFrameLocks noGrp="1"/>
          </p:cNvGraphicFramePr>
          <p:nvPr>
            <p:extLst>
              <p:ext uri="{D42A27DB-BD31-4B8C-83A1-F6EECF244321}">
                <p14:modId xmlns:p14="http://schemas.microsoft.com/office/powerpoint/2010/main" val="593071590"/>
              </p:ext>
            </p:extLst>
          </p:nvPr>
        </p:nvGraphicFramePr>
        <p:xfrm>
          <a:off x="1933575" y="1955800"/>
          <a:ext cx="9582150" cy="3809535"/>
        </p:xfrm>
        <a:graphic>
          <a:graphicData uri="http://schemas.openxmlformats.org/drawingml/2006/table">
            <a:tbl>
              <a:tblPr firstRow="1" firstCol="1" bandRow="1">
                <a:tableStyleId>{5C22544A-7EE6-4342-B048-85BDC9FD1C3A}</a:tableStyleId>
              </a:tblPr>
              <a:tblGrid>
                <a:gridCol w="1465914">
                  <a:extLst>
                    <a:ext uri="{9D8B030D-6E8A-4147-A177-3AD203B41FA5}">
                      <a16:colId xmlns:a16="http://schemas.microsoft.com/office/drawing/2014/main" val="1313501691"/>
                    </a:ext>
                  </a:extLst>
                </a:gridCol>
                <a:gridCol w="1976653">
                  <a:extLst>
                    <a:ext uri="{9D8B030D-6E8A-4147-A177-3AD203B41FA5}">
                      <a16:colId xmlns:a16="http://schemas.microsoft.com/office/drawing/2014/main" val="270969910"/>
                    </a:ext>
                  </a:extLst>
                </a:gridCol>
                <a:gridCol w="2075812">
                  <a:extLst>
                    <a:ext uri="{9D8B030D-6E8A-4147-A177-3AD203B41FA5}">
                      <a16:colId xmlns:a16="http://schemas.microsoft.com/office/drawing/2014/main" val="137787074"/>
                    </a:ext>
                  </a:extLst>
                </a:gridCol>
                <a:gridCol w="2010635">
                  <a:extLst>
                    <a:ext uri="{9D8B030D-6E8A-4147-A177-3AD203B41FA5}">
                      <a16:colId xmlns:a16="http://schemas.microsoft.com/office/drawing/2014/main" val="3458239405"/>
                    </a:ext>
                  </a:extLst>
                </a:gridCol>
                <a:gridCol w="2053136">
                  <a:extLst>
                    <a:ext uri="{9D8B030D-6E8A-4147-A177-3AD203B41FA5}">
                      <a16:colId xmlns:a16="http://schemas.microsoft.com/office/drawing/2014/main" val="3294765271"/>
                    </a:ext>
                  </a:extLst>
                </a:gridCol>
              </a:tblGrid>
              <a:tr h="458201">
                <a:tc>
                  <a:txBody>
                    <a:bodyPr/>
                    <a:lstStyle/>
                    <a:p>
                      <a:endParaRPr lang="en-GB" sz="1800" dirty="0"/>
                    </a:p>
                  </a:txBody>
                  <a:tcPr>
                    <a:noFill/>
                  </a:tcPr>
                </a:tc>
                <a:tc>
                  <a:txBody>
                    <a:bodyPr/>
                    <a:lstStyle/>
                    <a:p>
                      <a:r>
                        <a:rPr lang="en-GB" sz="1800" dirty="0"/>
                        <a:t>IV blood test</a:t>
                      </a:r>
                    </a:p>
                  </a:txBody>
                  <a:tcPr>
                    <a:solidFill>
                      <a:srgbClr val="3BB4AC"/>
                    </a:solidFill>
                  </a:tcPr>
                </a:tc>
                <a:tc>
                  <a:txBody>
                    <a:bodyPr/>
                    <a:lstStyle/>
                    <a:p>
                      <a:r>
                        <a:rPr lang="en-GB" sz="1800" dirty="0"/>
                        <a:t>Point of Care test</a:t>
                      </a:r>
                    </a:p>
                  </a:txBody>
                  <a:tcPr>
                    <a:solidFill>
                      <a:srgbClr val="3BB4AC"/>
                    </a:solidFill>
                  </a:tcPr>
                </a:tc>
                <a:tc>
                  <a:txBody>
                    <a:bodyPr/>
                    <a:lstStyle/>
                    <a:p>
                      <a:r>
                        <a:rPr lang="en-GB" sz="1800" dirty="0"/>
                        <a:t>Self sampling</a:t>
                      </a:r>
                    </a:p>
                  </a:txBody>
                  <a:tcPr>
                    <a:solidFill>
                      <a:srgbClr val="3BB4AC"/>
                    </a:solidFill>
                  </a:tcPr>
                </a:tc>
                <a:tc>
                  <a:txBody>
                    <a:bodyPr/>
                    <a:lstStyle/>
                    <a:p>
                      <a:r>
                        <a:rPr lang="en-GB" sz="1800" dirty="0"/>
                        <a:t>Self testing kit</a:t>
                      </a:r>
                    </a:p>
                  </a:txBody>
                  <a:tcPr>
                    <a:solidFill>
                      <a:srgbClr val="3BB4AC"/>
                    </a:solidFill>
                  </a:tcPr>
                </a:tc>
                <a:extLst>
                  <a:ext uri="{0D108BD9-81ED-4DB2-BD59-A6C34878D82A}">
                    <a16:rowId xmlns:a16="http://schemas.microsoft.com/office/drawing/2014/main" val="3296142320"/>
                  </a:ext>
                </a:extLst>
              </a:tr>
              <a:tr h="7155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Availability</a:t>
                      </a:r>
                    </a:p>
                  </a:txBody>
                  <a:tcPr>
                    <a:solidFill>
                      <a:srgbClr val="3BB4AC"/>
                    </a:solidFill>
                  </a:tcPr>
                </a:tc>
                <a:tc>
                  <a:txBody>
                    <a:bodyPr/>
                    <a:lstStyle/>
                    <a:p>
                      <a:r>
                        <a:rPr lang="en-GB" sz="1800" dirty="0"/>
                        <a:t>Free in clinic</a:t>
                      </a:r>
                    </a:p>
                  </a:txBody>
                  <a:tcPr/>
                </a:tc>
                <a:tc>
                  <a:txBody>
                    <a:bodyPr/>
                    <a:lstStyle/>
                    <a:p>
                      <a:r>
                        <a:rPr lang="en-GB" sz="1800" dirty="0"/>
                        <a:t>Free in clinic or community</a:t>
                      </a:r>
                    </a:p>
                  </a:txBody>
                  <a:tcPr/>
                </a:tc>
                <a:tc>
                  <a:txBody>
                    <a:bodyPr/>
                    <a:lstStyle/>
                    <a:p>
                      <a:r>
                        <a:rPr lang="en-GB" sz="1800" dirty="0"/>
                        <a:t>Free from NHS, do at home.</a:t>
                      </a:r>
                    </a:p>
                  </a:txBody>
                  <a:tcPr/>
                </a:tc>
                <a:tc>
                  <a:txBody>
                    <a:bodyPr/>
                    <a:lstStyle/>
                    <a:p>
                      <a:r>
                        <a:rPr lang="en-GB" sz="1800" dirty="0"/>
                        <a:t>Purchase, do at home</a:t>
                      </a:r>
                    </a:p>
                  </a:txBody>
                  <a:tcPr/>
                </a:tc>
                <a:extLst>
                  <a:ext uri="{0D108BD9-81ED-4DB2-BD59-A6C34878D82A}">
                    <a16:rowId xmlns:a16="http://schemas.microsoft.com/office/drawing/2014/main" val="2859960112"/>
                  </a:ext>
                </a:extLst>
              </a:tr>
              <a:tr h="7155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Sample method</a:t>
                      </a:r>
                    </a:p>
                  </a:txBody>
                  <a:tcPr>
                    <a:solidFill>
                      <a:srgbClr val="3BB4AC"/>
                    </a:solidFill>
                  </a:tcPr>
                </a:tc>
                <a:tc>
                  <a:txBody>
                    <a:bodyPr/>
                    <a:lstStyle/>
                    <a:p>
                      <a:r>
                        <a:rPr lang="en-GB" sz="1800" dirty="0"/>
                        <a:t>Taken by clinician from arm</a:t>
                      </a:r>
                    </a:p>
                  </a:txBody>
                  <a:tcPr/>
                </a:tc>
                <a:tc>
                  <a:txBody>
                    <a:bodyPr/>
                    <a:lstStyle/>
                    <a:p>
                      <a:r>
                        <a:rPr lang="en-GB" sz="1800" dirty="0"/>
                        <a:t>Taken by clinician from finger prick</a:t>
                      </a:r>
                    </a:p>
                  </a:txBody>
                  <a:tcPr/>
                </a:tc>
                <a:tc>
                  <a:txBody>
                    <a:bodyPr/>
                    <a:lstStyle/>
                    <a:p>
                      <a:r>
                        <a:rPr lang="en-GB" sz="1800" dirty="0"/>
                        <a:t>Taken by patient from finger prick</a:t>
                      </a:r>
                    </a:p>
                  </a:txBody>
                  <a:tcPr/>
                </a:tc>
                <a:tc>
                  <a:txBody>
                    <a:bodyPr/>
                    <a:lstStyle/>
                    <a:p>
                      <a:r>
                        <a:rPr lang="en-GB" sz="1800" dirty="0"/>
                        <a:t>Taken by patient, </a:t>
                      </a:r>
                      <a:r>
                        <a:rPr lang="en-GB" sz="1200" dirty="0"/>
                        <a:t>(sample depends on test)</a:t>
                      </a:r>
                      <a:endParaRPr lang="en-GB" sz="1800" dirty="0"/>
                    </a:p>
                  </a:txBody>
                  <a:tcPr/>
                </a:tc>
                <a:extLst>
                  <a:ext uri="{0D108BD9-81ED-4DB2-BD59-A6C34878D82A}">
                    <a16:rowId xmlns:a16="http://schemas.microsoft.com/office/drawing/2014/main" val="3409241895"/>
                  </a:ext>
                </a:extLst>
              </a:tr>
              <a:tr h="458201">
                <a:tc>
                  <a:txBody>
                    <a:bodyPr/>
                    <a:lstStyle/>
                    <a:p>
                      <a:r>
                        <a:rPr lang="en-GB" sz="1800" dirty="0"/>
                        <a:t>Sample amount</a:t>
                      </a:r>
                    </a:p>
                  </a:txBody>
                  <a:tcPr>
                    <a:solidFill>
                      <a:srgbClr val="3BB4AC"/>
                    </a:solidFill>
                  </a:tcPr>
                </a:tc>
                <a:tc>
                  <a:txBody>
                    <a:bodyPr/>
                    <a:lstStyle/>
                    <a:p>
                      <a:r>
                        <a:rPr lang="en-GB" sz="1800" dirty="0"/>
                        <a:t>1 tube</a:t>
                      </a:r>
                    </a:p>
                  </a:txBody>
                  <a:tcPr/>
                </a:tc>
                <a:tc>
                  <a:txBody>
                    <a:bodyPr/>
                    <a:lstStyle/>
                    <a:p>
                      <a:r>
                        <a:rPr lang="en-GB" sz="1800" dirty="0"/>
                        <a:t>1 small drop</a:t>
                      </a:r>
                    </a:p>
                  </a:txBody>
                  <a:tcPr/>
                </a:tc>
                <a:tc>
                  <a:txBody>
                    <a:bodyPr/>
                    <a:lstStyle/>
                    <a:p>
                      <a:r>
                        <a:rPr lang="en-GB" sz="1800" dirty="0"/>
                        <a:t>1 small tube</a:t>
                      </a:r>
                    </a:p>
                  </a:txBody>
                  <a:tcPr/>
                </a:tc>
                <a:tc>
                  <a:txBody>
                    <a:bodyPr/>
                    <a:lstStyle/>
                    <a:p>
                      <a:r>
                        <a:rPr lang="en-GB" sz="1800" dirty="0"/>
                        <a:t>Depends on test</a:t>
                      </a:r>
                    </a:p>
                  </a:txBody>
                  <a:tcPr/>
                </a:tc>
                <a:extLst>
                  <a:ext uri="{0D108BD9-81ED-4DB2-BD59-A6C34878D82A}">
                    <a16:rowId xmlns:a16="http://schemas.microsoft.com/office/drawing/2014/main" val="1017881929"/>
                  </a:ext>
                </a:extLst>
              </a:tr>
              <a:tr h="458201">
                <a:tc>
                  <a:txBody>
                    <a:bodyPr/>
                    <a:lstStyle/>
                    <a:p>
                      <a:r>
                        <a:rPr lang="en-GB" sz="1800" dirty="0"/>
                        <a:t>Time for results</a:t>
                      </a:r>
                    </a:p>
                  </a:txBody>
                  <a:tcPr>
                    <a:solidFill>
                      <a:srgbClr val="3BB4AC"/>
                    </a:solidFill>
                  </a:tcPr>
                </a:tc>
                <a:tc>
                  <a:txBody>
                    <a:bodyPr/>
                    <a:lstStyle/>
                    <a:p>
                      <a:r>
                        <a:rPr lang="en-GB" sz="1800" dirty="0"/>
                        <a:t>7 working days</a:t>
                      </a:r>
                    </a:p>
                  </a:txBody>
                  <a:tcPr/>
                </a:tc>
                <a:tc>
                  <a:txBody>
                    <a:bodyPr/>
                    <a:lstStyle/>
                    <a:p>
                      <a:r>
                        <a:rPr lang="en-GB" sz="1800" dirty="0"/>
                        <a:t>60 seconds</a:t>
                      </a:r>
                    </a:p>
                  </a:txBody>
                  <a:tcPr/>
                </a:tc>
                <a:tc>
                  <a:txBody>
                    <a:bodyPr/>
                    <a:lstStyle/>
                    <a:p>
                      <a:r>
                        <a:rPr lang="en-GB" sz="1800" dirty="0"/>
                        <a:t>7 working days</a:t>
                      </a:r>
                    </a:p>
                  </a:txBody>
                  <a:tcPr/>
                </a:tc>
                <a:tc>
                  <a:txBody>
                    <a:bodyPr/>
                    <a:lstStyle/>
                    <a:p>
                      <a:r>
                        <a:rPr lang="en-GB" sz="1800" dirty="0"/>
                        <a:t>Depends on test</a:t>
                      </a:r>
                    </a:p>
                  </a:txBody>
                  <a:tcPr/>
                </a:tc>
                <a:extLst>
                  <a:ext uri="{0D108BD9-81ED-4DB2-BD59-A6C34878D82A}">
                    <a16:rowId xmlns:a16="http://schemas.microsoft.com/office/drawing/2014/main" val="3922990087"/>
                  </a:ext>
                </a:extLst>
              </a:tr>
              <a:tr h="458201">
                <a:tc>
                  <a:txBody>
                    <a:bodyPr/>
                    <a:lstStyle/>
                    <a:p>
                      <a:r>
                        <a:rPr lang="en-GB" sz="1800" dirty="0"/>
                        <a:t>Window Period</a:t>
                      </a:r>
                    </a:p>
                  </a:txBody>
                  <a:tcPr>
                    <a:solidFill>
                      <a:srgbClr val="3BB4AC"/>
                    </a:solidFill>
                  </a:tcPr>
                </a:tc>
                <a:tc>
                  <a:txBody>
                    <a:bodyPr/>
                    <a:lstStyle/>
                    <a:p>
                      <a:r>
                        <a:rPr lang="en-GB" sz="1800" dirty="0"/>
                        <a:t>45 days</a:t>
                      </a:r>
                    </a:p>
                  </a:txBody>
                  <a:tcPr/>
                </a:tc>
                <a:tc>
                  <a:txBody>
                    <a:bodyPr/>
                    <a:lstStyle/>
                    <a:p>
                      <a:r>
                        <a:rPr lang="en-GB" sz="1800" dirty="0"/>
                        <a:t>90 days</a:t>
                      </a:r>
                    </a:p>
                  </a:txBody>
                  <a:tcPr/>
                </a:tc>
                <a:tc>
                  <a:txBody>
                    <a:bodyPr/>
                    <a:lstStyle/>
                    <a:p>
                      <a:r>
                        <a:rPr lang="en-GB" sz="1800" dirty="0"/>
                        <a:t>45 days</a:t>
                      </a:r>
                    </a:p>
                  </a:txBody>
                  <a:tcPr/>
                </a:tc>
                <a:tc>
                  <a:txBody>
                    <a:bodyPr/>
                    <a:lstStyle/>
                    <a:p>
                      <a:r>
                        <a:rPr lang="en-GB" sz="1800" dirty="0"/>
                        <a:t>Depends on test</a:t>
                      </a:r>
                    </a:p>
                  </a:txBody>
                  <a:tcPr/>
                </a:tc>
                <a:extLst>
                  <a:ext uri="{0D108BD9-81ED-4DB2-BD59-A6C34878D82A}">
                    <a16:rowId xmlns:a16="http://schemas.microsoft.com/office/drawing/2014/main" val="2456258056"/>
                  </a:ext>
                </a:extLst>
              </a:tr>
            </a:tbl>
          </a:graphicData>
        </a:graphic>
      </p:graphicFrame>
    </p:spTree>
    <p:extLst>
      <p:ext uri="{BB962C8B-B14F-4D97-AF65-F5344CB8AC3E}">
        <p14:creationId xmlns:p14="http://schemas.microsoft.com/office/powerpoint/2010/main" val="1258676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2A081-ADFD-4236-89D3-D7CC4346FECD}"/>
              </a:ext>
            </a:extLst>
          </p:cNvPr>
          <p:cNvSpPr>
            <a:spLocks noGrp="1"/>
          </p:cNvSpPr>
          <p:nvPr>
            <p:ph type="title"/>
          </p:nvPr>
        </p:nvSpPr>
        <p:spPr/>
        <p:txBody>
          <a:bodyPr/>
          <a:lstStyle/>
          <a:p>
            <a:r>
              <a:rPr lang="en-GB" dirty="0"/>
              <a:t>What is your understanding of HIV &amp; AIDS? </a:t>
            </a:r>
          </a:p>
        </p:txBody>
      </p:sp>
      <p:sp>
        <p:nvSpPr>
          <p:cNvPr id="4" name="Slide Number Placeholder 3">
            <a:extLst>
              <a:ext uri="{FF2B5EF4-FFF2-40B4-BE49-F238E27FC236}">
                <a16:creationId xmlns:a16="http://schemas.microsoft.com/office/drawing/2014/main" id="{96C88834-2037-444F-A56F-E177D769A912}"/>
              </a:ext>
            </a:extLst>
          </p:cNvPr>
          <p:cNvSpPr>
            <a:spLocks noGrp="1"/>
          </p:cNvSpPr>
          <p:nvPr>
            <p:ph type="sldNum" sz="quarter" idx="12"/>
          </p:nvPr>
        </p:nvSpPr>
        <p:spPr/>
        <p:txBody>
          <a:bodyPr/>
          <a:lstStyle/>
          <a:p>
            <a:fld id="{01898949-DBEE-42AF-93B8-E24DF2BBF04D}" type="slidenum">
              <a:rPr lang="en-GB" smtClean="0"/>
              <a:t>3</a:t>
            </a:fld>
            <a:endParaRPr lang="en-GB" dirty="0"/>
          </a:p>
        </p:txBody>
      </p:sp>
      <p:pic>
        <p:nvPicPr>
          <p:cNvPr id="5" name="Picture 4" descr="Logo, company name&#10;&#10;Description automatically generated">
            <a:extLst>
              <a:ext uri="{FF2B5EF4-FFF2-40B4-BE49-F238E27FC236}">
                <a16:creationId xmlns:a16="http://schemas.microsoft.com/office/drawing/2014/main" id="{359CB8F7-46DE-48C3-BED6-3EF772CA0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
        <p:nvSpPr>
          <p:cNvPr id="6" name="Content Placeholder 2">
            <a:extLst>
              <a:ext uri="{FF2B5EF4-FFF2-40B4-BE49-F238E27FC236}">
                <a16:creationId xmlns:a16="http://schemas.microsoft.com/office/drawing/2014/main" id="{EF1ADDE1-A363-4856-8DE5-61D403C11263}"/>
              </a:ext>
            </a:extLst>
          </p:cNvPr>
          <p:cNvSpPr>
            <a:spLocks noGrp="1"/>
          </p:cNvSpPr>
          <p:nvPr>
            <p:ph idx="1"/>
          </p:nvPr>
        </p:nvSpPr>
        <p:spPr>
          <a:xfrm>
            <a:off x="1006827" y="1493892"/>
            <a:ext cx="3755673" cy="545923"/>
          </a:xfrm>
        </p:spPr>
        <p:txBody>
          <a:bodyPr>
            <a:noAutofit/>
          </a:bodyPr>
          <a:lstStyle/>
          <a:p>
            <a:pPr algn="ctr"/>
            <a:r>
              <a:rPr lang="en-GB" sz="3200" dirty="0">
                <a:solidFill>
                  <a:schemeClr val="tx1"/>
                </a:solidFill>
              </a:rPr>
              <a:t>Death sentence?</a:t>
            </a:r>
            <a:endParaRPr lang="en-GB" sz="100" dirty="0">
              <a:solidFill>
                <a:schemeClr val="tx1"/>
              </a:solidFill>
            </a:endParaRPr>
          </a:p>
        </p:txBody>
      </p:sp>
      <p:sp>
        <p:nvSpPr>
          <p:cNvPr id="7" name="Content Placeholder 2">
            <a:extLst>
              <a:ext uri="{FF2B5EF4-FFF2-40B4-BE49-F238E27FC236}">
                <a16:creationId xmlns:a16="http://schemas.microsoft.com/office/drawing/2014/main" id="{B7F60D18-8A75-4557-A529-8A4DDB9F2C63}"/>
              </a:ext>
            </a:extLst>
          </p:cNvPr>
          <p:cNvSpPr txBox="1">
            <a:spLocks/>
          </p:cNvSpPr>
          <p:nvPr/>
        </p:nvSpPr>
        <p:spPr>
          <a:xfrm>
            <a:off x="6133746" y="3786122"/>
            <a:ext cx="5851174" cy="106904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3200" dirty="0">
                <a:solidFill>
                  <a:schemeClr val="tx1"/>
                </a:solidFill>
              </a:rPr>
              <a:t>You get AIDS from sex?</a:t>
            </a:r>
            <a:endParaRPr lang="en-GB" sz="100" dirty="0">
              <a:solidFill>
                <a:schemeClr val="tx1"/>
              </a:solidFill>
            </a:endParaRPr>
          </a:p>
        </p:txBody>
      </p:sp>
      <p:sp>
        <p:nvSpPr>
          <p:cNvPr id="8" name="Content Placeholder 2">
            <a:extLst>
              <a:ext uri="{FF2B5EF4-FFF2-40B4-BE49-F238E27FC236}">
                <a16:creationId xmlns:a16="http://schemas.microsoft.com/office/drawing/2014/main" id="{B1207A3F-ABC2-4288-BC33-3BE961377479}"/>
              </a:ext>
            </a:extLst>
          </p:cNvPr>
          <p:cNvSpPr txBox="1">
            <a:spLocks/>
          </p:cNvSpPr>
          <p:nvPr/>
        </p:nvSpPr>
        <p:spPr>
          <a:xfrm>
            <a:off x="4503915" y="2245658"/>
            <a:ext cx="5851174" cy="106904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3200" dirty="0">
                <a:solidFill>
                  <a:schemeClr val="tx1"/>
                </a:solidFill>
              </a:rPr>
              <a:t>Gay-only disease?</a:t>
            </a:r>
            <a:endParaRPr lang="en-GB" sz="100" dirty="0">
              <a:solidFill>
                <a:schemeClr val="tx1"/>
              </a:solidFill>
            </a:endParaRPr>
          </a:p>
        </p:txBody>
      </p:sp>
      <p:sp>
        <p:nvSpPr>
          <p:cNvPr id="9" name="Content Placeholder 2">
            <a:extLst>
              <a:ext uri="{FF2B5EF4-FFF2-40B4-BE49-F238E27FC236}">
                <a16:creationId xmlns:a16="http://schemas.microsoft.com/office/drawing/2014/main" id="{F5A84381-657A-4E48-8DE9-C1D765E88E76}"/>
              </a:ext>
            </a:extLst>
          </p:cNvPr>
          <p:cNvSpPr txBox="1">
            <a:spLocks/>
          </p:cNvSpPr>
          <p:nvPr/>
        </p:nvSpPr>
        <p:spPr>
          <a:xfrm>
            <a:off x="1006827" y="5076959"/>
            <a:ext cx="5851174" cy="106904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3200" dirty="0">
                <a:solidFill>
                  <a:schemeClr val="tx1"/>
                </a:solidFill>
              </a:rPr>
              <a:t>Can’t have children?</a:t>
            </a:r>
            <a:endParaRPr lang="en-GB" sz="100" dirty="0">
              <a:solidFill>
                <a:schemeClr val="tx1"/>
              </a:solidFill>
            </a:endParaRPr>
          </a:p>
        </p:txBody>
      </p:sp>
      <p:sp>
        <p:nvSpPr>
          <p:cNvPr id="3" name="Rectangle 2">
            <a:extLst>
              <a:ext uri="{FF2B5EF4-FFF2-40B4-BE49-F238E27FC236}">
                <a16:creationId xmlns:a16="http://schemas.microsoft.com/office/drawing/2014/main" id="{53CFAC41-BF2A-4FB3-AD4C-84C8ED3BDC92}"/>
              </a:ext>
            </a:extLst>
          </p:cNvPr>
          <p:cNvSpPr/>
          <p:nvPr/>
        </p:nvSpPr>
        <p:spPr>
          <a:xfrm>
            <a:off x="1620907" y="2511012"/>
            <a:ext cx="3570208" cy="369332"/>
          </a:xfrm>
          <a:prstGeom prst="rect">
            <a:avLst/>
          </a:prstGeom>
        </p:spPr>
        <p:txBody>
          <a:bodyPr wrap="none">
            <a:spAutoFit/>
          </a:bodyPr>
          <a:lstStyle/>
          <a:p>
            <a:r>
              <a:rPr lang="en-GB" dirty="0"/>
              <a:t>Sharing needles drugs/tattooing?</a:t>
            </a:r>
          </a:p>
        </p:txBody>
      </p:sp>
      <p:sp>
        <p:nvSpPr>
          <p:cNvPr id="10" name="Rectangle 9">
            <a:extLst>
              <a:ext uri="{FF2B5EF4-FFF2-40B4-BE49-F238E27FC236}">
                <a16:creationId xmlns:a16="http://schemas.microsoft.com/office/drawing/2014/main" id="{48FD2143-8C29-48D8-8480-5ADD38CFFB11}"/>
              </a:ext>
            </a:extLst>
          </p:cNvPr>
          <p:cNvSpPr/>
          <p:nvPr/>
        </p:nvSpPr>
        <p:spPr>
          <a:xfrm>
            <a:off x="5834145" y="5702410"/>
            <a:ext cx="5917004" cy="369332"/>
          </a:xfrm>
          <a:prstGeom prst="rect">
            <a:avLst/>
          </a:prstGeom>
        </p:spPr>
        <p:txBody>
          <a:bodyPr wrap="none">
            <a:spAutoFit/>
          </a:bodyPr>
          <a:lstStyle/>
          <a:p>
            <a:r>
              <a:rPr lang="en-GB" dirty="0"/>
              <a:t>Causes the immune system to become extremely weak?</a:t>
            </a:r>
          </a:p>
        </p:txBody>
      </p:sp>
      <p:sp>
        <p:nvSpPr>
          <p:cNvPr id="11" name="Rectangle 10">
            <a:extLst>
              <a:ext uri="{FF2B5EF4-FFF2-40B4-BE49-F238E27FC236}">
                <a16:creationId xmlns:a16="http://schemas.microsoft.com/office/drawing/2014/main" id="{2839FF77-931B-4161-BD9E-2CE53CAA2506}"/>
              </a:ext>
            </a:extLst>
          </p:cNvPr>
          <p:cNvSpPr/>
          <p:nvPr/>
        </p:nvSpPr>
        <p:spPr>
          <a:xfrm>
            <a:off x="8513077" y="1617267"/>
            <a:ext cx="1980029" cy="369332"/>
          </a:xfrm>
          <a:prstGeom prst="rect">
            <a:avLst/>
          </a:prstGeom>
        </p:spPr>
        <p:txBody>
          <a:bodyPr wrap="none">
            <a:spAutoFit/>
          </a:bodyPr>
          <a:lstStyle/>
          <a:p>
            <a:r>
              <a:rPr lang="en-GB" dirty="0"/>
              <a:t>There is no cure?</a:t>
            </a:r>
          </a:p>
        </p:txBody>
      </p:sp>
      <p:sp>
        <p:nvSpPr>
          <p:cNvPr id="12" name="Content Placeholder 2">
            <a:extLst>
              <a:ext uri="{FF2B5EF4-FFF2-40B4-BE49-F238E27FC236}">
                <a16:creationId xmlns:a16="http://schemas.microsoft.com/office/drawing/2014/main" id="{7A8F93AE-8A37-49E7-889C-CBA23412374B}"/>
              </a:ext>
            </a:extLst>
          </p:cNvPr>
          <p:cNvSpPr txBox="1">
            <a:spLocks/>
          </p:cNvSpPr>
          <p:nvPr/>
        </p:nvSpPr>
        <p:spPr>
          <a:xfrm>
            <a:off x="-1110131" y="3192123"/>
            <a:ext cx="5851174" cy="106904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3200" dirty="0">
                <a:solidFill>
                  <a:schemeClr val="tx1"/>
                </a:solidFill>
              </a:rPr>
              <a:t>Prep?</a:t>
            </a:r>
            <a:endParaRPr lang="en-GB" sz="100" dirty="0">
              <a:solidFill>
                <a:schemeClr val="tx1"/>
              </a:solidFill>
            </a:endParaRPr>
          </a:p>
        </p:txBody>
      </p:sp>
      <p:sp>
        <p:nvSpPr>
          <p:cNvPr id="13" name="Rectangle 12">
            <a:extLst>
              <a:ext uri="{FF2B5EF4-FFF2-40B4-BE49-F238E27FC236}">
                <a16:creationId xmlns:a16="http://schemas.microsoft.com/office/drawing/2014/main" id="{75A740E6-D9BF-4464-9148-8335213E1DD6}"/>
              </a:ext>
            </a:extLst>
          </p:cNvPr>
          <p:cNvSpPr/>
          <p:nvPr/>
        </p:nvSpPr>
        <p:spPr>
          <a:xfrm>
            <a:off x="5299279" y="1194874"/>
            <a:ext cx="1672253" cy="369332"/>
          </a:xfrm>
          <a:prstGeom prst="rect">
            <a:avLst/>
          </a:prstGeom>
        </p:spPr>
        <p:txBody>
          <a:bodyPr wrap="none">
            <a:spAutoFit/>
          </a:bodyPr>
          <a:lstStyle/>
          <a:p>
            <a:r>
              <a:rPr lang="en-GB" dirty="0"/>
              <a:t>Undetectable?</a:t>
            </a:r>
          </a:p>
        </p:txBody>
      </p:sp>
      <p:sp>
        <p:nvSpPr>
          <p:cNvPr id="14" name="Rectangle 13">
            <a:extLst>
              <a:ext uri="{FF2B5EF4-FFF2-40B4-BE49-F238E27FC236}">
                <a16:creationId xmlns:a16="http://schemas.microsoft.com/office/drawing/2014/main" id="{8EB6A27C-95CA-411A-9076-910D8DF86AE6}"/>
              </a:ext>
            </a:extLst>
          </p:cNvPr>
          <p:cNvSpPr/>
          <p:nvPr/>
        </p:nvSpPr>
        <p:spPr>
          <a:xfrm>
            <a:off x="3772485" y="3401537"/>
            <a:ext cx="1582484" cy="369332"/>
          </a:xfrm>
          <a:prstGeom prst="rect">
            <a:avLst/>
          </a:prstGeom>
        </p:spPr>
        <p:txBody>
          <a:bodyPr wrap="none">
            <a:spAutoFit/>
          </a:bodyPr>
          <a:lstStyle/>
          <a:p>
            <a:r>
              <a:rPr lang="en-GB" dirty="0"/>
              <a:t>Manageable?</a:t>
            </a:r>
          </a:p>
        </p:txBody>
      </p:sp>
      <p:sp>
        <p:nvSpPr>
          <p:cNvPr id="15" name="Rectangle 14">
            <a:extLst>
              <a:ext uri="{FF2B5EF4-FFF2-40B4-BE49-F238E27FC236}">
                <a16:creationId xmlns:a16="http://schemas.microsoft.com/office/drawing/2014/main" id="{3822C7E6-E008-4024-BC7E-376726AFC3C9}"/>
              </a:ext>
            </a:extLst>
          </p:cNvPr>
          <p:cNvSpPr/>
          <p:nvPr/>
        </p:nvSpPr>
        <p:spPr>
          <a:xfrm>
            <a:off x="6280298" y="3118070"/>
            <a:ext cx="1031051" cy="369332"/>
          </a:xfrm>
          <a:prstGeom prst="rect">
            <a:avLst/>
          </a:prstGeom>
        </p:spPr>
        <p:txBody>
          <a:bodyPr wrap="none">
            <a:spAutoFit/>
          </a:bodyPr>
          <a:lstStyle/>
          <a:p>
            <a:r>
              <a:rPr lang="en-GB" dirty="0"/>
              <a:t>Stigma?</a:t>
            </a:r>
          </a:p>
        </p:txBody>
      </p:sp>
      <p:sp>
        <p:nvSpPr>
          <p:cNvPr id="16" name="Rectangle 15">
            <a:extLst>
              <a:ext uri="{FF2B5EF4-FFF2-40B4-BE49-F238E27FC236}">
                <a16:creationId xmlns:a16="http://schemas.microsoft.com/office/drawing/2014/main" id="{DE46638B-AF73-4CE7-A284-E351B25453F9}"/>
              </a:ext>
            </a:extLst>
          </p:cNvPr>
          <p:cNvSpPr/>
          <p:nvPr/>
        </p:nvSpPr>
        <p:spPr>
          <a:xfrm>
            <a:off x="1989929" y="6060935"/>
            <a:ext cx="1133644" cy="369332"/>
          </a:xfrm>
          <a:prstGeom prst="rect">
            <a:avLst/>
          </a:prstGeom>
        </p:spPr>
        <p:txBody>
          <a:bodyPr wrap="none">
            <a:spAutoFit/>
          </a:bodyPr>
          <a:lstStyle/>
          <a:p>
            <a:r>
              <a:rPr lang="en-GB" dirty="0"/>
              <a:t>1980/90s</a:t>
            </a:r>
          </a:p>
        </p:txBody>
      </p:sp>
      <p:sp>
        <p:nvSpPr>
          <p:cNvPr id="17" name="Rectangle 16">
            <a:extLst>
              <a:ext uri="{FF2B5EF4-FFF2-40B4-BE49-F238E27FC236}">
                <a16:creationId xmlns:a16="http://schemas.microsoft.com/office/drawing/2014/main" id="{2473EA34-DA21-420C-B86D-5DAE90F5ABF5}"/>
              </a:ext>
            </a:extLst>
          </p:cNvPr>
          <p:cNvSpPr/>
          <p:nvPr/>
        </p:nvSpPr>
        <p:spPr>
          <a:xfrm>
            <a:off x="1279432" y="4284221"/>
            <a:ext cx="2069797" cy="369332"/>
          </a:xfrm>
          <a:prstGeom prst="rect">
            <a:avLst/>
          </a:prstGeom>
        </p:spPr>
        <p:txBody>
          <a:bodyPr wrap="none">
            <a:spAutoFit/>
          </a:bodyPr>
          <a:lstStyle/>
          <a:p>
            <a:r>
              <a:rPr lang="en-GB" dirty="0"/>
              <a:t>Starts with a cold?</a:t>
            </a:r>
          </a:p>
        </p:txBody>
      </p:sp>
      <p:sp>
        <p:nvSpPr>
          <p:cNvPr id="18" name="Rectangle 17">
            <a:extLst>
              <a:ext uri="{FF2B5EF4-FFF2-40B4-BE49-F238E27FC236}">
                <a16:creationId xmlns:a16="http://schemas.microsoft.com/office/drawing/2014/main" id="{BFC355DF-D7BE-4D34-A1EF-AF392EC6319E}"/>
              </a:ext>
            </a:extLst>
          </p:cNvPr>
          <p:cNvSpPr/>
          <p:nvPr/>
        </p:nvSpPr>
        <p:spPr>
          <a:xfrm>
            <a:off x="7153166" y="4835619"/>
            <a:ext cx="2531462" cy="369332"/>
          </a:xfrm>
          <a:prstGeom prst="rect">
            <a:avLst/>
          </a:prstGeom>
        </p:spPr>
        <p:txBody>
          <a:bodyPr wrap="none">
            <a:spAutoFit/>
          </a:bodyPr>
          <a:lstStyle/>
          <a:p>
            <a:r>
              <a:rPr lang="en-GB" dirty="0"/>
              <a:t>Not easily transmitted?</a:t>
            </a:r>
          </a:p>
        </p:txBody>
      </p:sp>
      <p:sp>
        <p:nvSpPr>
          <p:cNvPr id="19" name="Rectangle 18">
            <a:extLst>
              <a:ext uri="{FF2B5EF4-FFF2-40B4-BE49-F238E27FC236}">
                <a16:creationId xmlns:a16="http://schemas.microsoft.com/office/drawing/2014/main" id="{A730FB60-F47C-4305-96AF-181580C2374A}"/>
              </a:ext>
            </a:extLst>
          </p:cNvPr>
          <p:cNvSpPr/>
          <p:nvPr/>
        </p:nvSpPr>
        <p:spPr>
          <a:xfrm>
            <a:off x="9268378" y="2744840"/>
            <a:ext cx="1723549" cy="369332"/>
          </a:xfrm>
          <a:prstGeom prst="rect">
            <a:avLst/>
          </a:prstGeom>
        </p:spPr>
        <p:txBody>
          <a:bodyPr wrap="none">
            <a:spAutoFit/>
          </a:bodyPr>
          <a:lstStyle/>
          <a:p>
            <a:r>
              <a:rPr lang="en-GB" dirty="0"/>
              <a:t>No symptoms?</a:t>
            </a:r>
          </a:p>
        </p:txBody>
      </p:sp>
      <p:sp>
        <p:nvSpPr>
          <p:cNvPr id="20" name="Rectangle 19">
            <a:extLst>
              <a:ext uri="{FF2B5EF4-FFF2-40B4-BE49-F238E27FC236}">
                <a16:creationId xmlns:a16="http://schemas.microsoft.com/office/drawing/2014/main" id="{C55C0D3E-82CF-4315-94BC-D321189E847A}"/>
              </a:ext>
            </a:extLst>
          </p:cNvPr>
          <p:cNvSpPr/>
          <p:nvPr/>
        </p:nvSpPr>
        <p:spPr>
          <a:xfrm>
            <a:off x="4762500" y="6245601"/>
            <a:ext cx="1924566" cy="369332"/>
          </a:xfrm>
          <a:prstGeom prst="rect">
            <a:avLst/>
          </a:prstGeom>
        </p:spPr>
        <p:txBody>
          <a:bodyPr wrap="none">
            <a:spAutoFit/>
          </a:bodyPr>
          <a:lstStyle/>
          <a:p>
            <a:r>
              <a:rPr lang="en-GB" dirty="0"/>
              <a:t>It’s in the blood? </a:t>
            </a:r>
          </a:p>
        </p:txBody>
      </p:sp>
      <p:sp>
        <p:nvSpPr>
          <p:cNvPr id="21" name="Rectangle 20">
            <a:extLst>
              <a:ext uri="{FF2B5EF4-FFF2-40B4-BE49-F238E27FC236}">
                <a16:creationId xmlns:a16="http://schemas.microsoft.com/office/drawing/2014/main" id="{5C556F63-8B61-44AE-A77B-5F112B283F7E}"/>
              </a:ext>
            </a:extLst>
          </p:cNvPr>
          <p:cNvSpPr/>
          <p:nvPr/>
        </p:nvSpPr>
        <p:spPr>
          <a:xfrm>
            <a:off x="4871862" y="1796426"/>
            <a:ext cx="1261884" cy="369332"/>
          </a:xfrm>
          <a:prstGeom prst="rect">
            <a:avLst/>
          </a:prstGeom>
        </p:spPr>
        <p:txBody>
          <a:bodyPr wrap="none">
            <a:spAutoFit/>
          </a:bodyPr>
          <a:lstStyle/>
          <a:p>
            <a:r>
              <a:rPr lang="en-GB" dirty="0"/>
              <a:t>Outdated?</a:t>
            </a:r>
          </a:p>
        </p:txBody>
      </p:sp>
      <p:sp>
        <p:nvSpPr>
          <p:cNvPr id="22" name="Rectangle 21">
            <a:extLst>
              <a:ext uri="{FF2B5EF4-FFF2-40B4-BE49-F238E27FC236}">
                <a16:creationId xmlns:a16="http://schemas.microsoft.com/office/drawing/2014/main" id="{648D260C-05FA-4287-8BEC-083D16D6A283}"/>
              </a:ext>
            </a:extLst>
          </p:cNvPr>
          <p:cNvSpPr/>
          <p:nvPr/>
        </p:nvSpPr>
        <p:spPr>
          <a:xfrm>
            <a:off x="3644394" y="4511039"/>
            <a:ext cx="3801041" cy="369332"/>
          </a:xfrm>
          <a:prstGeom prst="rect">
            <a:avLst/>
          </a:prstGeom>
        </p:spPr>
        <p:txBody>
          <a:bodyPr wrap="none">
            <a:spAutoFit/>
          </a:bodyPr>
          <a:lstStyle/>
          <a:p>
            <a:r>
              <a:rPr lang="en-GB" dirty="0"/>
              <a:t>Not talked about much these days?</a:t>
            </a:r>
          </a:p>
        </p:txBody>
      </p:sp>
    </p:spTree>
    <p:extLst>
      <p:ext uri="{BB962C8B-B14F-4D97-AF65-F5344CB8AC3E}">
        <p14:creationId xmlns:p14="http://schemas.microsoft.com/office/powerpoint/2010/main" val="2233155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B3EBEC-D514-45B6-A834-8C6A32ABAE04}"/>
              </a:ext>
            </a:extLst>
          </p:cNvPr>
          <p:cNvSpPr>
            <a:spLocks noGrp="1"/>
          </p:cNvSpPr>
          <p:nvPr>
            <p:ph type="sldNum" sz="quarter" idx="12"/>
          </p:nvPr>
        </p:nvSpPr>
        <p:spPr/>
        <p:txBody>
          <a:bodyPr/>
          <a:lstStyle/>
          <a:p>
            <a:fld id="{01898949-DBEE-42AF-93B8-E24DF2BBF04D}" type="slidenum">
              <a:rPr lang="en-GB" smtClean="0"/>
              <a:t>30</a:t>
            </a:fld>
            <a:endParaRPr lang="en-GB" dirty="0"/>
          </a:p>
        </p:txBody>
      </p:sp>
      <p:pic>
        <p:nvPicPr>
          <p:cNvPr id="5" name="Picture 4" descr="Logo, company name&#10;&#10;Description automatically generated">
            <a:extLst>
              <a:ext uri="{FF2B5EF4-FFF2-40B4-BE49-F238E27FC236}">
                <a16:creationId xmlns:a16="http://schemas.microsoft.com/office/drawing/2014/main" id="{E9A9714F-515D-4679-8B6A-6D0775D4D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9" name="Picture 8">
            <a:extLst>
              <a:ext uri="{FF2B5EF4-FFF2-40B4-BE49-F238E27FC236}">
                <a16:creationId xmlns:a16="http://schemas.microsoft.com/office/drawing/2014/main" id="{19C1D5B2-CE2F-4248-9E25-4A3A485ADE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900" y="333063"/>
            <a:ext cx="1440000" cy="1440000"/>
          </a:xfrm>
          <a:prstGeom prst="rect">
            <a:avLst/>
          </a:prstGeom>
        </p:spPr>
      </p:pic>
      <p:pic>
        <p:nvPicPr>
          <p:cNvPr id="3" name="Picture 2" descr="Calendar&#10;&#10;Description automatically generated">
            <a:extLst>
              <a:ext uri="{FF2B5EF4-FFF2-40B4-BE49-F238E27FC236}">
                <a16:creationId xmlns:a16="http://schemas.microsoft.com/office/drawing/2014/main" id="{7E087FB0-47F2-495B-9787-D7D72D9CFA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2099" y="2479476"/>
            <a:ext cx="4905375" cy="2759273"/>
          </a:xfrm>
          <a:prstGeom prst="rect">
            <a:avLst/>
          </a:prstGeom>
        </p:spPr>
      </p:pic>
      <p:pic>
        <p:nvPicPr>
          <p:cNvPr id="7" name="Picture 6" descr="Text&#10;&#10;Description automatically generated">
            <a:extLst>
              <a:ext uri="{FF2B5EF4-FFF2-40B4-BE49-F238E27FC236}">
                <a16:creationId xmlns:a16="http://schemas.microsoft.com/office/drawing/2014/main" id="{B278E3BF-126B-4A31-A771-35333F80AF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3876" y="2371726"/>
            <a:ext cx="4976466" cy="2973342"/>
          </a:xfrm>
          <a:prstGeom prst="rect">
            <a:avLst/>
          </a:prstGeom>
        </p:spPr>
      </p:pic>
      <p:sp>
        <p:nvSpPr>
          <p:cNvPr id="2" name="Rectangle 1">
            <a:extLst>
              <a:ext uri="{FF2B5EF4-FFF2-40B4-BE49-F238E27FC236}">
                <a16:creationId xmlns:a16="http://schemas.microsoft.com/office/drawing/2014/main" id="{22173C45-8C3C-4C0D-AB6D-ADA0CD223F61}"/>
              </a:ext>
            </a:extLst>
          </p:cNvPr>
          <p:cNvSpPr/>
          <p:nvPr/>
        </p:nvSpPr>
        <p:spPr>
          <a:xfrm>
            <a:off x="1929900" y="6559786"/>
            <a:ext cx="6096000" cy="261610"/>
          </a:xfrm>
          <a:prstGeom prst="rect">
            <a:avLst/>
          </a:prstGeom>
        </p:spPr>
        <p:txBody>
          <a:bodyPr>
            <a:spAutoFit/>
          </a:bodyPr>
          <a:lstStyle/>
          <a:p>
            <a:r>
              <a:rPr lang="en-GB" sz="1100" dirty="0">
                <a:hlinkClick r:id="rId7"/>
              </a:rPr>
              <a:t>https://www.tht.org.uk/news/lockdown-sex-ban-could-break-chain-hiv</a:t>
            </a:r>
            <a:r>
              <a:rPr lang="en-GB" sz="1100" dirty="0"/>
              <a:t> </a:t>
            </a:r>
          </a:p>
        </p:txBody>
      </p:sp>
    </p:spTree>
    <p:extLst>
      <p:ext uri="{BB962C8B-B14F-4D97-AF65-F5344CB8AC3E}">
        <p14:creationId xmlns:p14="http://schemas.microsoft.com/office/powerpoint/2010/main" val="2600331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B3EBEC-D514-45B6-A834-8C6A32ABAE04}"/>
              </a:ext>
            </a:extLst>
          </p:cNvPr>
          <p:cNvSpPr>
            <a:spLocks noGrp="1"/>
          </p:cNvSpPr>
          <p:nvPr>
            <p:ph type="sldNum" sz="quarter" idx="12"/>
          </p:nvPr>
        </p:nvSpPr>
        <p:spPr>
          <a:xfrm>
            <a:off x="11659319" y="6424283"/>
            <a:ext cx="221760" cy="135503"/>
          </a:xfrm>
        </p:spPr>
        <p:txBody>
          <a:bodyPr/>
          <a:lstStyle/>
          <a:p>
            <a:fld id="{01898949-DBEE-42AF-93B8-E24DF2BBF04D}" type="slidenum">
              <a:rPr lang="en-GB" smtClean="0"/>
              <a:t>31</a:t>
            </a:fld>
            <a:endParaRPr lang="en-GB" dirty="0"/>
          </a:p>
        </p:txBody>
      </p:sp>
      <p:pic>
        <p:nvPicPr>
          <p:cNvPr id="5" name="Picture 4" descr="Logo, company name&#10;&#10;Description automatically generated">
            <a:extLst>
              <a:ext uri="{FF2B5EF4-FFF2-40B4-BE49-F238E27FC236}">
                <a16:creationId xmlns:a16="http://schemas.microsoft.com/office/drawing/2014/main" id="{E9A9714F-515D-4679-8B6A-6D0775D4D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
        <p:nvSpPr>
          <p:cNvPr id="6" name="Content Placeholder 2">
            <a:extLst>
              <a:ext uri="{FF2B5EF4-FFF2-40B4-BE49-F238E27FC236}">
                <a16:creationId xmlns:a16="http://schemas.microsoft.com/office/drawing/2014/main" id="{EA099B9C-7A85-4D41-86CE-03F320B3D489}"/>
              </a:ext>
            </a:extLst>
          </p:cNvPr>
          <p:cNvSpPr txBox="1">
            <a:spLocks/>
          </p:cNvSpPr>
          <p:nvPr/>
        </p:nvSpPr>
        <p:spPr>
          <a:xfrm>
            <a:off x="8530031" y="4743451"/>
            <a:ext cx="3509084" cy="914400"/>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GB" sz="2000" b="1" dirty="0">
                <a:solidFill>
                  <a:schemeClr val="tx1"/>
                </a:solidFill>
              </a:rPr>
              <a:t>Sexual Health Clinic</a:t>
            </a:r>
            <a:endParaRPr lang="en-GB" dirty="0"/>
          </a:p>
        </p:txBody>
      </p:sp>
      <p:pic>
        <p:nvPicPr>
          <p:cNvPr id="7" name="Picture 1" descr="R:\SHS Shared\Sexual Health Promotion\Communications &amp; Marketing\1. SHP Images\LTAI Graphics\sp-order-sti-test icon.png">
            <a:extLst>
              <a:ext uri="{FF2B5EF4-FFF2-40B4-BE49-F238E27FC236}">
                <a16:creationId xmlns:a16="http://schemas.microsoft.com/office/drawing/2014/main" id="{B5C2EDBE-D153-459B-B1B0-485DE316D0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1455" y="2463720"/>
            <a:ext cx="2115140" cy="21151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9C1D5B2-CE2F-4248-9E25-4A3A485ADE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9900" y="333063"/>
            <a:ext cx="1440000" cy="1440000"/>
          </a:xfrm>
          <a:prstGeom prst="rect">
            <a:avLst/>
          </a:prstGeom>
        </p:spPr>
      </p:pic>
      <p:pic>
        <p:nvPicPr>
          <p:cNvPr id="10" name="Picture 9" descr="Application, icon&#10;&#10;Description automatically generated">
            <a:extLst>
              <a:ext uri="{FF2B5EF4-FFF2-40B4-BE49-F238E27FC236}">
                <a16:creationId xmlns:a16="http://schemas.microsoft.com/office/drawing/2014/main" id="{80D50927-135B-4759-ADDB-F361701825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7046" y="2463720"/>
            <a:ext cx="2115055" cy="2115055"/>
          </a:xfrm>
          <a:prstGeom prst="rect">
            <a:avLst/>
          </a:prstGeom>
        </p:spPr>
      </p:pic>
      <p:sp>
        <p:nvSpPr>
          <p:cNvPr id="11" name="Content Placeholder 2">
            <a:extLst>
              <a:ext uri="{FF2B5EF4-FFF2-40B4-BE49-F238E27FC236}">
                <a16:creationId xmlns:a16="http://schemas.microsoft.com/office/drawing/2014/main" id="{1DD12E9E-A254-464B-9CF3-1B4B0B64FB38}"/>
              </a:ext>
            </a:extLst>
          </p:cNvPr>
          <p:cNvSpPr txBox="1">
            <a:spLocks/>
          </p:cNvSpPr>
          <p:nvPr/>
        </p:nvSpPr>
        <p:spPr>
          <a:xfrm>
            <a:off x="4914483" y="4743451"/>
            <a:ext cx="3509084" cy="914400"/>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GB" sz="2000" b="1" dirty="0">
                <a:solidFill>
                  <a:schemeClr val="tx1"/>
                </a:solidFill>
              </a:rPr>
              <a:t>Full STI Kit (18+)</a:t>
            </a:r>
            <a:endParaRPr lang="en-GB" sz="1200" b="1" dirty="0">
              <a:hlinkClick r:id="rId7"/>
            </a:endParaRPr>
          </a:p>
          <a:p>
            <a:pPr algn="ctr">
              <a:spcAft>
                <a:spcPts val="0"/>
              </a:spcAft>
            </a:pPr>
            <a:r>
              <a:rPr lang="en-GB" dirty="0">
                <a:hlinkClick r:id="rId8"/>
              </a:rPr>
              <a:t>www.letstalkaboutit.nhs.uk/test</a:t>
            </a:r>
            <a:r>
              <a:rPr lang="en-GB" dirty="0"/>
              <a:t> </a:t>
            </a:r>
          </a:p>
        </p:txBody>
      </p:sp>
      <p:sp>
        <p:nvSpPr>
          <p:cNvPr id="12" name="Content Placeholder 2">
            <a:extLst>
              <a:ext uri="{FF2B5EF4-FFF2-40B4-BE49-F238E27FC236}">
                <a16:creationId xmlns:a16="http://schemas.microsoft.com/office/drawing/2014/main" id="{468EE987-7386-4E3E-87E7-389B530BDBC5}"/>
              </a:ext>
            </a:extLst>
          </p:cNvPr>
          <p:cNvSpPr txBox="1">
            <a:spLocks/>
          </p:cNvSpPr>
          <p:nvPr/>
        </p:nvSpPr>
        <p:spPr>
          <a:xfrm>
            <a:off x="1387235" y="4743451"/>
            <a:ext cx="3509084" cy="914400"/>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GB" b="1" dirty="0">
                <a:solidFill>
                  <a:schemeClr val="tx1"/>
                </a:solidFill>
              </a:rPr>
              <a:t>Community Rapid Test</a:t>
            </a:r>
          </a:p>
          <a:p>
            <a:pPr algn="ctr">
              <a:spcAft>
                <a:spcPts val="0"/>
              </a:spcAft>
            </a:pPr>
            <a:r>
              <a:rPr lang="en-GB" b="1" dirty="0">
                <a:solidFill>
                  <a:schemeClr val="tx1"/>
                </a:solidFill>
              </a:rPr>
              <a:t>(Currently suspended)</a:t>
            </a:r>
          </a:p>
          <a:p>
            <a:pPr algn="ctr">
              <a:spcAft>
                <a:spcPts val="0"/>
              </a:spcAft>
            </a:pPr>
            <a:r>
              <a:rPr lang="en-GB" sz="1600" dirty="0">
                <a:hlinkClick r:id="rId8"/>
              </a:rPr>
              <a:t>www.letstalkaboutit.nhs.uk/hivtest</a:t>
            </a:r>
            <a:r>
              <a:rPr lang="en-GB" sz="1600" dirty="0"/>
              <a:t> </a:t>
            </a:r>
          </a:p>
          <a:p>
            <a:pPr algn="ctr">
              <a:spcAft>
                <a:spcPts val="0"/>
              </a:spcAft>
            </a:pPr>
            <a:endParaRPr lang="en-GB" sz="1600" dirty="0"/>
          </a:p>
        </p:txBody>
      </p:sp>
      <p:sp>
        <p:nvSpPr>
          <p:cNvPr id="2" name="Rectangle: Rounded Corners 1">
            <a:extLst>
              <a:ext uri="{FF2B5EF4-FFF2-40B4-BE49-F238E27FC236}">
                <a16:creationId xmlns:a16="http://schemas.microsoft.com/office/drawing/2014/main" id="{E1B62909-CCB9-4CE3-BEA5-D1072F56642C}"/>
              </a:ext>
            </a:extLst>
          </p:cNvPr>
          <p:cNvSpPr/>
          <p:nvPr/>
        </p:nvSpPr>
        <p:spPr>
          <a:xfrm>
            <a:off x="2084250" y="2463719"/>
            <a:ext cx="2115055" cy="2115055"/>
          </a:xfrm>
          <a:prstGeom prst="roundRect">
            <a:avLst>
              <a:gd name="adj" fmla="val 4508"/>
            </a:avLst>
          </a:prstGeom>
          <a:solidFill>
            <a:srgbClr val="1F1F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Graphical user interface, application&#10;&#10;Description automatically generated">
            <a:extLst>
              <a:ext uri="{FF2B5EF4-FFF2-40B4-BE49-F238E27FC236}">
                <a16:creationId xmlns:a16="http://schemas.microsoft.com/office/drawing/2014/main" id="{E103F1ED-65D6-4F26-8231-CC92E2992D48}"/>
              </a:ext>
            </a:extLst>
          </p:cNvPr>
          <p:cNvPicPr>
            <a:picLocks noChangeAspect="1"/>
          </p:cNvPicPr>
          <p:nvPr/>
        </p:nvPicPr>
        <p:blipFill rotWithShape="1">
          <a:blip r:embed="rId9">
            <a:extLst>
              <a:ext uri="{28A0092B-C50C-407E-A947-70E740481C1C}">
                <a14:useLocalDpi xmlns:a14="http://schemas.microsoft.com/office/drawing/2010/main" val="0"/>
              </a:ext>
            </a:extLst>
          </a:blip>
          <a:srcRect b="18333"/>
          <a:stretch/>
        </p:blipFill>
        <p:spPr>
          <a:xfrm>
            <a:off x="2225822" y="2463720"/>
            <a:ext cx="1831910" cy="2115054"/>
          </a:xfrm>
          <a:prstGeom prst="rect">
            <a:avLst/>
          </a:prstGeom>
        </p:spPr>
      </p:pic>
    </p:spTree>
    <p:extLst>
      <p:ext uri="{BB962C8B-B14F-4D97-AF65-F5344CB8AC3E}">
        <p14:creationId xmlns:p14="http://schemas.microsoft.com/office/powerpoint/2010/main" val="38906947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58585" y="4069094"/>
            <a:ext cx="3569605" cy="2263612"/>
          </a:xfrm>
        </p:spPr>
        <p:txBody>
          <a:bodyPr anchor="ctr" anchorCtr="0">
            <a:normAutofit/>
          </a:bodyPr>
          <a:lstStyle/>
          <a:p>
            <a:pPr algn="ctr">
              <a:spcAft>
                <a:spcPts val="0"/>
              </a:spcAft>
            </a:pPr>
            <a:r>
              <a:rPr lang="en-GB" sz="2400" b="1" dirty="0">
                <a:solidFill>
                  <a:schemeClr val="tx1"/>
                </a:solidFill>
              </a:rPr>
              <a:t>Free. </a:t>
            </a:r>
          </a:p>
          <a:p>
            <a:pPr algn="ctr">
              <a:spcAft>
                <a:spcPts val="0"/>
              </a:spcAft>
            </a:pPr>
            <a:r>
              <a:rPr lang="en-GB" sz="2400" b="1" dirty="0">
                <a:solidFill>
                  <a:schemeClr val="tx1"/>
                </a:solidFill>
              </a:rPr>
              <a:t>Confidential. </a:t>
            </a:r>
          </a:p>
          <a:p>
            <a:pPr algn="ctr">
              <a:spcAft>
                <a:spcPts val="0"/>
              </a:spcAft>
            </a:pPr>
            <a:r>
              <a:rPr lang="en-GB" sz="2400" b="1" dirty="0">
                <a:solidFill>
                  <a:schemeClr val="tx1"/>
                </a:solidFill>
              </a:rPr>
              <a:t>Discreet packaging.</a:t>
            </a:r>
          </a:p>
          <a:p>
            <a:pPr algn="ctr">
              <a:spcAft>
                <a:spcPts val="0"/>
              </a:spcAft>
            </a:pPr>
            <a:r>
              <a:rPr lang="en-GB" sz="2000" dirty="0">
                <a:hlinkClick r:id="rId3"/>
              </a:rPr>
              <a:t>www.letstalkaboutit.nhs.uk/test</a:t>
            </a:r>
            <a:r>
              <a:rPr lang="en-GB" sz="2000" dirty="0"/>
              <a:t> </a:t>
            </a:r>
          </a:p>
          <a:p>
            <a:pPr algn="ctr">
              <a:spcAft>
                <a:spcPts val="0"/>
              </a:spcAft>
            </a:pPr>
            <a:endParaRPr lang="en-GB" sz="2000" dirty="0"/>
          </a:p>
        </p:txBody>
      </p:sp>
      <p:sp>
        <p:nvSpPr>
          <p:cNvPr id="4" name="Slide Number Placeholder 3"/>
          <p:cNvSpPr>
            <a:spLocks noGrp="1"/>
          </p:cNvSpPr>
          <p:nvPr>
            <p:ph type="sldNum" sz="quarter" idx="12"/>
          </p:nvPr>
        </p:nvSpPr>
        <p:spPr/>
        <p:txBody>
          <a:bodyPr/>
          <a:lstStyle/>
          <a:p>
            <a:fld id="{01898949-DBEE-42AF-93B8-E24DF2BBF04D}" type="slidenum">
              <a:rPr lang="en-GB" smtClean="0"/>
              <a:t>32</a:t>
            </a:fld>
            <a:endParaRPr lang="en-GB" dirty="0"/>
          </a:p>
        </p:txBody>
      </p:sp>
      <p:pic>
        <p:nvPicPr>
          <p:cNvPr id="8" name="Picture 7" descr="Text&#10;&#10;Description automatically generated">
            <a:extLst>
              <a:ext uri="{FF2B5EF4-FFF2-40B4-BE49-F238E27FC236}">
                <a16:creationId xmlns:a16="http://schemas.microsoft.com/office/drawing/2014/main" id="{D98500BE-A912-4315-8210-13017B1D68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0310" y="1409923"/>
            <a:ext cx="3466620" cy="2474426"/>
          </a:xfrm>
          <a:prstGeom prst="rect">
            <a:avLst/>
          </a:prstGeom>
        </p:spPr>
      </p:pic>
      <p:pic>
        <p:nvPicPr>
          <p:cNvPr id="11" name="Picture 10" descr="A picture containing indoor, open, filled, bottle&#10;&#10;Description automatically generated">
            <a:extLst>
              <a:ext uri="{FF2B5EF4-FFF2-40B4-BE49-F238E27FC236}">
                <a16:creationId xmlns:a16="http://schemas.microsoft.com/office/drawing/2014/main" id="{4E500826-485C-46F3-83E5-E1F6FDC9F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2414" y="1409923"/>
            <a:ext cx="3575776" cy="2474426"/>
          </a:xfrm>
          <a:prstGeom prst="rect">
            <a:avLst/>
          </a:prstGeom>
        </p:spPr>
      </p:pic>
      <p:pic>
        <p:nvPicPr>
          <p:cNvPr id="13" name="Picture 12" descr="A picture containing bag, sitting, suitcase, laying&#10;&#10;Description automatically generated">
            <a:extLst>
              <a:ext uri="{FF2B5EF4-FFF2-40B4-BE49-F238E27FC236}">
                <a16:creationId xmlns:a16="http://schemas.microsoft.com/office/drawing/2014/main" id="{91E65370-E75A-4BD5-B873-CE6FA3AE1D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6765" y="4030123"/>
            <a:ext cx="3460165" cy="2595124"/>
          </a:xfrm>
          <a:prstGeom prst="rect">
            <a:avLst/>
          </a:prstGeom>
        </p:spPr>
      </p:pic>
      <p:pic>
        <p:nvPicPr>
          <p:cNvPr id="10" name="Picture 9" descr="Logo, company name&#10;&#10;Description automatically generated">
            <a:extLst>
              <a:ext uri="{FF2B5EF4-FFF2-40B4-BE49-F238E27FC236}">
                <a16:creationId xmlns:a16="http://schemas.microsoft.com/office/drawing/2014/main" id="{0C2C2063-C735-4E2C-BD1D-0CAEC86CB8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12" name="Picture 11">
            <a:extLst>
              <a:ext uri="{FF2B5EF4-FFF2-40B4-BE49-F238E27FC236}">
                <a16:creationId xmlns:a16="http://schemas.microsoft.com/office/drawing/2014/main" id="{B644490B-BB3C-4E98-9F4B-822B2317DC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9900" y="333063"/>
            <a:ext cx="1440000" cy="1440000"/>
          </a:xfrm>
          <a:prstGeom prst="rect">
            <a:avLst/>
          </a:prstGeom>
        </p:spPr>
      </p:pic>
    </p:spTree>
    <p:extLst>
      <p:ext uri="{BB962C8B-B14F-4D97-AF65-F5344CB8AC3E}">
        <p14:creationId xmlns:p14="http://schemas.microsoft.com/office/powerpoint/2010/main" val="3648288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1898949-DBEE-42AF-93B8-E24DF2BBF04D}" type="slidenum">
              <a:rPr lang="en-GB" smtClean="0"/>
              <a:t>33</a:t>
            </a:fld>
            <a:endParaRPr lang="en-GB" dirty="0"/>
          </a:p>
        </p:txBody>
      </p:sp>
      <p:pic>
        <p:nvPicPr>
          <p:cNvPr id="10" name="Picture 9" descr="Logo, company name&#10;&#10;Description automatically generated">
            <a:extLst>
              <a:ext uri="{FF2B5EF4-FFF2-40B4-BE49-F238E27FC236}">
                <a16:creationId xmlns:a16="http://schemas.microsoft.com/office/drawing/2014/main" id="{0C2C2063-C735-4E2C-BD1D-0CAEC86CB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12" name="Picture 11">
            <a:extLst>
              <a:ext uri="{FF2B5EF4-FFF2-40B4-BE49-F238E27FC236}">
                <a16:creationId xmlns:a16="http://schemas.microsoft.com/office/drawing/2014/main" id="{B644490B-BB3C-4E98-9F4B-822B2317DC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900" y="333063"/>
            <a:ext cx="1440000" cy="1440000"/>
          </a:xfrm>
          <a:prstGeom prst="rect">
            <a:avLst/>
          </a:prstGeom>
        </p:spPr>
      </p:pic>
      <p:sp>
        <p:nvSpPr>
          <p:cNvPr id="14" name="Content Placeholder 2">
            <a:extLst>
              <a:ext uri="{FF2B5EF4-FFF2-40B4-BE49-F238E27FC236}">
                <a16:creationId xmlns:a16="http://schemas.microsoft.com/office/drawing/2014/main" id="{C26D49CB-EE75-433D-848A-4CD8D068B15E}"/>
              </a:ext>
            </a:extLst>
          </p:cNvPr>
          <p:cNvSpPr txBox="1">
            <a:spLocks/>
          </p:cNvSpPr>
          <p:nvPr/>
        </p:nvSpPr>
        <p:spPr>
          <a:xfrm>
            <a:off x="2981324" y="5940661"/>
            <a:ext cx="5061450" cy="619125"/>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2400" b="1" dirty="0">
                <a:solidFill>
                  <a:schemeClr val="tx1"/>
                </a:solidFill>
                <a:hlinkClick r:id="rId5"/>
              </a:rPr>
              <a:t>www.letstalkaboutit.nhs.uk/blood</a:t>
            </a:r>
            <a:r>
              <a:rPr lang="en-GB" sz="2400" b="1" dirty="0">
                <a:solidFill>
                  <a:schemeClr val="tx1"/>
                </a:solidFill>
              </a:rPr>
              <a:t> </a:t>
            </a:r>
            <a:endParaRPr lang="en-GB" sz="2000" dirty="0"/>
          </a:p>
        </p:txBody>
      </p:sp>
      <p:pic>
        <p:nvPicPr>
          <p:cNvPr id="6" name="Picture 5">
            <a:extLst>
              <a:ext uri="{FF2B5EF4-FFF2-40B4-BE49-F238E27FC236}">
                <a16:creationId xmlns:a16="http://schemas.microsoft.com/office/drawing/2014/main" id="{0FEC71A2-2FC2-413B-ADFC-B547ABC43055}"/>
              </a:ext>
            </a:extLst>
          </p:cNvPr>
          <p:cNvPicPr>
            <a:picLocks noChangeAspect="1"/>
          </p:cNvPicPr>
          <p:nvPr/>
        </p:nvPicPr>
        <p:blipFill rotWithShape="1">
          <a:blip r:embed="rId6"/>
          <a:srcRect r="737"/>
          <a:stretch/>
        </p:blipFill>
        <p:spPr>
          <a:xfrm>
            <a:off x="2981324" y="1773062"/>
            <a:ext cx="7267576" cy="4075701"/>
          </a:xfrm>
          <a:prstGeom prst="rect">
            <a:avLst/>
          </a:prstGeom>
        </p:spPr>
      </p:pic>
    </p:spTree>
    <p:extLst>
      <p:ext uri="{BB962C8B-B14F-4D97-AF65-F5344CB8AC3E}">
        <p14:creationId xmlns:p14="http://schemas.microsoft.com/office/powerpoint/2010/main" val="2679160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1898949-DBEE-42AF-93B8-E24DF2BBF04D}" type="slidenum">
              <a:rPr lang="en-GB" smtClean="0"/>
              <a:t>34</a:t>
            </a:fld>
            <a:endParaRPr lang="en-GB" dirty="0"/>
          </a:p>
        </p:txBody>
      </p:sp>
      <p:pic>
        <p:nvPicPr>
          <p:cNvPr id="10" name="Picture 9" descr="Logo, company name&#10;&#10;Description automatically generated">
            <a:extLst>
              <a:ext uri="{FF2B5EF4-FFF2-40B4-BE49-F238E27FC236}">
                <a16:creationId xmlns:a16="http://schemas.microsoft.com/office/drawing/2014/main" id="{0C2C2063-C735-4E2C-BD1D-0CAEC86CB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12" name="Picture 11">
            <a:extLst>
              <a:ext uri="{FF2B5EF4-FFF2-40B4-BE49-F238E27FC236}">
                <a16:creationId xmlns:a16="http://schemas.microsoft.com/office/drawing/2014/main" id="{B644490B-BB3C-4E98-9F4B-822B2317DC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900" y="333063"/>
            <a:ext cx="1440000" cy="1440000"/>
          </a:xfrm>
          <a:prstGeom prst="rect">
            <a:avLst/>
          </a:prstGeom>
        </p:spPr>
      </p:pic>
      <p:sp>
        <p:nvSpPr>
          <p:cNvPr id="2" name="Rectangle 1">
            <a:extLst>
              <a:ext uri="{FF2B5EF4-FFF2-40B4-BE49-F238E27FC236}">
                <a16:creationId xmlns:a16="http://schemas.microsoft.com/office/drawing/2014/main" id="{285B00E7-F0CD-43C1-938E-AAD81CC47840}"/>
              </a:ext>
            </a:extLst>
          </p:cNvPr>
          <p:cNvSpPr/>
          <p:nvPr/>
        </p:nvSpPr>
        <p:spPr>
          <a:xfrm>
            <a:off x="1745025" y="3841140"/>
            <a:ext cx="3967817" cy="369332"/>
          </a:xfrm>
          <a:prstGeom prst="rect">
            <a:avLst/>
          </a:prstGeom>
        </p:spPr>
        <p:txBody>
          <a:bodyPr wrap="none">
            <a:spAutoFit/>
          </a:bodyPr>
          <a:lstStyle/>
          <a:p>
            <a:r>
              <a:rPr lang="en-GB" dirty="0">
                <a:hlinkClick r:id="rId5"/>
              </a:rPr>
              <a:t>www.startswithme.org.uk/which-test</a:t>
            </a:r>
            <a:r>
              <a:rPr lang="en-GB" dirty="0"/>
              <a:t>  </a:t>
            </a:r>
          </a:p>
        </p:txBody>
      </p:sp>
      <p:sp>
        <p:nvSpPr>
          <p:cNvPr id="3" name="Rectangle 2">
            <a:extLst>
              <a:ext uri="{FF2B5EF4-FFF2-40B4-BE49-F238E27FC236}">
                <a16:creationId xmlns:a16="http://schemas.microsoft.com/office/drawing/2014/main" id="{9281FAF0-CEE4-4EC8-9FD3-120649EE2C7C}"/>
              </a:ext>
            </a:extLst>
          </p:cNvPr>
          <p:cNvSpPr/>
          <p:nvPr/>
        </p:nvSpPr>
        <p:spPr>
          <a:xfrm>
            <a:off x="1745025" y="5213159"/>
            <a:ext cx="4070410" cy="646331"/>
          </a:xfrm>
          <a:prstGeom prst="rect">
            <a:avLst/>
          </a:prstGeom>
        </p:spPr>
        <p:txBody>
          <a:bodyPr wrap="none">
            <a:spAutoFit/>
          </a:bodyPr>
          <a:lstStyle/>
          <a:p>
            <a:r>
              <a:rPr lang="en-GB" dirty="0">
                <a:hlinkClick r:id="rId6"/>
              </a:rPr>
              <a:t>www.startswithme.org.uk/when-to-test</a:t>
            </a:r>
          </a:p>
          <a:p>
            <a:r>
              <a:rPr lang="en-GB" dirty="0"/>
              <a:t> </a:t>
            </a:r>
          </a:p>
        </p:txBody>
      </p:sp>
      <p:pic>
        <p:nvPicPr>
          <p:cNvPr id="1026" name="Picture 2" descr="It Starts With Me">
            <a:extLst>
              <a:ext uri="{FF2B5EF4-FFF2-40B4-BE49-F238E27FC236}">
                <a16:creationId xmlns:a16="http://schemas.microsoft.com/office/drawing/2014/main" id="{453D3604-A9E0-4D24-9622-DF56F159AD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8775" y="2064361"/>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9DA0B55-D8E7-4C08-9551-3A6A67FAA411}"/>
              </a:ext>
            </a:extLst>
          </p:cNvPr>
          <p:cNvPicPr>
            <a:picLocks noChangeAspect="1"/>
          </p:cNvPicPr>
          <p:nvPr/>
        </p:nvPicPr>
        <p:blipFill>
          <a:blip r:embed="rId8"/>
          <a:stretch>
            <a:fillRect/>
          </a:stretch>
        </p:blipFill>
        <p:spPr>
          <a:xfrm>
            <a:off x="1816849" y="4564320"/>
            <a:ext cx="8705850" cy="628650"/>
          </a:xfrm>
          <a:prstGeom prst="rect">
            <a:avLst/>
          </a:prstGeom>
        </p:spPr>
      </p:pic>
      <p:pic>
        <p:nvPicPr>
          <p:cNvPr id="6" name="Picture 5">
            <a:extLst>
              <a:ext uri="{FF2B5EF4-FFF2-40B4-BE49-F238E27FC236}">
                <a16:creationId xmlns:a16="http://schemas.microsoft.com/office/drawing/2014/main" id="{0450EAFF-776F-4840-AC2F-AC7B2C7BCB90}"/>
              </a:ext>
            </a:extLst>
          </p:cNvPr>
          <p:cNvPicPr>
            <a:picLocks noChangeAspect="1"/>
          </p:cNvPicPr>
          <p:nvPr/>
        </p:nvPicPr>
        <p:blipFill>
          <a:blip r:embed="rId9"/>
          <a:stretch>
            <a:fillRect/>
          </a:stretch>
        </p:blipFill>
        <p:spPr>
          <a:xfrm>
            <a:off x="1816849" y="3183346"/>
            <a:ext cx="8667750" cy="647700"/>
          </a:xfrm>
          <a:prstGeom prst="rect">
            <a:avLst/>
          </a:prstGeom>
        </p:spPr>
      </p:pic>
    </p:spTree>
    <p:extLst>
      <p:ext uri="{BB962C8B-B14F-4D97-AF65-F5344CB8AC3E}">
        <p14:creationId xmlns:p14="http://schemas.microsoft.com/office/powerpoint/2010/main" val="2151588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1898949-DBEE-42AF-93B8-E24DF2BBF04D}" type="slidenum">
              <a:rPr lang="en-GB" smtClean="0"/>
              <a:t>35</a:t>
            </a:fld>
            <a:endParaRPr lang="en-GB" dirty="0"/>
          </a:p>
        </p:txBody>
      </p:sp>
      <p:pic>
        <p:nvPicPr>
          <p:cNvPr id="10" name="Picture 9" descr="Logo, company name&#10;&#10;Description automatically generated">
            <a:extLst>
              <a:ext uri="{FF2B5EF4-FFF2-40B4-BE49-F238E27FC236}">
                <a16:creationId xmlns:a16="http://schemas.microsoft.com/office/drawing/2014/main" id="{0C2C2063-C735-4E2C-BD1D-0CAEC86CB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12" name="Picture 11">
            <a:extLst>
              <a:ext uri="{FF2B5EF4-FFF2-40B4-BE49-F238E27FC236}">
                <a16:creationId xmlns:a16="http://schemas.microsoft.com/office/drawing/2014/main" id="{B644490B-BB3C-4E98-9F4B-822B2317DC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900" y="333063"/>
            <a:ext cx="1440000" cy="1440000"/>
          </a:xfrm>
          <a:prstGeom prst="rect">
            <a:avLst/>
          </a:prstGeom>
        </p:spPr>
      </p:pic>
      <p:pic>
        <p:nvPicPr>
          <p:cNvPr id="7" name="Picture 6" descr="A picture containing text, person, sign&#10;&#10;Description automatically generated">
            <a:extLst>
              <a:ext uri="{FF2B5EF4-FFF2-40B4-BE49-F238E27FC236}">
                <a16:creationId xmlns:a16="http://schemas.microsoft.com/office/drawing/2014/main" id="{288A23ED-04F3-4FFA-8E9D-362081F86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2689" y="2194595"/>
            <a:ext cx="6520775" cy="3412539"/>
          </a:xfrm>
          <a:prstGeom prst="rect">
            <a:avLst/>
          </a:prstGeom>
        </p:spPr>
      </p:pic>
      <p:pic>
        <p:nvPicPr>
          <p:cNvPr id="14" name="Picture 13">
            <a:extLst>
              <a:ext uri="{FF2B5EF4-FFF2-40B4-BE49-F238E27FC236}">
                <a16:creationId xmlns:a16="http://schemas.microsoft.com/office/drawing/2014/main" id="{C49D5F9D-0C1D-4DEA-9D97-E26BEBC75D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9370" y="2194595"/>
            <a:ext cx="3412539" cy="3412539"/>
          </a:xfrm>
          <a:prstGeom prst="rect">
            <a:avLst/>
          </a:prstGeom>
        </p:spPr>
      </p:pic>
      <p:sp>
        <p:nvSpPr>
          <p:cNvPr id="2" name="Rectangle 1">
            <a:extLst>
              <a:ext uri="{FF2B5EF4-FFF2-40B4-BE49-F238E27FC236}">
                <a16:creationId xmlns:a16="http://schemas.microsoft.com/office/drawing/2014/main" id="{5277B29F-DA82-4E24-86F8-A4AC06FBDED5}"/>
              </a:ext>
            </a:extLst>
          </p:cNvPr>
          <p:cNvSpPr/>
          <p:nvPr/>
        </p:nvSpPr>
        <p:spPr>
          <a:xfrm>
            <a:off x="2053909" y="6557594"/>
            <a:ext cx="6096000" cy="276999"/>
          </a:xfrm>
          <a:prstGeom prst="rect">
            <a:avLst/>
          </a:prstGeom>
        </p:spPr>
        <p:txBody>
          <a:bodyPr>
            <a:spAutoFit/>
          </a:bodyPr>
          <a:lstStyle/>
          <a:p>
            <a:r>
              <a:rPr lang="en-GB" sz="1200" dirty="0">
                <a:hlinkClick r:id="rId7"/>
              </a:rPr>
              <a:t>https://www.tht.org.uk/our-work/community-projects/hiv-prevention-england</a:t>
            </a:r>
            <a:r>
              <a:rPr lang="en-GB" sz="1200" dirty="0"/>
              <a:t> </a:t>
            </a:r>
          </a:p>
        </p:txBody>
      </p:sp>
    </p:spTree>
    <p:extLst>
      <p:ext uri="{BB962C8B-B14F-4D97-AF65-F5344CB8AC3E}">
        <p14:creationId xmlns:p14="http://schemas.microsoft.com/office/powerpoint/2010/main" val="3129592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58EF-BD13-4E98-8316-4F27C8944A75}"/>
              </a:ext>
            </a:extLst>
          </p:cNvPr>
          <p:cNvSpPr>
            <a:spLocks noGrp="1"/>
          </p:cNvSpPr>
          <p:nvPr>
            <p:ph type="title"/>
          </p:nvPr>
        </p:nvSpPr>
        <p:spPr>
          <a:xfrm>
            <a:off x="1604717" y="524638"/>
            <a:ext cx="8578147" cy="779463"/>
          </a:xfrm>
        </p:spPr>
        <p:txBody>
          <a:bodyPr/>
          <a:lstStyle/>
          <a:p>
            <a:r>
              <a:rPr lang="en-GB" dirty="0"/>
              <a:t>HIV Prevention</a:t>
            </a:r>
          </a:p>
        </p:txBody>
      </p:sp>
      <p:sp>
        <p:nvSpPr>
          <p:cNvPr id="4" name="Slide Number Placeholder 3">
            <a:extLst>
              <a:ext uri="{FF2B5EF4-FFF2-40B4-BE49-F238E27FC236}">
                <a16:creationId xmlns:a16="http://schemas.microsoft.com/office/drawing/2014/main" id="{60B96AA6-8DFC-4BD9-8A0E-6A174BC5D1F7}"/>
              </a:ext>
            </a:extLst>
          </p:cNvPr>
          <p:cNvSpPr>
            <a:spLocks noGrp="1"/>
          </p:cNvSpPr>
          <p:nvPr>
            <p:ph type="sldNum" sz="quarter" idx="12"/>
          </p:nvPr>
        </p:nvSpPr>
        <p:spPr/>
        <p:txBody>
          <a:bodyPr/>
          <a:lstStyle/>
          <a:p>
            <a:fld id="{01898949-DBEE-42AF-93B8-E24DF2BBF04D}" type="slidenum">
              <a:rPr lang="en-GB" smtClean="0"/>
              <a:t>36</a:t>
            </a:fld>
            <a:endParaRPr lang="en-GB" dirty="0"/>
          </a:p>
        </p:txBody>
      </p:sp>
      <p:pic>
        <p:nvPicPr>
          <p:cNvPr id="5" name="Picture 4" descr="Logo, company name&#10;&#10;Description automatically generated">
            <a:extLst>
              <a:ext uri="{FF2B5EF4-FFF2-40B4-BE49-F238E27FC236}">
                <a16:creationId xmlns:a16="http://schemas.microsoft.com/office/drawing/2014/main" id="{2C5346CA-D579-4138-9684-3635AAD88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10" name="Picture 9">
            <a:extLst>
              <a:ext uri="{FF2B5EF4-FFF2-40B4-BE49-F238E27FC236}">
                <a16:creationId xmlns:a16="http://schemas.microsoft.com/office/drawing/2014/main" id="{AA31AE21-A54C-408A-890C-38D6C3B540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0269" y="2838748"/>
            <a:ext cx="1440000" cy="1440000"/>
          </a:xfrm>
          <a:prstGeom prst="rect">
            <a:avLst/>
          </a:prstGeom>
        </p:spPr>
      </p:pic>
      <p:pic>
        <p:nvPicPr>
          <p:cNvPr id="12" name="Picture 11" descr="A picture containing icon&#10;&#10;Description automatically generated">
            <a:extLst>
              <a:ext uri="{FF2B5EF4-FFF2-40B4-BE49-F238E27FC236}">
                <a16:creationId xmlns:a16="http://schemas.microsoft.com/office/drawing/2014/main" id="{13DCD78D-B42B-4A91-9A60-9D9BE094DB6D}"/>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473401" y="2827129"/>
            <a:ext cx="1440000" cy="1440000"/>
          </a:xfrm>
          <a:prstGeom prst="rect">
            <a:avLst/>
          </a:prstGeom>
        </p:spPr>
      </p:pic>
      <p:pic>
        <p:nvPicPr>
          <p:cNvPr id="14" name="Picture 13" descr="Icon&#10;&#10;Description automatically generated">
            <a:extLst>
              <a:ext uri="{FF2B5EF4-FFF2-40B4-BE49-F238E27FC236}">
                <a16:creationId xmlns:a16="http://schemas.microsoft.com/office/drawing/2014/main" id="{15F6D7E1-7C9F-49DE-96D6-5488A5BC4B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8552" y="2838748"/>
            <a:ext cx="1440000" cy="1440000"/>
          </a:xfrm>
          <a:prstGeom prst="rect">
            <a:avLst/>
          </a:prstGeom>
        </p:spPr>
      </p:pic>
      <p:pic>
        <p:nvPicPr>
          <p:cNvPr id="16" name="Picture 15" descr="Icon&#10;&#10;Description automatically generated">
            <a:extLst>
              <a:ext uri="{FF2B5EF4-FFF2-40B4-BE49-F238E27FC236}">
                <a16:creationId xmlns:a16="http://schemas.microsoft.com/office/drawing/2014/main" id="{9C08989C-5D9A-4EE3-B626-2CF9D4EDBB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6835" y="2838748"/>
            <a:ext cx="1440000" cy="1440000"/>
          </a:xfrm>
          <a:prstGeom prst="rect">
            <a:avLst/>
          </a:prstGeom>
        </p:spPr>
      </p:pic>
      <p:pic>
        <p:nvPicPr>
          <p:cNvPr id="17" name="Picture 16">
            <a:extLst>
              <a:ext uri="{FF2B5EF4-FFF2-40B4-BE49-F238E27FC236}">
                <a16:creationId xmlns:a16="http://schemas.microsoft.com/office/drawing/2014/main" id="{4EEF07BD-069E-403F-AF01-E878DDC541A2}"/>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3655118" y="2827129"/>
            <a:ext cx="1440000" cy="1440000"/>
          </a:xfrm>
          <a:prstGeom prst="rect">
            <a:avLst/>
          </a:prstGeom>
        </p:spPr>
      </p:pic>
    </p:spTree>
    <p:extLst>
      <p:ext uri="{BB962C8B-B14F-4D97-AF65-F5344CB8AC3E}">
        <p14:creationId xmlns:p14="http://schemas.microsoft.com/office/powerpoint/2010/main" val="254247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0 L -0.37917 -0.36458 " pathEditMode="relative" rAng="0" ptsTypes="AA">
                                      <p:cBhvr>
                                        <p:cTn id="6" dur="2000" fill="hold"/>
                                        <p:tgtEl>
                                          <p:spTgt spid="16"/>
                                        </p:tgtEl>
                                        <p:attrNameLst>
                                          <p:attrName>ppt_x</p:attrName>
                                          <p:attrName>ppt_y</p:attrName>
                                        </p:attrNameLst>
                                      </p:cBhvr>
                                      <p:rCtr x="-18958" y="-18241"/>
                                    </p:animMotion>
                                  </p:childTnLst>
                                </p:cTn>
                              </p:par>
                              <p:par>
                                <p:cTn id="7" presetID="10" presetClass="exit" presetSubtype="0" fill="hold" grpId="0"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Knowledge is power | Tackling HIV; the CD4 story">
            <a:hlinkClick r:id="" action="ppaction://media"/>
            <a:extLst>
              <a:ext uri="{FF2B5EF4-FFF2-40B4-BE49-F238E27FC236}">
                <a16:creationId xmlns:a16="http://schemas.microsoft.com/office/drawing/2014/main" id="{36FE3ABD-557C-4577-89E5-04A4A33D23FD}"/>
              </a:ext>
            </a:extLst>
          </p:cNvPr>
          <p:cNvPicPr>
            <a:picLocks noGrp="1" noRot="1" noChangeAspect="1"/>
          </p:cNvPicPr>
          <p:nvPr>
            <p:ph idx="1"/>
            <a:videoFile r:link="rId1"/>
          </p:nvPr>
        </p:nvPicPr>
        <p:blipFill>
          <a:blip r:embed="rId4"/>
          <a:stretch>
            <a:fillRect/>
          </a:stretch>
        </p:blipFill>
        <p:spPr>
          <a:xfrm>
            <a:off x="2857847" y="1288256"/>
            <a:ext cx="8514405" cy="4811093"/>
          </a:xfrm>
          <a:prstGeom prst="rect">
            <a:avLst/>
          </a:prstGeom>
        </p:spPr>
      </p:pic>
      <p:sp>
        <p:nvSpPr>
          <p:cNvPr id="4" name="Slide Number Placeholder 3">
            <a:extLst>
              <a:ext uri="{FF2B5EF4-FFF2-40B4-BE49-F238E27FC236}">
                <a16:creationId xmlns:a16="http://schemas.microsoft.com/office/drawing/2014/main" id="{94F173B3-18F6-4A3E-9DAE-B958A174A61A}"/>
              </a:ext>
            </a:extLst>
          </p:cNvPr>
          <p:cNvSpPr>
            <a:spLocks noGrp="1"/>
          </p:cNvSpPr>
          <p:nvPr>
            <p:ph type="sldNum" sz="quarter" idx="12"/>
          </p:nvPr>
        </p:nvSpPr>
        <p:spPr/>
        <p:txBody>
          <a:bodyPr/>
          <a:lstStyle/>
          <a:p>
            <a:fld id="{01898949-DBEE-42AF-93B8-E24DF2BBF04D}" type="slidenum">
              <a:rPr lang="en-GB" smtClean="0"/>
              <a:t>37</a:t>
            </a:fld>
            <a:endParaRPr lang="en-GB" dirty="0"/>
          </a:p>
        </p:txBody>
      </p:sp>
      <p:pic>
        <p:nvPicPr>
          <p:cNvPr id="5" name="Picture 4" descr="Logo, company name&#10;&#10;Description automatically generated">
            <a:extLst>
              <a:ext uri="{FF2B5EF4-FFF2-40B4-BE49-F238E27FC236}">
                <a16:creationId xmlns:a16="http://schemas.microsoft.com/office/drawing/2014/main" id="{34F1F1F6-5107-4AA5-951C-1B4BDE4824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8" name="Picture 7" descr="Icon&#10;&#10;Description automatically generated">
            <a:extLst>
              <a:ext uri="{FF2B5EF4-FFF2-40B4-BE49-F238E27FC236}">
                <a16:creationId xmlns:a16="http://schemas.microsoft.com/office/drawing/2014/main" id="{1275992A-CA7E-449F-9224-50BBC6E65E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9634" y="333063"/>
            <a:ext cx="1440000" cy="1440000"/>
          </a:xfrm>
          <a:prstGeom prst="rect">
            <a:avLst/>
          </a:prstGeom>
        </p:spPr>
      </p:pic>
      <p:sp>
        <p:nvSpPr>
          <p:cNvPr id="2" name="Rectangle 1">
            <a:extLst>
              <a:ext uri="{FF2B5EF4-FFF2-40B4-BE49-F238E27FC236}">
                <a16:creationId xmlns:a16="http://schemas.microsoft.com/office/drawing/2014/main" id="{1A68DBA7-CC6E-4DC2-A3FB-6FFD76F0CF32}"/>
              </a:ext>
            </a:extLst>
          </p:cNvPr>
          <p:cNvSpPr/>
          <p:nvPr/>
        </p:nvSpPr>
        <p:spPr>
          <a:xfrm>
            <a:off x="2042539" y="6524937"/>
            <a:ext cx="3238387" cy="253916"/>
          </a:xfrm>
          <a:prstGeom prst="rect">
            <a:avLst/>
          </a:prstGeom>
        </p:spPr>
        <p:txBody>
          <a:bodyPr wrap="none">
            <a:spAutoFit/>
          </a:bodyPr>
          <a:lstStyle/>
          <a:p>
            <a:r>
              <a:rPr lang="en-GB" sz="1050" dirty="0">
                <a:hlinkClick r:id="rId7"/>
              </a:rPr>
              <a:t>https://www.youtube.com/watch?v=0BQX8s1R_74</a:t>
            </a:r>
            <a:r>
              <a:rPr lang="en-GB" sz="1050" dirty="0"/>
              <a:t> </a:t>
            </a:r>
          </a:p>
        </p:txBody>
      </p:sp>
    </p:spTree>
    <p:extLst>
      <p:ext uri="{BB962C8B-B14F-4D97-AF65-F5344CB8AC3E}">
        <p14:creationId xmlns:p14="http://schemas.microsoft.com/office/powerpoint/2010/main" val="243121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F173B3-18F6-4A3E-9DAE-B958A174A61A}"/>
              </a:ext>
            </a:extLst>
          </p:cNvPr>
          <p:cNvSpPr>
            <a:spLocks noGrp="1"/>
          </p:cNvSpPr>
          <p:nvPr>
            <p:ph type="sldNum" sz="quarter" idx="12"/>
          </p:nvPr>
        </p:nvSpPr>
        <p:spPr/>
        <p:txBody>
          <a:bodyPr/>
          <a:lstStyle/>
          <a:p>
            <a:fld id="{01898949-DBEE-42AF-93B8-E24DF2BBF04D}" type="slidenum">
              <a:rPr lang="en-GB" sz="600" smtClean="0"/>
              <a:t>38</a:t>
            </a:fld>
            <a:endParaRPr lang="en-GB" sz="600" dirty="0"/>
          </a:p>
        </p:txBody>
      </p:sp>
      <p:pic>
        <p:nvPicPr>
          <p:cNvPr id="5" name="Picture 4" descr="Logo, company name&#10;&#10;Description automatically generated">
            <a:extLst>
              <a:ext uri="{FF2B5EF4-FFF2-40B4-BE49-F238E27FC236}">
                <a16:creationId xmlns:a16="http://schemas.microsoft.com/office/drawing/2014/main" id="{34F1F1F6-5107-4AA5-951C-1B4BDE482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8" name="Picture 7" descr="Icon&#10;&#10;Description automatically generated">
            <a:extLst>
              <a:ext uri="{FF2B5EF4-FFF2-40B4-BE49-F238E27FC236}">
                <a16:creationId xmlns:a16="http://schemas.microsoft.com/office/drawing/2014/main" id="{E4EC5B50-6E5A-4A64-944F-29E99C136B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634" y="333063"/>
            <a:ext cx="1440000" cy="1440000"/>
          </a:xfrm>
          <a:prstGeom prst="rect">
            <a:avLst/>
          </a:prstGeom>
        </p:spPr>
      </p:pic>
      <p:sp>
        <p:nvSpPr>
          <p:cNvPr id="2" name="Rectangle 1">
            <a:extLst>
              <a:ext uri="{FF2B5EF4-FFF2-40B4-BE49-F238E27FC236}">
                <a16:creationId xmlns:a16="http://schemas.microsoft.com/office/drawing/2014/main" id="{936F6AEB-9135-4722-A2CA-ED292EC0B8BD}"/>
              </a:ext>
            </a:extLst>
          </p:cNvPr>
          <p:cNvSpPr/>
          <p:nvPr/>
        </p:nvSpPr>
        <p:spPr>
          <a:xfrm>
            <a:off x="1976514" y="6424283"/>
            <a:ext cx="7608049" cy="461665"/>
          </a:xfrm>
          <a:prstGeom prst="rect">
            <a:avLst/>
          </a:prstGeom>
        </p:spPr>
        <p:txBody>
          <a:bodyPr wrap="square">
            <a:spAutoFit/>
          </a:bodyPr>
          <a:lstStyle/>
          <a:p>
            <a:r>
              <a:rPr lang="en-GB" sz="1200" dirty="0">
                <a:hlinkClick r:id="rId5"/>
              </a:rPr>
              <a:t>https://i-base.info/guides/wp-content/uploads/2019/05/ART-in-pictures-June-2019e.pdf</a:t>
            </a:r>
            <a:r>
              <a:rPr lang="en-GB" sz="1200" dirty="0"/>
              <a:t>  </a:t>
            </a:r>
          </a:p>
          <a:p>
            <a:r>
              <a:rPr lang="en-GB" sz="1200" dirty="0">
                <a:hlinkClick r:id="rId6"/>
              </a:rPr>
              <a:t>https://i-base.info/guides/art-in-pictures</a:t>
            </a:r>
            <a:r>
              <a:rPr lang="en-GB" sz="1200" dirty="0"/>
              <a:t> </a:t>
            </a:r>
          </a:p>
        </p:txBody>
      </p:sp>
      <p:pic>
        <p:nvPicPr>
          <p:cNvPr id="1026" name="Picture 2">
            <a:extLst>
              <a:ext uri="{FF2B5EF4-FFF2-40B4-BE49-F238E27FC236}">
                <a16:creationId xmlns:a16="http://schemas.microsoft.com/office/drawing/2014/main" id="{9C6CB022-BA04-495A-AD7D-6897E3785A42}"/>
              </a:ext>
            </a:extLst>
          </p:cNvPr>
          <p:cNvPicPr>
            <a:picLocks noChangeAspect="1" noChangeArrowheads="1"/>
          </p:cNvPicPr>
          <p:nvPr/>
        </p:nvPicPr>
        <p:blipFill rotWithShape="1">
          <a:blip r:embed="rId7">
            <a:clrChange>
              <a:clrFrom>
                <a:srgbClr val="ECF6F7"/>
              </a:clrFrom>
              <a:clrTo>
                <a:srgbClr val="ECF6F7">
                  <a:alpha val="0"/>
                </a:srgbClr>
              </a:clrTo>
            </a:clrChange>
            <a:extLst>
              <a:ext uri="{28A0092B-C50C-407E-A947-70E740481C1C}">
                <a14:useLocalDpi xmlns:a14="http://schemas.microsoft.com/office/drawing/2010/main" val="0"/>
              </a:ext>
            </a:extLst>
          </a:blip>
          <a:srcRect l="8428" t="57257" r="4048" b="4837"/>
          <a:stretch/>
        </p:blipFill>
        <p:spPr bwMode="auto">
          <a:xfrm>
            <a:off x="2072353" y="3999449"/>
            <a:ext cx="4232478" cy="25083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32F660A-5BD5-4D2B-8EAE-08A184DECACC}"/>
              </a:ext>
            </a:extLst>
          </p:cNvPr>
          <p:cNvPicPr>
            <a:picLocks noChangeAspect="1" noChangeArrowheads="1"/>
          </p:cNvPicPr>
          <p:nvPr/>
        </p:nvPicPr>
        <p:blipFill rotWithShape="1">
          <a:blip r:embed="rId8">
            <a:clrChange>
              <a:clrFrom>
                <a:srgbClr val="ECF7FD"/>
              </a:clrFrom>
              <a:clrTo>
                <a:srgbClr val="ECF7FD">
                  <a:alpha val="0"/>
                </a:srgbClr>
              </a:clrTo>
            </a:clrChange>
            <a:extLst>
              <a:ext uri="{28A0092B-C50C-407E-A947-70E740481C1C}">
                <a14:useLocalDpi xmlns:a14="http://schemas.microsoft.com/office/drawing/2010/main" val="0"/>
              </a:ext>
            </a:extLst>
          </a:blip>
          <a:srcRect l="7427" t="57524" r="3898" b="4571"/>
          <a:stretch/>
        </p:blipFill>
        <p:spPr bwMode="auto">
          <a:xfrm>
            <a:off x="6984561" y="1352157"/>
            <a:ext cx="4175463" cy="25083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4EB1EACB-F5FF-4604-84C6-5A4743F0693D}"/>
              </a:ext>
            </a:extLst>
          </p:cNvPr>
          <p:cNvPicPr>
            <a:picLocks noChangeAspect="1" noChangeArrowheads="1"/>
          </p:cNvPicPr>
          <p:nvPr/>
        </p:nvPicPr>
        <p:blipFill rotWithShape="1">
          <a:blip r:embed="rId7">
            <a:clrChange>
              <a:clrFrom>
                <a:srgbClr val="ECF6F7"/>
              </a:clrFrom>
              <a:clrTo>
                <a:srgbClr val="ECF6F7">
                  <a:alpha val="0"/>
                </a:srgbClr>
              </a:clrTo>
            </a:clrChange>
            <a:extLst>
              <a:ext uri="{28A0092B-C50C-407E-A947-70E740481C1C}">
                <a14:useLocalDpi xmlns:a14="http://schemas.microsoft.com/office/drawing/2010/main" val="0"/>
              </a:ext>
            </a:extLst>
          </a:blip>
          <a:srcRect l="8640" t="11369" r="3837" b="43514"/>
          <a:stretch/>
        </p:blipFill>
        <p:spPr bwMode="auto">
          <a:xfrm>
            <a:off x="2052153" y="973467"/>
            <a:ext cx="4232477" cy="29855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F87CB9DF-3560-4AFD-8B94-53D6A707C0E5}"/>
              </a:ext>
            </a:extLst>
          </p:cNvPr>
          <p:cNvPicPr>
            <a:picLocks noChangeAspect="1" noChangeArrowheads="1"/>
          </p:cNvPicPr>
          <p:nvPr/>
        </p:nvPicPr>
        <p:blipFill rotWithShape="1">
          <a:blip r:embed="rId8">
            <a:clrChange>
              <a:clrFrom>
                <a:srgbClr val="ECF7FD"/>
              </a:clrFrom>
              <a:clrTo>
                <a:srgbClr val="ECF7FD">
                  <a:alpha val="0"/>
                </a:srgbClr>
              </a:clrTo>
            </a:clrChange>
            <a:extLst>
              <a:ext uri="{28A0092B-C50C-407E-A947-70E740481C1C}">
                <a14:useLocalDpi xmlns:a14="http://schemas.microsoft.com/office/drawing/2010/main" val="0"/>
              </a:ext>
            </a:extLst>
          </a:blip>
          <a:srcRect l="7384" t="12716" r="3941" b="44808"/>
          <a:stretch/>
        </p:blipFill>
        <p:spPr bwMode="auto">
          <a:xfrm>
            <a:off x="6984562" y="3709263"/>
            <a:ext cx="4175463" cy="28107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7519CA6-F4B4-405B-8A2D-C25D2C335879}"/>
              </a:ext>
            </a:extLst>
          </p:cNvPr>
          <p:cNvSpPr/>
          <p:nvPr/>
        </p:nvSpPr>
        <p:spPr>
          <a:xfrm>
            <a:off x="2616779" y="557512"/>
            <a:ext cx="4104713" cy="369332"/>
          </a:xfrm>
          <a:prstGeom prst="rect">
            <a:avLst/>
          </a:prstGeom>
        </p:spPr>
        <p:txBody>
          <a:bodyPr wrap="none">
            <a:spAutoFit/>
          </a:bodyPr>
          <a:lstStyle/>
          <a:p>
            <a:r>
              <a:rPr lang="en-GB" dirty="0"/>
              <a:t>The natural history of HIV without ART</a:t>
            </a:r>
          </a:p>
        </p:txBody>
      </p:sp>
      <p:sp>
        <p:nvSpPr>
          <p:cNvPr id="7" name="Rectangle 6">
            <a:extLst>
              <a:ext uri="{FF2B5EF4-FFF2-40B4-BE49-F238E27FC236}">
                <a16:creationId xmlns:a16="http://schemas.microsoft.com/office/drawing/2014/main" id="{2DB41652-123A-404A-807A-FBE8CC7AC15A}"/>
              </a:ext>
            </a:extLst>
          </p:cNvPr>
          <p:cNvSpPr/>
          <p:nvPr/>
        </p:nvSpPr>
        <p:spPr>
          <a:xfrm>
            <a:off x="7159797" y="1049699"/>
            <a:ext cx="2424766" cy="369332"/>
          </a:xfrm>
          <a:prstGeom prst="rect">
            <a:avLst/>
          </a:prstGeom>
        </p:spPr>
        <p:txBody>
          <a:bodyPr wrap="none">
            <a:spAutoFit/>
          </a:bodyPr>
          <a:lstStyle/>
          <a:p>
            <a:r>
              <a:rPr lang="en-GB" dirty="0"/>
              <a:t>HIV after starting ART</a:t>
            </a:r>
          </a:p>
        </p:txBody>
      </p:sp>
    </p:spTree>
    <p:extLst>
      <p:ext uri="{BB962C8B-B14F-4D97-AF65-F5344CB8AC3E}">
        <p14:creationId xmlns:p14="http://schemas.microsoft.com/office/powerpoint/2010/main" val="1469638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F173B3-18F6-4A3E-9DAE-B958A174A61A}"/>
              </a:ext>
            </a:extLst>
          </p:cNvPr>
          <p:cNvSpPr>
            <a:spLocks noGrp="1"/>
          </p:cNvSpPr>
          <p:nvPr>
            <p:ph type="sldNum" sz="quarter" idx="12"/>
          </p:nvPr>
        </p:nvSpPr>
        <p:spPr/>
        <p:txBody>
          <a:bodyPr/>
          <a:lstStyle/>
          <a:p>
            <a:fld id="{01898949-DBEE-42AF-93B8-E24DF2BBF04D}" type="slidenum">
              <a:rPr lang="en-GB" sz="600" smtClean="0"/>
              <a:t>39</a:t>
            </a:fld>
            <a:endParaRPr lang="en-GB" sz="600" dirty="0"/>
          </a:p>
        </p:txBody>
      </p:sp>
      <p:pic>
        <p:nvPicPr>
          <p:cNvPr id="5" name="Picture 4" descr="Logo, company name&#10;&#10;Description automatically generated">
            <a:extLst>
              <a:ext uri="{FF2B5EF4-FFF2-40B4-BE49-F238E27FC236}">
                <a16:creationId xmlns:a16="http://schemas.microsoft.com/office/drawing/2014/main" id="{34F1F1F6-5107-4AA5-951C-1B4BDE482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8" name="Picture 7" descr="Icon&#10;&#10;Description automatically generated">
            <a:extLst>
              <a:ext uri="{FF2B5EF4-FFF2-40B4-BE49-F238E27FC236}">
                <a16:creationId xmlns:a16="http://schemas.microsoft.com/office/drawing/2014/main" id="{E4EC5B50-6E5A-4A64-944F-29E99C136B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634" y="333063"/>
            <a:ext cx="1440000" cy="1440000"/>
          </a:xfrm>
          <a:prstGeom prst="rect">
            <a:avLst/>
          </a:prstGeom>
        </p:spPr>
      </p:pic>
      <p:sp>
        <p:nvSpPr>
          <p:cNvPr id="2" name="Rectangle 1">
            <a:extLst>
              <a:ext uri="{FF2B5EF4-FFF2-40B4-BE49-F238E27FC236}">
                <a16:creationId xmlns:a16="http://schemas.microsoft.com/office/drawing/2014/main" id="{936F6AEB-9135-4722-A2CA-ED292EC0B8BD}"/>
              </a:ext>
            </a:extLst>
          </p:cNvPr>
          <p:cNvSpPr/>
          <p:nvPr/>
        </p:nvSpPr>
        <p:spPr>
          <a:xfrm>
            <a:off x="2133599" y="6287835"/>
            <a:ext cx="7608049" cy="461665"/>
          </a:xfrm>
          <a:prstGeom prst="rect">
            <a:avLst/>
          </a:prstGeom>
        </p:spPr>
        <p:txBody>
          <a:bodyPr wrap="square">
            <a:spAutoFit/>
          </a:bodyPr>
          <a:lstStyle/>
          <a:p>
            <a:r>
              <a:rPr lang="en-GB" sz="1200" dirty="0">
                <a:hlinkClick r:id="rId5"/>
              </a:rPr>
              <a:t>https://i-base.info/guides/wp-content/uploads/2019/05/ART-in-pictures-June-2019e.pdf</a:t>
            </a:r>
            <a:r>
              <a:rPr lang="en-GB" sz="1200" dirty="0"/>
              <a:t>  </a:t>
            </a:r>
          </a:p>
          <a:p>
            <a:r>
              <a:rPr lang="en-GB" sz="1200" dirty="0">
                <a:hlinkClick r:id="rId6"/>
              </a:rPr>
              <a:t>https://i-base.info/guides/art-in-pictures</a:t>
            </a:r>
            <a:r>
              <a:rPr lang="en-GB" sz="1200" dirty="0"/>
              <a:t> </a:t>
            </a:r>
          </a:p>
        </p:txBody>
      </p:sp>
      <p:pic>
        <p:nvPicPr>
          <p:cNvPr id="1030" name="Picture 6">
            <a:extLst>
              <a:ext uri="{FF2B5EF4-FFF2-40B4-BE49-F238E27FC236}">
                <a16:creationId xmlns:a16="http://schemas.microsoft.com/office/drawing/2014/main" id="{CE50230D-6B1C-4DCB-B9F1-2D1BE7045BB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871" t="10495" r="6881" b="49504"/>
          <a:stretch/>
        </p:blipFill>
        <p:spPr bwMode="auto">
          <a:xfrm>
            <a:off x="1559168" y="2229734"/>
            <a:ext cx="4947139" cy="31596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E1543EF9-0B54-4A96-BF4C-351E202E9C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799" t="53811" r="8117"/>
          <a:stretch/>
        </p:blipFill>
        <p:spPr bwMode="auto">
          <a:xfrm>
            <a:off x="6869723" y="2229734"/>
            <a:ext cx="4378786" cy="31596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1DC7788-A8C7-4E18-BF64-B8E8CF1EB762}"/>
              </a:ext>
            </a:extLst>
          </p:cNvPr>
          <p:cNvSpPr/>
          <p:nvPr/>
        </p:nvSpPr>
        <p:spPr>
          <a:xfrm>
            <a:off x="2995792" y="991816"/>
            <a:ext cx="2941831" cy="369332"/>
          </a:xfrm>
          <a:prstGeom prst="rect">
            <a:avLst/>
          </a:prstGeom>
        </p:spPr>
        <p:txBody>
          <a:bodyPr wrap="none">
            <a:spAutoFit/>
          </a:bodyPr>
          <a:lstStyle/>
          <a:p>
            <a:r>
              <a:rPr lang="en-GB" dirty="0"/>
              <a:t>Drug levels and adherence</a:t>
            </a:r>
          </a:p>
        </p:txBody>
      </p:sp>
    </p:spTree>
    <p:extLst>
      <p:ext uri="{BB962C8B-B14F-4D97-AF65-F5344CB8AC3E}">
        <p14:creationId xmlns:p14="http://schemas.microsoft.com/office/powerpoint/2010/main" val="2613380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8A8AE-2245-47D2-BD2F-F413822578F8}"/>
              </a:ext>
            </a:extLst>
          </p:cNvPr>
          <p:cNvSpPr>
            <a:spLocks noGrp="1"/>
          </p:cNvSpPr>
          <p:nvPr>
            <p:ph type="title"/>
          </p:nvPr>
        </p:nvSpPr>
        <p:spPr/>
        <p:txBody>
          <a:bodyPr/>
          <a:lstStyle/>
          <a:p>
            <a:r>
              <a:rPr lang="en-GB" dirty="0"/>
              <a:t>History</a:t>
            </a:r>
          </a:p>
        </p:txBody>
      </p:sp>
      <p:sp>
        <p:nvSpPr>
          <p:cNvPr id="3" name="Content Placeholder 2">
            <a:extLst>
              <a:ext uri="{FF2B5EF4-FFF2-40B4-BE49-F238E27FC236}">
                <a16:creationId xmlns:a16="http://schemas.microsoft.com/office/drawing/2014/main" id="{381A9D49-9F80-4969-87FD-BE02E05823DC}"/>
              </a:ext>
            </a:extLst>
          </p:cNvPr>
          <p:cNvSpPr>
            <a:spLocks noGrp="1"/>
          </p:cNvSpPr>
          <p:nvPr>
            <p:ph idx="1"/>
          </p:nvPr>
        </p:nvSpPr>
        <p:spPr/>
        <p:txBody>
          <a:bodyPr/>
          <a:lstStyle/>
          <a:p>
            <a:r>
              <a:rPr lang="en-GB" dirty="0">
                <a:solidFill>
                  <a:schemeClr val="tx1"/>
                </a:solidFill>
              </a:rPr>
              <a:t>It’s a Sin</a:t>
            </a:r>
          </a:p>
        </p:txBody>
      </p:sp>
      <p:sp>
        <p:nvSpPr>
          <p:cNvPr id="4" name="Slide Number Placeholder 3">
            <a:extLst>
              <a:ext uri="{FF2B5EF4-FFF2-40B4-BE49-F238E27FC236}">
                <a16:creationId xmlns:a16="http://schemas.microsoft.com/office/drawing/2014/main" id="{B86530AC-C13A-4B13-A74B-E089BC9065AA}"/>
              </a:ext>
            </a:extLst>
          </p:cNvPr>
          <p:cNvSpPr>
            <a:spLocks noGrp="1"/>
          </p:cNvSpPr>
          <p:nvPr>
            <p:ph type="sldNum" sz="quarter" idx="12"/>
          </p:nvPr>
        </p:nvSpPr>
        <p:spPr/>
        <p:txBody>
          <a:bodyPr/>
          <a:lstStyle/>
          <a:p>
            <a:fld id="{01898949-DBEE-42AF-93B8-E24DF2BBF04D}" type="slidenum">
              <a:rPr lang="en-GB" smtClean="0"/>
              <a:t>4</a:t>
            </a:fld>
            <a:endParaRPr lang="en-GB" dirty="0"/>
          </a:p>
        </p:txBody>
      </p:sp>
      <p:pic>
        <p:nvPicPr>
          <p:cNvPr id="5" name="Picture 4" descr="Logo, company name&#10;&#10;Description automatically generated">
            <a:extLst>
              <a:ext uri="{FF2B5EF4-FFF2-40B4-BE49-F238E27FC236}">
                <a16:creationId xmlns:a16="http://schemas.microsoft.com/office/drawing/2014/main" id="{B9945945-A4E3-42F3-BA36-B9E03AEBA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1026" name="Picture 2" descr="It's A Sin">
            <a:extLst>
              <a:ext uri="{FF2B5EF4-FFF2-40B4-BE49-F238E27FC236}">
                <a16:creationId xmlns:a16="http://schemas.microsoft.com/office/drawing/2014/main" id="{DE8ED33F-2C97-44F3-90A1-E0C35A8EEB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063" y="1962150"/>
            <a:ext cx="5857875" cy="29337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C38E400-3DDA-4FBA-B161-6E3315FB59A7}"/>
              </a:ext>
            </a:extLst>
          </p:cNvPr>
          <p:cNvSpPr/>
          <p:nvPr/>
        </p:nvSpPr>
        <p:spPr>
          <a:xfrm>
            <a:off x="2116173" y="6424283"/>
            <a:ext cx="3302507" cy="430887"/>
          </a:xfrm>
          <a:prstGeom prst="rect">
            <a:avLst/>
          </a:prstGeom>
        </p:spPr>
        <p:txBody>
          <a:bodyPr wrap="none">
            <a:spAutoFit/>
          </a:bodyPr>
          <a:lstStyle/>
          <a:p>
            <a:r>
              <a:rPr lang="en-GB" sz="1100" dirty="0"/>
              <a:t>Channel 4, (2021), </a:t>
            </a:r>
            <a:r>
              <a:rPr lang="en-GB" sz="1100" i="1" dirty="0"/>
              <a:t>It’s a Sin</a:t>
            </a:r>
          </a:p>
          <a:p>
            <a:r>
              <a:rPr lang="en-GB" sz="1100" dirty="0">
                <a:hlinkClick r:id="rId5"/>
              </a:rPr>
              <a:t>https://www.channel4.com/4viewers/blog/its-a-sin</a:t>
            </a:r>
            <a:r>
              <a:rPr lang="en-GB" sz="1100" dirty="0"/>
              <a:t> </a:t>
            </a:r>
          </a:p>
        </p:txBody>
      </p:sp>
      <p:sp>
        <p:nvSpPr>
          <p:cNvPr id="7" name="Rectangle 6">
            <a:extLst>
              <a:ext uri="{FF2B5EF4-FFF2-40B4-BE49-F238E27FC236}">
                <a16:creationId xmlns:a16="http://schemas.microsoft.com/office/drawing/2014/main" id="{E4629406-2D92-4177-B65A-68156E2E1E3C}"/>
              </a:ext>
            </a:extLst>
          </p:cNvPr>
          <p:cNvSpPr/>
          <p:nvPr/>
        </p:nvSpPr>
        <p:spPr>
          <a:xfrm rot="416005">
            <a:off x="9870722" y="4791064"/>
            <a:ext cx="1570654" cy="1323439"/>
          </a:xfrm>
          <a:prstGeom prst="rect">
            <a:avLst/>
          </a:prstGeom>
          <a:noFill/>
        </p:spPr>
        <p:txBody>
          <a:bodyPr wrap="square" lIns="91440" tIns="45720" rIns="91440" bIns="45720">
            <a:spAutoFit/>
          </a:bodyPr>
          <a:lstStyle/>
          <a:p>
            <a:pPr algn="ctr"/>
            <a:r>
              <a:rPr lang="en-US" sz="8000" b="1" i="1" cap="none" spc="50" dirty="0">
                <a:ln w="9525" cmpd="sng">
                  <a:solidFill>
                    <a:srgbClr val="FCB6B6"/>
                  </a:solidFill>
                  <a:prstDash val="solid"/>
                </a:ln>
                <a:solidFill>
                  <a:srgbClr val="70AD47">
                    <a:tint val="1000"/>
                  </a:srgbClr>
                </a:solidFill>
                <a:effectLst>
                  <a:glow rad="139700">
                    <a:srgbClr val="D365F5"/>
                  </a:glow>
                </a:effectLst>
                <a:latin typeface="Ink Free" panose="03080402000500000000" pitchFamily="66" charset="0"/>
              </a:rPr>
              <a:t>La!</a:t>
            </a:r>
          </a:p>
        </p:txBody>
      </p:sp>
    </p:spTree>
    <p:extLst>
      <p:ext uri="{BB962C8B-B14F-4D97-AF65-F5344CB8AC3E}">
        <p14:creationId xmlns:p14="http://schemas.microsoft.com/office/powerpoint/2010/main" val="57252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F173B3-18F6-4A3E-9DAE-B958A174A61A}"/>
              </a:ext>
            </a:extLst>
          </p:cNvPr>
          <p:cNvSpPr>
            <a:spLocks noGrp="1"/>
          </p:cNvSpPr>
          <p:nvPr>
            <p:ph type="sldNum" sz="quarter" idx="12"/>
          </p:nvPr>
        </p:nvSpPr>
        <p:spPr/>
        <p:txBody>
          <a:bodyPr/>
          <a:lstStyle/>
          <a:p>
            <a:fld id="{01898949-DBEE-42AF-93B8-E24DF2BBF04D}" type="slidenum">
              <a:rPr lang="en-GB" smtClean="0"/>
              <a:t>40</a:t>
            </a:fld>
            <a:endParaRPr lang="en-GB" dirty="0"/>
          </a:p>
        </p:txBody>
      </p:sp>
      <p:pic>
        <p:nvPicPr>
          <p:cNvPr id="5" name="Picture 4" descr="Logo, company name&#10;&#10;Description automatically generated">
            <a:extLst>
              <a:ext uri="{FF2B5EF4-FFF2-40B4-BE49-F238E27FC236}">
                <a16:creationId xmlns:a16="http://schemas.microsoft.com/office/drawing/2014/main" id="{34F1F1F6-5107-4AA5-951C-1B4BDE482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
        <p:nvSpPr>
          <p:cNvPr id="8" name="Rectangle 7">
            <a:extLst>
              <a:ext uri="{FF2B5EF4-FFF2-40B4-BE49-F238E27FC236}">
                <a16:creationId xmlns:a16="http://schemas.microsoft.com/office/drawing/2014/main" id="{E085E76C-28DB-41C2-8602-F4A8D5BDDA72}"/>
              </a:ext>
            </a:extLst>
          </p:cNvPr>
          <p:cNvSpPr/>
          <p:nvPr/>
        </p:nvSpPr>
        <p:spPr>
          <a:xfrm>
            <a:off x="2233718" y="6424283"/>
            <a:ext cx="2139881" cy="276999"/>
          </a:xfrm>
          <a:prstGeom prst="rect">
            <a:avLst/>
          </a:prstGeom>
        </p:spPr>
        <p:txBody>
          <a:bodyPr wrap="none">
            <a:spAutoFit/>
          </a:bodyPr>
          <a:lstStyle/>
          <a:p>
            <a:r>
              <a:rPr lang="en-GB" sz="1200" dirty="0">
                <a:hlinkClick r:id="rId4"/>
              </a:rPr>
              <a:t>www.tht.org.uk/cantpassiton</a:t>
            </a:r>
            <a:r>
              <a:rPr lang="en-GB" sz="1200" dirty="0"/>
              <a:t> </a:t>
            </a:r>
          </a:p>
        </p:txBody>
      </p:sp>
      <p:pic>
        <p:nvPicPr>
          <p:cNvPr id="12" name="Picture 11" descr="Text&#10;&#10;Description automatically generated">
            <a:extLst>
              <a:ext uri="{FF2B5EF4-FFF2-40B4-BE49-F238E27FC236}">
                <a16:creationId xmlns:a16="http://schemas.microsoft.com/office/drawing/2014/main" id="{415A6EB7-A2F6-4BBE-8DB7-4BC934DCC8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3659" y="1476040"/>
            <a:ext cx="5376306" cy="4506946"/>
          </a:xfrm>
          <a:prstGeom prst="rect">
            <a:avLst/>
          </a:prstGeom>
        </p:spPr>
      </p:pic>
      <p:pic>
        <p:nvPicPr>
          <p:cNvPr id="9" name="Picture 8" descr="Icon&#10;&#10;Description automatically generated">
            <a:extLst>
              <a:ext uri="{FF2B5EF4-FFF2-40B4-BE49-F238E27FC236}">
                <a16:creationId xmlns:a16="http://schemas.microsoft.com/office/drawing/2014/main" id="{0E2618B2-2861-4722-8F61-5AA5E96340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9634" y="333063"/>
            <a:ext cx="1440000" cy="1440000"/>
          </a:xfrm>
          <a:prstGeom prst="rect">
            <a:avLst/>
          </a:prstGeom>
        </p:spPr>
      </p:pic>
    </p:spTree>
    <p:extLst>
      <p:ext uri="{BB962C8B-B14F-4D97-AF65-F5344CB8AC3E}">
        <p14:creationId xmlns:p14="http://schemas.microsoft.com/office/powerpoint/2010/main" val="32345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4F173B3-18F6-4A3E-9DAE-B958A174A61A}"/>
              </a:ext>
            </a:extLst>
          </p:cNvPr>
          <p:cNvSpPr>
            <a:spLocks noGrp="1"/>
          </p:cNvSpPr>
          <p:nvPr>
            <p:ph type="sldNum" sz="quarter" idx="12"/>
          </p:nvPr>
        </p:nvSpPr>
        <p:spPr/>
        <p:txBody>
          <a:bodyPr/>
          <a:lstStyle/>
          <a:p>
            <a:fld id="{01898949-DBEE-42AF-93B8-E24DF2BBF04D}" type="slidenum">
              <a:rPr lang="en-GB" smtClean="0"/>
              <a:t>41</a:t>
            </a:fld>
            <a:endParaRPr lang="en-GB" dirty="0"/>
          </a:p>
        </p:txBody>
      </p:sp>
      <p:pic>
        <p:nvPicPr>
          <p:cNvPr id="5" name="Picture 4" descr="Logo, company name&#10;&#10;Description automatically generated">
            <a:extLst>
              <a:ext uri="{FF2B5EF4-FFF2-40B4-BE49-F238E27FC236}">
                <a16:creationId xmlns:a16="http://schemas.microsoft.com/office/drawing/2014/main" id="{34F1F1F6-5107-4AA5-951C-1B4BDE482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3" name="Picture 2">
            <a:extLst>
              <a:ext uri="{FF2B5EF4-FFF2-40B4-BE49-F238E27FC236}">
                <a16:creationId xmlns:a16="http://schemas.microsoft.com/office/drawing/2014/main" id="{6673CA82-0BF8-4544-BBCC-E72B3B76FCD9}"/>
              </a:ext>
            </a:extLst>
          </p:cNvPr>
          <p:cNvPicPr>
            <a:picLocks noChangeAspect="1"/>
          </p:cNvPicPr>
          <p:nvPr/>
        </p:nvPicPr>
        <p:blipFill>
          <a:blip r:embed="rId4"/>
          <a:stretch>
            <a:fillRect/>
          </a:stretch>
        </p:blipFill>
        <p:spPr>
          <a:xfrm>
            <a:off x="3150394" y="1407595"/>
            <a:ext cx="5891212" cy="4480960"/>
          </a:xfrm>
          <a:prstGeom prst="rect">
            <a:avLst/>
          </a:prstGeom>
        </p:spPr>
      </p:pic>
      <p:pic>
        <p:nvPicPr>
          <p:cNvPr id="10" name="Picture 9">
            <a:extLst>
              <a:ext uri="{FF2B5EF4-FFF2-40B4-BE49-F238E27FC236}">
                <a16:creationId xmlns:a16="http://schemas.microsoft.com/office/drawing/2014/main" id="{F7AA84C8-0CEF-4578-9EA0-96815006C497}"/>
              </a:ext>
            </a:extLst>
          </p:cNvPr>
          <p:cNvPicPr>
            <a:picLocks noChangeAspect="1"/>
          </p:cNvPicPr>
          <p:nvPr/>
        </p:nvPicPr>
        <p:blipFill rotWithShape="1">
          <a:blip r:embed="rId4"/>
          <a:srcRect l="17637" t="89935" r="10912"/>
          <a:stretch/>
        </p:blipFill>
        <p:spPr>
          <a:xfrm>
            <a:off x="4191707" y="5437792"/>
            <a:ext cx="4209344" cy="451027"/>
          </a:xfrm>
          <a:prstGeom prst="rect">
            <a:avLst/>
          </a:prstGeom>
        </p:spPr>
      </p:pic>
      <p:pic>
        <p:nvPicPr>
          <p:cNvPr id="11" name="Picture 10">
            <a:extLst>
              <a:ext uri="{FF2B5EF4-FFF2-40B4-BE49-F238E27FC236}">
                <a16:creationId xmlns:a16="http://schemas.microsoft.com/office/drawing/2014/main" id="{5273D6E1-4A7F-4238-8529-EC1D2DE034FB}"/>
              </a:ext>
            </a:extLst>
          </p:cNvPr>
          <p:cNvPicPr>
            <a:picLocks noChangeAspect="1"/>
          </p:cNvPicPr>
          <p:nvPr/>
        </p:nvPicPr>
        <p:blipFill rotWithShape="1">
          <a:blip r:embed="rId4"/>
          <a:srcRect l="14673" b="57965"/>
          <a:stretch/>
        </p:blipFill>
        <p:spPr>
          <a:xfrm>
            <a:off x="4014787" y="1465992"/>
            <a:ext cx="5026819" cy="1883574"/>
          </a:xfrm>
          <a:prstGeom prst="rect">
            <a:avLst/>
          </a:prstGeom>
        </p:spPr>
      </p:pic>
      <p:sp>
        <p:nvSpPr>
          <p:cNvPr id="6" name="Rectangle 5">
            <a:extLst>
              <a:ext uri="{FF2B5EF4-FFF2-40B4-BE49-F238E27FC236}">
                <a16:creationId xmlns:a16="http://schemas.microsoft.com/office/drawing/2014/main" id="{0CB9AF5D-DD62-4C8A-9A63-BE6EC922F60A}"/>
              </a:ext>
            </a:extLst>
          </p:cNvPr>
          <p:cNvSpPr/>
          <p:nvPr/>
        </p:nvSpPr>
        <p:spPr>
          <a:xfrm>
            <a:off x="2167173" y="6524937"/>
            <a:ext cx="2207656" cy="276999"/>
          </a:xfrm>
          <a:prstGeom prst="rect">
            <a:avLst/>
          </a:prstGeom>
        </p:spPr>
        <p:txBody>
          <a:bodyPr wrap="none">
            <a:spAutoFit/>
          </a:bodyPr>
          <a:lstStyle/>
          <a:p>
            <a:r>
              <a:rPr lang="en-GB" sz="1200" dirty="0">
                <a:hlinkClick r:id="rId5"/>
              </a:rPr>
              <a:t>https://i-base.info/u-equals-u/</a:t>
            </a:r>
            <a:r>
              <a:rPr lang="en-GB" sz="1200" dirty="0"/>
              <a:t> </a:t>
            </a:r>
          </a:p>
        </p:txBody>
      </p:sp>
      <p:pic>
        <p:nvPicPr>
          <p:cNvPr id="12" name="Picture 11" descr="Icon&#10;&#10;Description automatically generated">
            <a:extLst>
              <a:ext uri="{FF2B5EF4-FFF2-40B4-BE49-F238E27FC236}">
                <a16:creationId xmlns:a16="http://schemas.microsoft.com/office/drawing/2014/main" id="{111AEC1B-9BC3-4229-94E6-7939CB57A2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9634" y="333063"/>
            <a:ext cx="1440000" cy="1440000"/>
          </a:xfrm>
          <a:prstGeom prst="rect">
            <a:avLst/>
          </a:prstGeom>
        </p:spPr>
      </p:pic>
    </p:spTree>
    <p:extLst>
      <p:ext uri="{BB962C8B-B14F-4D97-AF65-F5344CB8AC3E}">
        <p14:creationId xmlns:p14="http://schemas.microsoft.com/office/powerpoint/2010/main" val="320539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58EF-BD13-4E98-8316-4F27C8944A75}"/>
              </a:ext>
            </a:extLst>
          </p:cNvPr>
          <p:cNvSpPr>
            <a:spLocks noGrp="1"/>
          </p:cNvSpPr>
          <p:nvPr>
            <p:ph type="title"/>
          </p:nvPr>
        </p:nvSpPr>
        <p:spPr>
          <a:xfrm>
            <a:off x="1604717" y="524638"/>
            <a:ext cx="8578147" cy="779463"/>
          </a:xfrm>
        </p:spPr>
        <p:txBody>
          <a:bodyPr/>
          <a:lstStyle/>
          <a:p>
            <a:r>
              <a:rPr lang="en-GB" dirty="0"/>
              <a:t>HIV Prevention</a:t>
            </a:r>
          </a:p>
        </p:txBody>
      </p:sp>
      <p:sp>
        <p:nvSpPr>
          <p:cNvPr id="4" name="Slide Number Placeholder 3">
            <a:extLst>
              <a:ext uri="{FF2B5EF4-FFF2-40B4-BE49-F238E27FC236}">
                <a16:creationId xmlns:a16="http://schemas.microsoft.com/office/drawing/2014/main" id="{60B96AA6-8DFC-4BD9-8A0E-6A174BC5D1F7}"/>
              </a:ext>
            </a:extLst>
          </p:cNvPr>
          <p:cNvSpPr>
            <a:spLocks noGrp="1"/>
          </p:cNvSpPr>
          <p:nvPr>
            <p:ph type="sldNum" sz="quarter" idx="12"/>
          </p:nvPr>
        </p:nvSpPr>
        <p:spPr/>
        <p:txBody>
          <a:bodyPr/>
          <a:lstStyle/>
          <a:p>
            <a:fld id="{01898949-DBEE-42AF-93B8-E24DF2BBF04D}" type="slidenum">
              <a:rPr lang="en-GB" smtClean="0"/>
              <a:t>42</a:t>
            </a:fld>
            <a:endParaRPr lang="en-GB" dirty="0"/>
          </a:p>
        </p:txBody>
      </p:sp>
      <p:pic>
        <p:nvPicPr>
          <p:cNvPr id="5" name="Picture 4" descr="Logo, company name&#10;&#10;Description automatically generated">
            <a:extLst>
              <a:ext uri="{FF2B5EF4-FFF2-40B4-BE49-F238E27FC236}">
                <a16:creationId xmlns:a16="http://schemas.microsoft.com/office/drawing/2014/main" id="{2C5346CA-D579-4138-9684-3635AAD88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10" name="Picture 9">
            <a:extLst>
              <a:ext uri="{FF2B5EF4-FFF2-40B4-BE49-F238E27FC236}">
                <a16:creationId xmlns:a16="http://schemas.microsoft.com/office/drawing/2014/main" id="{F5CD49EC-8E07-4199-8D87-E1D67D7203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0269" y="2838748"/>
            <a:ext cx="1440000" cy="1440000"/>
          </a:xfrm>
          <a:prstGeom prst="rect">
            <a:avLst/>
          </a:prstGeom>
        </p:spPr>
      </p:pic>
      <p:pic>
        <p:nvPicPr>
          <p:cNvPr id="12" name="Picture 11" descr="A picture containing icon&#10;&#10;Description automatically generated">
            <a:extLst>
              <a:ext uri="{FF2B5EF4-FFF2-40B4-BE49-F238E27FC236}">
                <a16:creationId xmlns:a16="http://schemas.microsoft.com/office/drawing/2014/main" id="{4A57146B-89C3-4F92-82B8-57BEE262AE59}"/>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473401" y="2827129"/>
            <a:ext cx="1440000" cy="1440000"/>
          </a:xfrm>
          <a:prstGeom prst="rect">
            <a:avLst/>
          </a:prstGeom>
        </p:spPr>
      </p:pic>
      <p:pic>
        <p:nvPicPr>
          <p:cNvPr id="14" name="Picture 13" descr="Icon&#10;&#10;Description automatically generated">
            <a:extLst>
              <a:ext uri="{FF2B5EF4-FFF2-40B4-BE49-F238E27FC236}">
                <a16:creationId xmlns:a16="http://schemas.microsoft.com/office/drawing/2014/main" id="{3D66DB8D-0E28-4D67-8B23-70CEB83EC7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8552" y="2838748"/>
            <a:ext cx="1440000" cy="1440000"/>
          </a:xfrm>
          <a:prstGeom prst="rect">
            <a:avLst/>
          </a:prstGeom>
        </p:spPr>
      </p:pic>
      <p:pic>
        <p:nvPicPr>
          <p:cNvPr id="16" name="Picture 15" descr="Icon&#10;&#10;Description automatically generated">
            <a:extLst>
              <a:ext uri="{FF2B5EF4-FFF2-40B4-BE49-F238E27FC236}">
                <a16:creationId xmlns:a16="http://schemas.microsoft.com/office/drawing/2014/main" id="{256CEA60-2833-4AB3-9198-FA4DDB00AE2A}"/>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5836835" y="2838748"/>
            <a:ext cx="1440000" cy="1440000"/>
          </a:xfrm>
          <a:prstGeom prst="rect">
            <a:avLst/>
          </a:prstGeom>
        </p:spPr>
      </p:pic>
      <p:pic>
        <p:nvPicPr>
          <p:cNvPr id="17" name="Picture 16">
            <a:extLst>
              <a:ext uri="{FF2B5EF4-FFF2-40B4-BE49-F238E27FC236}">
                <a16:creationId xmlns:a16="http://schemas.microsoft.com/office/drawing/2014/main" id="{40012D98-15AB-4807-971B-F7768BFB8C47}"/>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3655118" y="2827129"/>
            <a:ext cx="1440000" cy="1440000"/>
          </a:xfrm>
          <a:prstGeom prst="rect">
            <a:avLst/>
          </a:prstGeom>
        </p:spPr>
      </p:pic>
    </p:spTree>
    <p:extLst>
      <p:ext uri="{BB962C8B-B14F-4D97-AF65-F5344CB8AC3E}">
        <p14:creationId xmlns:p14="http://schemas.microsoft.com/office/powerpoint/2010/main" val="240307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0 L -0.55886 -0.36597 " pathEditMode="relative" rAng="0" ptsTypes="AA">
                                      <p:cBhvr>
                                        <p:cTn id="6" dur="2000" fill="hold"/>
                                        <p:tgtEl>
                                          <p:spTgt spid="14"/>
                                        </p:tgtEl>
                                        <p:attrNameLst>
                                          <p:attrName>ppt_x</p:attrName>
                                          <p:attrName>ppt_y</p:attrName>
                                        </p:attrNameLst>
                                      </p:cBhvr>
                                      <p:rCtr x="-27943" y="-18310"/>
                                    </p:animMotion>
                                  </p:childTnLst>
                                </p:cTn>
                              </p:par>
                              <p:par>
                                <p:cTn id="7" presetID="10" presetClass="exit" presetSubtype="0" fill="hold" grpId="0"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EFE987-0C01-4AAE-A1E2-90AF411E654A}"/>
              </a:ext>
            </a:extLst>
          </p:cNvPr>
          <p:cNvSpPr>
            <a:spLocks noGrp="1"/>
          </p:cNvSpPr>
          <p:nvPr>
            <p:ph type="sldNum" sz="quarter" idx="12"/>
          </p:nvPr>
        </p:nvSpPr>
        <p:spPr/>
        <p:txBody>
          <a:bodyPr/>
          <a:lstStyle/>
          <a:p>
            <a:fld id="{01898949-DBEE-42AF-93B8-E24DF2BBF04D}" type="slidenum">
              <a:rPr lang="en-GB" smtClean="0"/>
              <a:t>43</a:t>
            </a:fld>
            <a:endParaRPr lang="en-GB" dirty="0"/>
          </a:p>
        </p:txBody>
      </p:sp>
      <p:pic>
        <p:nvPicPr>
          <p:cNvPr id="5" name="Picture 4" descr="Logo, company name&#10;&#10;Description automatically generated">
            <a:extLst>
              <a:ext uri="{FF2B5EF4-FFF2-40B4-BE49-F238E27FC236}">
                <a16:creationId xmlns:a16="http://schemas.microsoft.com/office/drawing/2014/main" id="{57715AAB-7280-4699-A250-199B6A143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8" name="Picture 7" descr="Icon&#10;&#10;Description automatically generated">
            <a:extLst>
              <a:ext uri="{FF2B5EF4-FFF2-40B4-BE49-F238E27FC236}">
                <a16:creationId xmlns:a16="http://schemas.microsoft.com/office/drawing/2014/main" id="{36DFEC03-FF9D-4F77-BFB1-936FF7BE6D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126" y="333063"/>
            <a:ext cx="1440000" cy="1440000"/>
          </a:xfrm>
          <a:prstGeom prst="rect">
            <a:avLst/>
          </a:prstGeom>
        </p:spPr>
      </p:pic>
      <p:sp>
        <p:nvSpPr>
          <p:cNvPr id="2" name="Rectangle 1">
            <a:extLst>
              <a:ext uri="{FF2B5EF4-FFF2-40B4-BE49-F238E27FC236}">
                <a16:creationId xmlns:a16="http://schemas.microsoft.com/office/drawing/2014/main" id="{A109EFE8-FA19-4924-A28F-B4B7640AA84F}"/>
              </a:ext>
            </a:extLst>
          </p:cNvPr>
          <p:cNvSpPr/>
          <p:nvPr/>
        </p:nvSpPr>
        <p:spPr>
          <a:xfrm>
            <a:off x="3014230" y="1176482"/>
            <a:ext cx="6619875" cy="1862048"/>
          </a:xfrm>
          <a:prstGeom prst="rect">
            <a:avLst/>
          </a:prstGeom>
          <a:noFill/>
        </p:spPr>
        <p:txBody>
          <a:bodyPr wrap="square" lIns="91440" tIns="45720" rIns="91440" bIns="45720">
            <a:spAutoFit/>
          </a:bodyPr>
          <a:lstStyle/>
          <a:p>
            <a:pPr algn="ctr"/>
            <a:r>
              <a:rPr lang="en-US" sz="11500" b="0" cap="none" spc="0" dirty="0">
                <a:ln w="0"/>
                <a:solidFill>
                  <a:srgbClr val="3BB4AC"/>
                </a:solidFill>
                <a:effectLst>
                  <a:outerShdw blurRad="38100" dist="25400" dir="5400000" algn="ctr" rotWithShape="0">
                    <a:srgbClr val="6E747A">
                      <a:alpha val="43000"/>
                    </a:srgbClr>
                  </a:outerShdw>
                </a:effectLst>
              </a:rPr>
              <a:t>Pr  </a:t>
            </a:r>
            <a:r>
              <a:rPr lang="en-US" sz="11500" b="0" cap="none" spc="0" dirty="0">
                <a:ln w="0"/>
                <a:solidFill>
                  <a:srgbClr val="F84545"/>
                </a:solidFill>
                <a:effectLst>
                  <a:outerShdw blurRad="38100" dist="25400" dir="5400000" algn="ctr" rotWithShape="0">
                    <a:srgbClr val="6E747A">
                      <a:alpha val="43000"/>
                    </a:srgbClr>
                  </a:outerShdw>
                </a:effectLst>
              </a:rPr>
              <a:t>E  </a:t>
            </a:r>
            <a:r>
              <a:rPr lang="en-US" sz="11500" b="0" cap="none" spc="0" dirty="0">
                <a:ln w="0"/>
                <a:solidFill>
                  <a:srgbClr val="26B8EB"/>
                </a:solidFill>
                <a:effectLst>
                  <a:outerShdw blurRad="38100" dist="25400" dir="5400000" algn="ctr" rotWithShape="0">
                    <a:srgbClr val="6E747A">
                      <a:alpha val="43000"/>
                    </a:srgbClr>
                  </a:outerShdw>
                </a:effectLst>
              </a:rPr>
              <a:t>P</a:t>
            </a:r>
          </a:p>
        </p:txBody>
      </p:sp>
      <p:sp>
        <p:nvSpPr>
          <p:cNvPr id="10" name="Content Placeholder 2">
            <a:extLst>
              <a:ext uri="{FF2B5EF4-FFF2-40B4-BE49-F238E27FC236}">
                <a16:creationId xmlns:a16="http://schemas.microsoft.com/office/drawing/2014/main" id="{80876EEB-CB23-4E26-AA37-1BDC86C9CDE4}"/>
              </a:ext>
            </a:extLst>
          </p:cNvPr>
          <p:cNvSpPr txBox="1">
            <a:spLocks/>
          </p:cNvSpPr>
          <p:nvPr/>
        </p:nvSpPr>
        <p:spPr>
          <a:xfrm>
            <a:off x="4206085" y="3038530"/>
            <a:ext cx="545281" cy="386080"/>
          </a:xfrm>
          <a:prstGeom prst="rect">
            <a:avLst/>
          </a:prstGeom>
          <a:ln>
            <a:noFill/>
          </a:ln>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GB" sz="2400" b="1" dirty="0">
                <a:solidFill>
                  <a:srgbClr val="3BB4AC"/>
                </a:solidFill>
                <a:latin typeface="Calibri" panose="020F0502020204030204" pitchFamily="34" charset="0"/>
                <a:cs typeface="Calibri" panose="020F0502020204030204" pitchFamily="34" charset="0"/>
              </a:rPr>
              <a:t>Pr</a:t>
            </a:r>
            <a:r>
              <a:rPr lang="en-GB" sz="2400" b="1" dirty="0">
                <a:solidFill>
                  <a:schemeClr val="tx1"/>
                </a:solidFill>
                <a:latin typeface="Calibri" panose="020F0502020204030204" pitchFamily="34" charset="0"/>
                <a:cs typeface="Calibri" panose="020F0502020204030204" pitchFamily="34" charset="0"/>
              </a:rPr>
              <a:t>e</a:t>
            </a:r>
            <a:endParaRPr lang="en-GB" sz="2000" dirty="0">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C4D5A38B-B86F-4D27-8A96-04AFF0D3C549}"/>
              </a:ext>
            </a:extLst>
          </p:cNvPr>
          <p:cNvSpPr txBox="1">
            <a:spLocks/>
          </p:cNvSpPr>
          <p:nvPr/>
        </p:nvSpPr>
        <p:spPr>
          <a:xfrm>
            <a:off x="6066924" y="3038530"/>
            <a:ext cx="1125811" cy="386080"/>
          </a:xfrm>
          <a:prstGeom prst="rect">
            <a:avLst/>
          </a:prstGeom>
          <a:ln>
            <a:noFill/>
          </a:ln>
        </p:spPr>
        <p:txBody>
          <a:bodyPr vert="horz" lIns="0" tIns="0" rIns="0" bIns="0" rtlCol="0">
            <a:normAutofit fontScale="92500"/>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GB" sz="2400" b="1" dirty="0">
                <a:solidFill>
                  <a:srgbClr val="F84545"/>
                </a:solidFill>
                <a:latin typeface="Calibri" panose="020F0502020204030204" pitchFamily="34" charset="0"/>
                <a:cs typeface="Calibri" panose="020F0502020204030204" pitchFamily="34" charset="0"/>
              </a:rPr>
              <a:t>E</a:t>
            </a:r>
            <a:r>
              <a:rPr lang="en-GB" sz="2400" b="1" dirty="0">
                <a:solidFill>
                  <a:schemeClr val="tx1"/>
                </a:solidFill>
                <a:latin typeface="Calibri" panose="020F0502020204030204" pitchFamily="34" charset="0"/>
                <a:cs typeface="Calibri" panose="020F0502020204030204" pitchFamily="34" charset="0"/>
              </a:rPr>
              <a:t>xposure</a:t>
            </a:r>
            <a:endParaRPr lang="en-GB" sz="2000" dirty="0">
              <a:latin typeface="Calibri" panose="020F0502020204030204" pitchFamily="34" charset="0"/>
              <a:cs typeface="Calibri" panose="020F0502020204030204" pitchFamily="34" charset="0"/>
            </a:endParaRPr>
          </a:p>
        </p:txBody>
      </p:sp>
      <p:sp>
        <p:nvSpPr>
          <p:cNvPr id="12" name="Content Placeholder 2">
            <a:extLst>
              <a:ext uri="{FF2B5EF4-FFF2-40B4-BE49-F238E27FC236}">
                <a16:creationId xmlns:a16="http://schemas.microsoft.com/office/drawing/2014/main" id="{52953272-DC20-4117-B6BF-2408757A65CC}"/>
              </a:ext>
            </a:extLst>
          </p:cNvPr>
          <p:cNvSpPr txBox="1">
            <a:spLocks/>
          </p:cNvSpPr>
          <p:nvPr/>
        </p:nvSpPr>
        <p:spPr>
          <a:xfrm>
            <a:off x="7805106" y="3038530"/>
            <a:ext cx="1406374" cy="386080"/>
          </a:xfrm>
          <a:prstGeom prst="rect">
            <a:avLst/>
          </a:prstGeom>
          <a:ln>
            <a:noFill/>
          </a:ln>
        </p:spPr>
        <p:txBody>
          <a:bodyPr vert="horz" lIns="0" tIns="0" rIns="0" bIns="0" rtlCol="0">
            <a:normAutofit fontScale="92500"/>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GB" sz="2400" b="1" dirty="0">
                <a:solidFill>
                  <a:srgbClr val="26B8EB"/>
                </a:solidFill>
                <a:latin typeface="Calibri" panose="020F0502020204030204" pitchFamily="34" charset="0"/>
                <a:cs typeface="Calibri" panose="020F0502020204030204" pitchFamily="34" charset="0"/>
              </a:rPr>
              <a:t>P</a:t>
            </a:r>
            <a:r>
              <a:rPr lang="en-GB" sz="2400" b="1" dirty="0">
                <a:solidFill>
                  <a:schemeClr val="tx1"/>
                </a:solidFill>
                <a:latin typeface="Calibri" panose="020F0502020204030204" pitchFamily="34" charset="0"/>
                <a:cs typeface="Calibri" panose="020F0502020204030204" pitchFamily="34" charset="0"/>
              </a:rPr>
              <a:t>rophylaxis</a:t>
            </a:r>
            <a:endParaRPr lang="en-GB" sz="2000" dirty="0">
              <a:latin typeface="Calibri" panose="020F0502020204030204" pitchFamily="34" charset="0"/>
              <a:cs typeface="Calibri" panose="020F0502020204030204" pitchFamily="34" charset="0"/>
            </a:endParaRPr>
          </a:p>
        </p:txBody>
      </p:sp>
      <p:sp>
        <p:nvSpPr>
          <p:cNvPr id="3" name="Flowchart: Delay 2">
            <a:extLst>
              <a:ext uri="{FF2B5EF4-FFF2-40B4-BE49-F238E27FC236}">
                <a16:creationId xmlns:a16="http://schemas.microsoft.com/office/drawing/2014/main" id="{E1FB56D3-B0C0-47AB-BDC0-50214E524697}"/>
              </a:ext>
            </a:extLst>
          </p:cNvPr>
          <p:cNvSpPr/>
          <p:nvPr/>
        </p:nvSpPr>
        <p:spPr>
          <a:xfrm>
            <a:off x="6324167" y="3819471"/>
            <a:ext cx="2399052" cy="2148269"/>
          </a:xfrm>
          <a:prstGeom prst="flowChartDelay">
            <a:avLst/>
          </a:prstGeom>
          <a:solidFill>
            <a:srgbClr val="26B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Delay 12">
            <a:extLst>
              <a:ext uri="{FF2B5EF4-FFF2-40B4-BE49-F238E27FC236}">
                <a16:creationId xmlns:a16="http://schemas.microsoft.com/office/drawing/2014/main" id="{D375F4D7-68D4-4BD0-8341-F40CE9E59E91}"/>
              </a:ext>
            </a:extLst>
          </p:cNvPr>
          <p:cNvSpPr/>
          <p:nvPr/>
        </p:nvSpPr>
        <p:spPr>
          <a:xfrm rot="10800000">
            <a:off x="3905019" y="3819133"/>
            <a:ext cx="2399052" cy="2148606"/>
          </a:xfrm>
          <a:prstGeom prst="flowChartDelay">
            <a:avLst/>
          </a:prstGeom>
          <a:solidFill>
            <a:srgbClr val="26B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2">
            <a:extLst>
              <a:ext uri="{FF2B5EF4-FFF2-40B4-BE49-F238E27FC236}">
                <a16:creationId xmlns:a16="http://schemas.microsoft.com/office/drawing/2014/main" id="{0B773D2C-6580-4CA4-B50E-26F868A29537}"/>
              </a:ext>
            </a:extLst>
          </p:cNvPr>
          <p:cNvSpPr txBox="1">
            <a:spLocks/>
          </p:cNvSpPr>
          <p:nvPr/>
        </p:nvSpPr>
        <p:spPr>
          <a:xfrm>
            <a:off x="3324735" y="4044103"/>
            <a:ext cx="5958672" cy="1014500"/>
          </a:xfrm>
          <a:prstGeom prst="rect">
            <a:avLst/>
          </a:prstGeom>
          <a:ln>
            <a:noFill/>
          </a:ln>
        </p:spPr>
        <p:txBody>
          <a:bodyPr vert="horz" lIns="0" tIns="0" rIns="0" bIns="0" rtlCol="0">
            <a:no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GB" sz="3600" b="1" dirty="0">
                <a:solidFill>
                  <a:schemeClr val="bg1"/>
                </a:solidFill>
                <a:latin typeface="Calibri" panose="020F0502020204030204" pitchFamily="34" charset="0"/>
                <a:cs typeface="Calibri" panose="020F0502020204030204" pitchFamily="34" charset="0"/>
              </a:rPr>
              <a:t>PrEP is a pill </a:t>
            </a:r>
          </a:p>
          <a:p>
            <a:pPr algn="ctr">
              <a:spcAft>
                <a:spcPts val="0"/>
              </a:spcAft>
            </a:pPr>
            <a:r>
              <a:rPr lang="en-GB" sz="3600" b="1" dirty="0">
                <a:solidFill>
                  <a:schemeClr val="bg1"/>
                </a:solidFill>
                <a:latin typeface="Calibri" panose="020F0502020204030204" pitchFamily="34" charset="0"/>
                <a:cs typeface="Calibri" panose="020F0502020204030204" pitchFamily="34" charset="0"/>
              </a:rPr>
              <a:t>that protects </a:t>
            </a:r>
          </a:p>
          <a:p>
            <a:pPr algn="ctr">
              <a:spcAft>
                <a:spcPts val="0"/>
              </a:spcAft>
            </a:pPr>
            <a:r>
              <a:rPr lang="en-GB" sz="3600" b="1" dirty="0">
                <a:solidFill>
                  <a:schemeClr val="bg1"/>
                </a:solidFill>
                <a:latin typeface="Calibri" panose="020F0502020204030204" pitchFamily="34" charset="0"/>
                <a:cs typeface="Calibri" panose="020F0502020204030204" pitchFamily="34" charset="0"/>
              </a:rPr>
              <a:t>you from HIV</a:t>
            </a:r>
            <a:endParaRPr lang="en-GB" sz="3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459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EFE987-0C01-4AAE-A1E2-90AF411E654A}"/>
              </a:ext>
            </a:extLst>
          </p:cNvPr>
          <p:cNvSpPr>
            <a:spLocks noGrp="1"/>
          </p:cNvSpPr>
          <p:nvPr>
            <p:ph type="sldNum" sz="quarter" idx="12"/>
          </p:nvPr>
        </p:nvSpPr>
        <p:spPr/>
        <p:txBody>
          <a:bodyPr/>
          <a:lstStyle/>
          <a:p>
            <a:fld id="{01898949-DBEE-42AF-93B8-E24DF2BBF04D}" type="slidenum">
              <a:rPr lang="en-GB" smtClean="0"/>
              <a:t>44</a:t>
            </a:fld>
            <a:endParaRPr lang="en-GB" dirty="0"/>
          </a:p>
        </p:txBody>
      </p:sp>
      <p:pic>
        <p:nvPicPr>
          <p:cNvPr id="5" name="Picture 4" descr="Logo, company name&#10;&#10;Description automatically generated">
            <a:extLst>
              <a:ext uri="{FF2B5EF4-FFF2-40B4-BE49-F238E27FC236}">
                <a16:creationId xmlns:a16="http://schemas.microsoft.com/office/drawing/2014/main" id="{57715AAB-7280-4699-A250-199B6A143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8" name="Picture 7" descr="Icon&#10;&#10;Description automatically generated">
            <a:extLst>
              <a:ext uri="{FF2B5EF4-FFF2-40B4-BE49-F238E27FC236}">
                <a16:creationId xmlns:a16="http://schemas.microsoft.com/office/drawing/2014/main" id="{36DFEC03-FF9D-4F77-BFB1-936FF7BE6D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126" y="333063"/>
            <a:ext cx="1440000" cy="1440000"/>
          </a:xfrm>
          <a:prstGeom prst="rect">
            <a:avLst/>
          </a:prstGeom>
        </p:spPr>
      </p:pic>
      <p:sp>
        <p:nvSpPr>
          <p:cNvPr id="2" name="Rectangle 1">
            <a:extLst>
              <a:ext uri="{FF2B5EF4-FFF2-40B4-BE49-F238E27FC236}">
                <a16:creationId xmlns:a16="http://schemas.microsoft.com/office/drawing/2014/main" id="{E6FF15D4-AD0B-4997-9786-3D9EAB087333}"/>
              </a:ext>
            </a:extLst>
          </p:cNvPr>
          <p:cNvSpPr/>
          <p:nvPr/>
        </p:nvSpPr>
        <p:spPr>
          <a:xfrm>
            <a:off x="2129069" y="6353534"/>
            <a:ext cx="2241319" cy="276999"/>
          </a:xfrm>
          <a:prstGeom prst="rect">
            <a:avLst/>
          </a:prstGeom>
        </p:spPr>
        <p:txBody>
          <a:bodyPr wrap="none">
            <a:spAutoFit/>
          </a:bodyPr>
          <a:lstStyle/>
          <a:p>
            <a:r>
              <a:rPr lang="en-GB" sz="1200" dirty="0">
                <a:hlinkClick r:id="rId5"/>
              </a:rPr>
              <a:t>https://i-base.info/guides/prep</a:t>
            </a:r>
            <a:r>
              <a:rPr lang="en-GB" sz="1200" dirty="0"/>
              <a:t> </a:t>
            </a:r>
          </a:p>
        </p:txBody>
      </p:sp>
      <p:sp>
        <p:nvSpPr>
          <p:cNvPr id="6" name="Rectangle 5">
            <a:extLst>
              <a:ext uri="{FF2B5EF4-FFF2-40B4-BE49-F238E27FC236}">
                <a16:creationId xmlns:a16="http://schemas.microsoft.com/office/drawing/2014/main" id="{DC725E9C-0CB0-4499-94E9-26BA53A82CD6}"/>
              </a:ext>
            </a:extLst>
          </p:cNvPr>
          <p:cNvSpPr/>
          <p:nvPr/>
        </p:nvSpPr>
        <p:spPr>
          <a:xfrm>
            <a:off x="2129069" y="6581001"/>
            <a:ext cx="6096000" cy="276999"/>
          </a:xfrm>
          <a:prstGeom prst="rect">
            <a:avLst/>
          </a:prstGeom>
        </p:spPr>
        <p:txBody>
          <a:bodyPr>
            <a:spAutoFit/>
          </a:bodyPr>
          <a:lstStyle/>
          <a:p>
            <a:r>
              <a:rPr lang="en-GB" sz="1200" dirty="0">
                <a:hlinkClick r:id="rId6"/>
              </a:rPr>
              <a:t>https://www.tht.org.uk/hiv-and-sexual-health/prep-pre-exposure-prophylaxis</a:t>
            </a:r>
            <a:r>
              <a:rPr lang="en-GB" sz="1200" dirty="0"/>
              <a:t> </a:t>
            </a:r>
          </a:p>
        </p:txBody>
      </p:sp>
      <p:sp>
        <p:nvSpPr>
          <p:cNvPr id="14" name="Rectangle 13">
            <a:extLst>
              <a:ext uri="{FF2B5EF4-FFF2-40B4-BE49-F238E27FC236}">
                <a16:creationId xmlns:a16="http://schemas.microsoft.com/office/drawing/2014/main" id="{A5CCAAC5-33B1-4B76-AF99-137EF38226F4}"/>
              </a:ext>
            </a:extLst>
          </p:cNvPr>
          <p:cNvSpPr/>
          <p:nvPr/>
        </p:nvSpPr>
        <p:spPr>
          <a:xfrm>
            <a:off x="3006718" y="3117171"/>
            <a:ext cx="6432182" cy="2677656"/>
          </a:xfrm>
          <a:prstGeom prst="rect">
            <a:avLst/>
          </a:prstGeom>
        </p:spPr>
        <p:txBody>
          <a:bodyPr wrap="square">
            <a:spAutoFit/>
          </a:bodyPr>
          <a:lstStyle/>
          <a:p>
            <a:pPr algn="ctr"/>
            <a:r>
              <a:rPr lang="en-GB" sz="4800" b="1" dirty="0"/>
              <a:t>Daily</a:t>
            </a:r>
            <a:endParaRPr lang="en-GB" sz="2000" b="1" dirty="0"/>
          </a:p>
          <a:p>
            <a:pPr algn="ctr"/>
            <a:r>
              <a:rPr lang="en-GB" sz="2000" b="1" dirty="0"/>
              <a:t>(for anal and vaginal sex)</a:t>
            </a:r>
            <a:endParaRPr lang="en-GB" sz="4800" b="1" dirty="0"/>
          </a:p>
          <a:p>
            <a:pPr algn="ctr"/>
            <a:r>
              <a:rPr lang="en-GB" sz="3200" b="1" dirty="0"/>
              <a:t>or</a:t>
            </a:r>
          </a:p>
          <a:p>
            <a:pPr algn="ctr"/>
            <a:r>
              <a:rPr lang="en-GB" sz="4800" b="1" dirty="0"/>
              <a:t>Event based</a:t>
            </a:r>
            <a:endParaRPr lang="en-GB" sz="2000" b="1" dirty="0"/>
          </a:p>
          <a:p>
            <a:pPr algn="ctr"/>
            <a:r>
              <a:rPr lang="en-GB" sz="2000" b="1" dirty="0"/>
              <a:t>(for anal sex or straight men having vaginal sex)</a:t>
            </a:r>
            <a:endParaRPr lang="en-GB" sz="2000" dirty="0"/>
          </a:p>
        </p:txBody>
      </p:sp>
      <p:sp>
        <p:nvSpPr>
          <p:cNvPr id="16" name="Rectangle 15">
            <a:extLst>
              <a:ext uri="{FF2B5EF4-FFF2-40B4-BE49-F238E27FC236}">
                <a16:creationId xmlns:a16="http://schemas.microsoft.com/office/drawing/2014/main" id="{2A7D5928-C8E6-4773-BA6A-A25642809605}"/>
              </a:ext>
            </a:extLst>
          </p:cNvPr>
          <p:cNvSpPr/>
          <p:nvPr/>
        </p:nvSpPr>
        <p:spPr>
          <a:xfrm>
            <a:off x="1314401" y="2150687"/>
            <a:ext cx="9555982" cy="923330"/>
          </a:xfrm>
          <a:prstGeom prst="rect">
            <a:avLst/>
          </a:prstGeom>
        </p:spPr>
        <p:txBody>
          <a:bodyPr wrap="square">
            <a:spAutoFit/>
          </a:bodyPr>
          <a:lstStyle/>
          <a:p>
            <a:pPr algn="ctr"/>
            <a:r>
              <a:rPr lang="en-GB" sz="5400" b="1" dirty="0"/>
              <a:t>Taken before and after sex. </a:t>
            </a:r>
            <a:endParaRPr lang="en-GB" sz="4800" b="1" dirty="0"/>
          </a:p>
        </p:txBody>
      </p:sp>
      <p:sp>
        <p:nvSpPr>
          <p:cNvPr id="7" name="Star: 12 Points 6">
            <a:extLst>
              <a:ext uri="{FF2B5EF4-FFF2-40B4-BE49-F238E27FC236}">
                <a16:creationId xmlns:a16="http://schemas.microsoft.com/office/drawing/2014/main" id="{37503DD5-272B-4953-AE4C-A4684DD36865}"/>
              </a:ext>
            </a:extLst>
          </p:cNvPr>
          <p:cNvSpPr/>
          <p:nvPr/>
        </p:nvSpPr>
        <p:spPr>
          <a:xfrm rot="419727">
            <a:off x="9557534" y="3310556"/>
            <a:ext cx="2074980" cy="2074980"/>
          </a:xfrm>
          <a:prstGeom prst="star12">
            <a:avLst/>
          </a:prstGeom>
          <a:solidFill>
            <a:srgbClr val="26B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99%</a:t>
            </a:r>
          </a:p>
          <a:p>
            <a:pPr algn="r"/>
            <a:r>
              <a:rPr lang="en-GB" sz="1600" b="1" dirty="0">
                <a:solidFill>
                  <a:schemeClr val="bg1"/>
                </a:solidFill>
              </a:rPr>
              <a:t>effective</a:t>
            </a:r>
            <a:endParaRPr lang="en-GB" sz="1600" dirty="0">
              <a:solidFill>
                <a:schemeClr val="bg1"/>
              </a:solidFill>
            </a:endParaRPr>
          </a:p>
        </p:txBody>
      </p:sp>
    </p:spTree>
    <p:extLst>
      <p:ext uri="{BB962C8B-B14F-4D97-AF65-F5344CB8AC3E}">
        <p14:creationId xmlns:p14="http://schemas.microsoft.com/office/powerpoint/2010/main" val="30430278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EFE987-0C01-4AAE-A1E2-90AF411E654A}"/>
              </a:ext>
            </a:extLst>
          </p:cNvPr>
          <p:cNvSpPr>
            <a:spLocks noGrp="1"/>
          </p:cNvSpPr>
          <p:nvPr>
            <p:ph type="sldNum" sz="quarter" idx="12"/>
          </p:nvPr>
        </p:nvSpPr>
        <p:spPr/>
        <p:txBody>
          <a:bodyPr/>
          <a:lstStyle/>
          <a:p>
            <a:fld id="{01898949-DBEE-42AF-93B8-E24DF2BBF04D}" type="slidenum">
              <a:rPr lang="en-GB" smtClean="0"/>
              <a:t>45</a:t>
            </a:fld>
            <a:endParaRPr lang="en-GB" dirty="0"/>
          </a:p>
        </p:txBody>
      </p:sp>
      <p:pic>
        <p:nvPicPr>
          <p:cNvPr id="5" name="Picture 4" descr="Logo, company name&#10;&#10;Description automatically generated">
            <a:extLst>
              <a:ext uri="{FF2B5EF4-FFF2-40B4-BE49-F238E27FC236}">
                <a16:creationId xmlns:a16="http://schemas.microsoft.com/office/drawing/2014/main" id="{57715AAB-7280-4699-A250-199B6A143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8" name="Picture 7" descr="Icon&#10;&#10;Description automatically generated">
            <a:extLst>
              <a:ext uri="{FF2B5EF4-FFF2-40B4-BE49-F238E27FC236}">
                <a16:creationId xmlns:a16="http://schemas.microsoft.com/office/drawing/2014/main" id="{36DFEC03-FF9D-4F77-BFB1-936FF7BE6D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126" y="333063"/>
            <a:ext cx="1440000" cy="1440000"/>
          </a:xfrm>
          <a:prstGeom prst="rect">
            <a:avLst/>
          </a:prstGeom>
        </p:spPr>
      </p:pic>
      <p:sp>
        <p:nvSpPr>
          <p:cNvPr id="2" name="Rectangle 1">
            <a:extLst>
              <a:ext uri="{FF2B5EF4-FFF2-40B4-BE49-F238E27FC236}">
                <a16:creationId xmlns:a16="http://schemas.microsoft.com/office/drawing/2014/main" id="{94F3AF07-F437-43FC-A60A-2A5359EDA15E}"/>
              </a:ext>
            </a:extLst>
          </p:cNvPr>
          <p:cNvSpPr/>
          <p:nvPr/>
        </p:nvSpPr>
        <p:spPr>
          <a:xfrm>
            <a:off x="2104267" y="6581001"/>
            <a:ext cx="3330720" cy="276999"/>
          </a:xfrm>
          <a:prstGeom prst="rect">
            <a:avLst/>
          </a:prstGeom>
        </p:spPr>
        <p:txBody>
          <a:bodyPr wrap="none">
            <a:spAutoFit/>
          </a:bodyPr>
          <a:lstStyle/>
          <a:p>
            <a:r>
              <a:rPr lang="en-GB" sz="1200" dirty="0">
                <a:hlinkClick r:id="rId5"/>
              </a:rPr>
              <a:t>https://www.bbc.co.uk/news/stories-44606711</a:t>
            </a:r>
            <a:r>
              <a:rPr lang="en-GB" sz="1200" dirty="0"/>
              <a:t> </a:t>
            </a:r>
          </a:p>
        </p:txBody>
      </p:sp>
      <p:sp>
        <p:nvSpPr>
          <p:cNvPr id="3" name="Rectangle 2">
            <a:extLst>
              <a:ext uri="{FF2B5EF4-FFF2-40B4-BE49-F238E27FC236}">
                <a16:creationId xmlns:a16="http://schemas.microsoft.com/office/drawing/2014/main" id="{449F23B2-1C17-447E-AD67-14CA7277FB7C}"/>
              </a:ext>
            </a:extLst>
          </p:cNvPr>
          <p:cNvSpPr/>
          <p:nvPr/>
        </p:nvSpPr>
        <p:spPr>
          <a:xfrm>
            <a:off x="5434987" y="6580332"/>
            <a:ext cx="3377399" cy="276999"/>
          </a:xfrm>
          <a:prstGeom prst="rect">
            <a:avLst/>
          </a:prstGeom>
        </p:spPr>
        <p:txBody>
          <a:bodyPr wrap="none">
            <a:spAutoFit/>
          </a:bodyPr>
          <a:lstStyle/>
          <a:p>
            <a:r>
              <a:rPr lang="en-GB" sz="1200" dirty="0">
                <a:hlinkClick r:id="rId6"/>
              </a:rPr>
              <a:t>https://www.bbc.co.uk/programmes/b0b8cdm4</a:t>
            </a:r>
            <a:r>
              <a:rPr lang="en-GB" sz="1200" dirty="0"/>
              <a:t> </a:t>
            </a:r>
          </a:p>
        </p:txBody>
      </p:sp>
      <p:sp>
        <p:nvSpPr>
          <p:cNvPr id="6" name="Rectangle 5">
            <a:extLst>
              <a:ext uri="{FF2B5EF4-FFF2-40B4-BE49-F238E27FC236}">
                <a16:creationId xmlns:a16="http://schemas.microsoft.com/office/drawing/2014/main" id="{6CDFD40E-26B5-4171-B95F-B23937827710}"/>
              </a:ext>
            </a:extLst>
          </p:cNvPr>
          <p:cNvSpPr/>
          <p:nvPr/>
        </p:nvSpPr>
        <p:spPr>
          <a:xfrm>
            <a:off x="2104267" y="6303667"/>
            <a:ext cx="2447208" cy="276999"/>
          </a:xfrm>
          <a:prstGeom prst="rect">
            <a:avLst/>
          </a:prstGeom>
        </p:spPr>
        <p:txBody>
          <a:bodyPr wrap="none">
            <a:spAutoFit/>
          </a:bodyPr>
          <a:lstStyle/>
          <a:p>
            <a:r>
              <a:rPr lang="en-GB" sz="1200" dirty="0">
                <a:hlinkClick r:id="rId7"/>
              </a:rPr>
              <a:t>https://www.iwantprepnow.co.uk/</a:t>
            </a:r>
            <a:r>
              <a:rPr lang="en-GB" sz="1200" dirty="0"/>
              <a:t> </a:t>
            </a:r>
          </a:p>
        </p:txBody>
      </p:sp>
      <p:sp>
        <p:nvSpPr>
          <p:cNvPr id="7" name="Rectangle 6">
            <a:extLst>
              <a:ext uri="{FF2B5EF4-FFF2-40B4-BE49-F238E27FC236}">
                <a16:creationId xmlns:a16="http://schemas.microsoft.com/office/drawing/2014/main" id="{A1A46C56-8C91-4531-979D-E17CEAFFB149}"/>
              </a:ext>
            </a:extLst>
          </p:cNvPr>
          <p:cNvSpPr/>
          <p:nvPr/>
        </p:nvSpPr>
        <p:spPr>
          <a:xfrm>
            <a:off x="5434987" y="6303667"/>
            <a:ext cx="1578830" cy="276999"/>
          </a:xfrm>
          <a:prstGeom prst="rect">
            <a:avLst/>
          </a:prstGeom>
        </p:spPr>
        <p:txBody>
          <a:bodyPr wrap="none">
            <a:spAutoFit/>
          </a:bodyPr>
          <a:lstStyle/>
          <a:p>
            <a:r>
              <a:rPr lang="en-GB" sz="1200" dirty="0">
                <a:hlinkClick r:id="rId8"/>
              </a:rPr>
              <a:t>https://prepster.info/</a:t>
            </a:r>
            <a:r>
              <a:rPr lang="en-GB" sz="1200" dirty="0"/>
              <a:t> </a:t>
            </a:r>
          </a:p>
        </p:txBody>
      </p:sp>
      <p:pic>
        <p:nvPicPr>
          <p:cNvPr id="2050" name="Picture 2" descr="gregowenblog">
            <a:extLst>
              <a:ext uri="{FF2B5EF4-FFF2-40B4-BE49-F238E27FC236}">
                <a16:creationId xmlns:a16="http://schemas.microsoft.com/office/drawing/2014/main" id="{8C080C96-D395-42A4-95CB-BB83BB4749FE}"/>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0755" y="2622696"/>
            <a:ext cx="3330720" cy="15543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46FCA95-8D78-4C28-8889-11C72C1BCBEB}"/>
              </a:ext>
            </a:extLst>
          </p:cNvPr>
          <p:cNvPicPr>
            <a:picLocks noChangeAspect="1"/>
          </p:cNvPicPr>
          <p:nvPr/>
        </p:nvPicPr>
        <p:blipFill>
          <a:blip r:embed="rId10"/>
          <a:stretch>
            <a:fillRect/>
          </a:stretch>
        </p:blipFill>
        <p:spPr>
          <a:xfrm>
            <a:off x="5695224" y="1917212"/>
            <a:ext cx="5635706" cy="3534018"/>
          </a:xfrm>
          <a:prstGeom prst="rect">
            <a:avLst/>
          </a:prstGeom>
        </p:spPr>
      </p:pic>
    </p:spTree>
    <p:extLst>
      <p:ext uri="{BB962C8B-B14F-4D97-AF65-F5344CB8AC3E}">
        <p14:creationId xmlns:p14="http://schemas.microsoft.com/office/powerpoint/2010/main" val="7573761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EFE987-0C01-4AAE-A1E2-90AF411E654A}"/>
              </a:ext>
            </a:extLst>
          </p:cNvPr>
          <p:cNvSpPr>
            <a:spLocks noGrp="1"/>
          </p:cNvSpPr>
          <p:nvPr>
            <p:ph type="sldNum" sz="quarter" idx="12"/>
          </p:nvPr>
        </p:nvSpPr>
        <p:spPr/>
        <p:txBody>
          <a:bodyPr/>
          <a:lstStyle/>
          <a:p>
            <a:fld id="{01898949-DBEE-42AF-93B8-E24DF2BBF04D}" type="slidenum">
              <a:rPr lang="en-GB" smtClean="0"/>
              <a:t>46</a:t>
            </a:fld>
            <a:endParaRPr lang="en-GB" dirty="0"/>
          </a:p>
        </p:txBody>
      </p:sp>
      <p:pic>
        <p:nvPicPr>
          <p:cNvPr id="5" name="Picture 4" descr="Logo, company name&#10;&#10;Description automatically generated">
            <a:extLst>
              <a:ext uri="{FF2B5EF4-FFF2-40B4-BE49-F238E27FC236}">
                <a16:creationId xmlns:a16="http://schemas.microsoft.com/office/drawing/2014/main" id="{57715AAB-7280-4699-A250-199B6A143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8" name="Picture 7" descr="Icon&#10;&#10;Description automatically generated">
            <a:extLst>
              <a:ext uri="{FF2B5EF4-FFF2-40B4-BE49-F238E27FC236}">
                <a16:creationId xmlns:a16="http://schemas.microsoft.com/office/drawing/2014/main" id="{36DFEC03-FF9D-4F77-BFB1-936FF7BE6D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126" y="333063"/>
            <a:ext cx="1440000" cy="1440000"/>
          </a:xfrm>
          <a:prstGeom prst="rect">
            <a:avLst/>
          </a:prstGeom>
        </p:spPr>
      </p:pic>
      <p:sp>
        <p:nvSpPr>
          <p:cNvPr id="6" name="Rectangle 5">
            <a:extLst>
              <a:ext uri="{FF2B5EF4-FFF2-40B4-BE49-F238E27FC236}">
                <a16:creationId xmlns:a16="http://schemas.microsoft.com/office/drawing/2014/main" id="{46AE5CF1-A433-4443-8429-CB032BBC4C26}"/>
              </a:ext>
            </a:extLst>
          </p:cNvPr>
          <p:cNvSpPr/>
          <p:nvPr/>
        </p:nvSpPr>
        <p:spPr>
          <a:xfrm>
            <a:off x="1357668" y="1927016"/>
            <a:ext cx="7325248" cy="4247317"/>
          </a:xfrm>
          <a:prstGeom prst="rect">
            <a:avLst/>
          </a:prstGeom>
        </p:spPr>
        <p:txBody>
          <a:bodyPr wrap="square">
            <a:spAutoFit/>
          </a:bodyPr>
          <a:lstStyle/>
          <a:p>
            <a:r>
              <a:rPr lang="en-GB" b="1" dirty="0">
                <a:solidFill>
                  <a:srgbClr val="5E5E5E"/>
                </a:solidFill>
                <a:latin typeface="Calibri" panose="020F0502020204030204" pitchFamily="34" charset="0"/>
                <a:cs typeface="Calibri" panose="020F0502020204030204" pitchFamily="34" charset="0"/>
              </a:rPr>
              <a:t>A. Men and transgender women who:</a:t>
            </a:r>
            <a:endParaRPr lang="en-GB" dirty="0">
              <a:solidFill>
                <a:srgbClr val="5E5E5E"/>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solidFill>
                  <a:srgbClr val="5E5E5E"/>
                </a:solidFill>
                <a:latin typeface="Calibri" panose="020F0502020204030204" pitchFamily="34" charset="0"/>
                <a:cs typeface="Calibri" panose="020F0502020204030204" pitchFamily="34" charset="0"/>
              </a:rPr>
              <a:t>Have sex with men</a:t>
            </a:r>
          </a:p>
          <a:p>
            <a:pPr marL="285750" indent="-285750">
              <a:buFont typeface="Arial" panose="020B0604020202020204" pitchFamily="34" charset="0"/>
              <a:buChar char="•"/>
            </a:pPr>
            <a:r>
              <a:rPr lang="en-GB" dirty="0">
                <a:solidFill>
                  <a:srgbClr val="5E5E5E"/>
                </a:solidFill>
                <a:latin typeface="Calibri" panose="020F0502020204030204" pitchFamily="34" charset="0"/>
                <a:cs typeface="Calibri" panose="020F0502020204030204" pitchFamily="34" charset="0"/>
              </a:rPr>
              <a:t>AND have had an HIV negative test during in the preceding year</a:t>
            </a:r>
          </a:p>
          <a:p>
            <a:pPr marL="285750" indent="-285750">
              <a:buFont typeface="Arial" panose="020B0604020202020204" pitchFamily="34" charset="0"/>
              <a:buChar char="•"/>
            </a:pPr>
            <a:r>
              <a:rPr lang="en-GB" dirty="0">
                <a:solidFill>
                  <a:srgbClr val="5E5E5E"/>
                </a:solidFill>
                <a:latin typeface="Calibri" panose="020F0502020204030204" pitchFamily="34" charset="0"/>
                <a:cs typeface="Calibri" panose="020F0502020204030204" pitchFamily="34" charset="0"/>
              </a:rPr>
              <a:t>AND report </a:t>
            </a:r>
            <a:r>
              <a:rPr lang="en-GB" dirty="0" err="1">
                <a:solidFill>
                  <a:srgbClr val="5E5E5E"/>
                </a:solidFill>
                <a:latin typeface="Calibri" panose="020F0502020204030204" pitchFamily="34" charset="0"/>
                <a:cs typeface="Calibri" panose="020F0502020204030204" pitchFamily="34" charset="0"/>
              </a:rPr>
              <a:t>condomless</a:t>
            </a:r>
            <a:r>
              <a:rPr lang="en-GB" dirty="0">
                <a:solidFill>
                  <a:srgbClr val="5E5E5E"/>
                </a:solidFill>
                <a:latin typeface="Calibri" panose="020F0502020204030204" pitchFamily="34" charset="0"/>
                <a:cs typeface="Calibri" panose="020F0502020204030204" pitchFamily="34" charset="0"/>
              </a:rPr>
              <a:t> sex (excluding oral) in the previous 6 months</a:t>
            </a:r>
          </a:p>
          <a:p>
            <a:pPr marL="285750" indent="-285750">
              <a:buFont typeface="Arial" panose="020B0604020202020204" pitchFamily="34" charset="0"/>
              <a:buChar char="•"/>
            </a:pPr>
            <a:r>
              <a:rPr lang="en-GB" dirty="0">
                <a:solidFill>
                  <a:srgbClr val="5E5E5E"/>
                </a:solidFill>
                <a:latin typeface="Calibri" panose="020F0502020204030204" pitchFamily="34" charset="0"/>
                <a:cs typeface="Calibri" panose="020F0502020204030204" pitchFamily="34" charset="0"/>
              </a:rPr>
              <a:t>AND are likely to continue having </a:t>
            </a:r>
            <a:r>
              <a:rPr lang="en-GB" dirty="0" err="1">
                <a:solidFill>
                  <a:srgbClr val="5E5E5E"/>
                </a:solidFill>
                <a:latin typeface="Calibri" panose="020F0502020204030204" pitchFamily="34" charset="0"/>
                <a:cs typeface="Calibri" panose="020F0502020204030204" pitchFamily="34" charset="0"/>
              </a:rPr>
              <a:t>condomless</a:t>
            </a:r>
            <a:r>
              <a:rPr lang="en-GB" dirty="0">
                <a:solidFill>
                  <a:srgbClr val="5E5E5E"/>
                </a:solidFill>
                <a:latin typeface="Calibri" panose="020F0502020204030204" pitchFamily="34" charset="0"/>
                <a:cs typeface="Calibri" panose="020F0502020204030204" pitchFamily="34" charset="0"/>
              </a:rPr>
              <a:t> sex (excluding oral)</a:t>
            </a:r>
          </a:p>
          <a:p>
            <a:r>
              <a:rPr lang="en-GB" b="1" dirty="0">
                <a:solidFill>
                  <a:srgbClr val="5E5E5E"/>
                </a:solidFill>
                <a:latin typeface="Calibri" panose="020F0502020204030204" pitchFamily="34" charset="0"/>
                <a:cs typeface="Calibri" panose="020F0502020204030204" pitchFamily="34" charset="0"/>
              </a:rPr>
              <a:t>B. HIV negative partners of an HIV positive person when:</a:t>
            </a:r>
            <a:endParaRPr lang="en-GB" dirty="0">
              <a:solidFill>
                <a:srgbClr val="5E5E5E"/>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dirty="0">
                <a:solidFill>
                  <a:srgbClr val="5E5E5E"/>
                </a:solidFill>
                <a:latin typeface="Calibri" panose="020F0502020204030204" pitchFamily="34" charset="0"/>
                <a:cs typeface="Calibri" panose="020F0502020204030204" pitchFamily="34" charset="0"/>
              </a:rPr>
              <a:t>The HIV positive partner is not known to be virally suppressed (&lt;200 copies/ml for 6 months or more)</a:t>
            </a:r>
          </a:p>
          <a:p>
            <a:pPr marL="285750" indent="-285750">
              <a:buFont typeface="Arial" panose="020B0604020202020204" pitchFamily="34" charset="0"/>
              <a:buChar char="•"/>
            </a:pPr>
            <a:r>
              <a:rPr lang="en-GB" dirty="0">
                <a:solidFill>
                  <a:srgbClr val="5E5E5E"/>
                </a:solidFill>
                <a:latin typeface="Calibri" panose="020F0502020204030204" pitchFamily="34" charset="0"/>
                <a:cs typeface="Calibri" panose="020F0502020204030204" pitchFamily="34" charset="0"/>
              </a:rPr>
              <a:t>AND </a:t>
            </a:r>
            <a:r>
              <a:rPr lang="en-GB" dirty="0" err="1">
                <a:solidFill>
                  <a:srgbClr val="5E5E5E"/>
                </a:solidFill>
                <a:latin typeface="Calibri" panose="020F0502020204030204" pitchFamily="34" charset="0"/>
                <a:cs typeface="Calibri" panose="020F0502020204030204" pitchFamily="34" charset="0"/>
              </a:rPr>
              <a:t>condomless</a:t>
            </a:r>
            <a:r>
              <a:rPr lang="en-GB" dirty="0">
                <a:solidFill>
                  <a:srgbClr val="5E5E5E"/>
                </a:solidFill>
                <a:latin typeface="Calibri" panose="020F0502020204030204" pitchFamily="34" charset="0"/>
                <a:cs typeface="Calibri" panose="020F0502020204030204" pitchFamily="34" charset="0"/>
              </a:rPr>
              <a:t> sex (excluding oral) is anticipated before treatment of the HIV positive partner takes effect</a:t>
            </a:r>
          </a:p>
          <a:p>
            <a:r>
              <a:rPr lang="en-GB" b="1" dirty="0">
                <a:solidFill>
                  <a:srgbClr val="5E5E5E"/>
                </a:solidFill>
                <a:latin typeface="Calibri" panose="020F0502020204030204" pitchFamily="34" charset="0"/>
                <a:cs typeface="Calibri" panose="020F0502020204030204" pitchFamily="34" charset="0"/>
              </a:rPr>
              <a:t>C. Other HIV negative people assessed to be at high risk of HIV acquisition.</a:t>
            </a:r>
          </a:p>
          <a:p>
            <a:pPr marL="285750" indent="-285750">
              <a:buFont typeface="Arial" panose="020B0604020202020204" pitchFamily="34" charset="0"/>
              <a:buChar char="•"/>
            </a:pPr>
            <a:r>
              <a:rPr lang="en-GB" dirty="0">
                <a:solidFill>
                  <a:srgbClr val="5E5E5E"/>
                </a:solidFill>
                <a:latin typeface="Calibri" panose="020F0502020204030204" pitchFamily="34" charset="0"/>
                <a:cs typeface="Calibri" panose="020F0502020204030204" pitchFamily="34" charset="0"/>
              </a:rPr>
              <a:t>This may include people having </a:t>
            </a:r>
            <a:r>
              <a:rPr lang="en-GB" dirty="0" err="1">
                <a:solidFill>
                  <a:srgbClr val="5E5E5E"/>
                </a:solidFill>
                <a:latin typeface="Calibri" panose="020F0502020204030204" pitchFamily="34" charset="0"/>
                <a:cs typeface="Calibri" panose="020F0502020204030204" pitchFamily="34" charset="0"/>
              </a:rPr>
              <a:t>condomless</a:t>
            </a:r>
            <a:r>
              <a:rPr lang="en-GB" dirty="0">
                <a:solidFill>
                  <a:srgbClr val="5E5E5E"/>
                </a:solidFill>
                <a:latin typeface="Calibri" panose="020F0502020204030204" pitchFamily="34" charset="0"/>
                <a:cs typeface="Calibri" panose="020F0502020204030204" pitchFamily="34" charset="0"/>
              </a:rPr>
              <a:t> sex (excluding oral) with partners from parts of the world where HIV is common (such as Southern Africa, Southeast Asia and the Caribbean), and commercial sex workers or their clients who report regular </a:t>
            </a:r>
            <a:r>
              <a:rPr lang="en-GB" dirty="0" err="1">
                <a:solidFill>
                  <a:srgbClr val="5E5E5E"/>
                </a:solidFill>
                <a:latin typeface="Calibri" panose="020F0502020204030204" pitchFamily="34" charset="0"/>
                <a:cs typeface="Calibri" panose="020F0502020204030204" pitchFamily="34" charset="0"/>
              </a:rPr>
              <a:t>condomless</a:t>
            </a:r>
            <a:r>
              <a:rPr lang="en-GB" dirty="0">
                <a:solidFill>
                  <a:srgbClr val="5E5E5E"/>
                </a:solidFill>
                <a:latin typeface="Calibri" panose="020F0502020204030204" pitchFamily="34" charset="0"/>
                <a:cs typeface="Calibri" panose="020F0502020204030204" pitchFamily="34" charset="0"/>
              </a:rPr>
              <a:t> sex. </a:t>
            </a:r>
            <a:endParaRPr lang="en-GB" b="0" i="0" dirty="0">
              <a:solidFill>
                <a:srgbClr val="5E5E5E"/>
              </a:solidFill>
              <a:effectLst/>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8E9163F7-7CF4-44DD-A0A7-EC870153443A}"/>
              </a:ext>
            </a:extLst>
          </p:cNvPr>
          <p:cNvSpPr/>
          <p:nvPr/>
        </p:nvSpPr>
        <p:spPr>
          <a:xfrm>
            <a:off x="3016200" y="1249842"/>
            <a:ext cx="5262531" cy="523220"/>
          </a:xfrm>
          <a:prstGeom prst="rect">
            <a:avLst/>
          </a:prstGeom>
        </p:spPr>
        <p:txBody>
          <a:bodyPr wrap="none">
            <a:spAutoFit/>
          </a:bodyPr>
          <a:lstStyle/>
          <a:p>
            <a:r>
              <a:rPr lang="en-GB" sz="2800" b="1" dirty="0">
                <a:solidFill>
                  <a:srgbClr val="0070C0"/>
                </a:solidFill>
                <a:latin typeface="Calibri" panose="020F0502020204030204" pitchFamily="34" charset="0"/>
                <a:cs typeface="Calibri" panose="020F0502020204030204" pitchFamily="34" charset="0"/>
              </a:rPr>
              <a:t>Who should consider taking PrEP?</a:t>
            </a:r>
          </a:p>
        </p:txBody>
      </p:sp>
      <p:sp>
        <p:nvSpPr>
          <p:cNvPr id="10" name="Content Placeholder 2">
            <a:extLst>
              <a:ext uri="{FF2B5EF4-FFF2-40B4-BE49-F238E27FC236}">
                <a16:creationId xmlns:a16="http://schemas.microsoft.com/office/drawing/2014/main" id="{A0CE42B1-469E-4382-AD3E-8248D3C3C4B3}"/>
              </a:ext>
            </a:extLst>
          </p:cNvPr>
          <p:cNvSpPr txBox="1">
            <a:spLocks/>
          </p:cNvSpPr>
          <p:nvPr/>
        </p:nvSpPr>
        <p:spPr>
          <a:xfrm>
            <a:off x="8682916" y="4904225"/>
            <a:ext cx="3509084" cy="914400"/>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GB" sz="2000" b="1" dirty="0">
                <a:solidFill>
                  <a:schemeClr val="tx1"/>
                </a:solidFill>
              </a:rPr>
              <a:t>Sexual Health Clinic</a:t>
            </a:r>
          </a:p>
          <a:p>
            <a:pPr algn="ctr">
              <a:spcAft>
                <a:spcPts val="0"/>
              </a:spcAft>
            </a:pPr>
            <a:r>
              <a:rPr lang="en-GB" dirty="0">
                <a:hlinkClick r:id="rId5"/>
              </a:rPr>
              <a:t>www.letstalkaboutit.nhs.uk/prep</a:t>
            </a:r>
            <a:r>
              <a:rPr lang="en-GB" dirty="0"/>
              <a:t> </a:t>
            </a:r>
          </a:p>
          <a:p>
            <a:pPr algn="ctr">
              <a:spcAft>
                <a:spcPts val="0"/>
              </a:spcAft>
            </a:pPr>
            <a:endParaRPr lang="en-GB" dirty="0"/>
          </a:p>
        </p:txBody>
      </p:sp>
      <p:pic>
        <p:nvPicPr>
          <p:cNvPr id="11" name="Picture 10" descr="Application, icon&#10;&#10;Description automatically generated">
            <a:extLst>
              <a:ext uri="{FF2B5EF4-FFF2-40B4-BE49-F238E27FC236}">
                <a16:creationId xmlns:a16="http://schemas.microsoft.com/office/drawing/2014/main" id="{F32B714E-441E-43FE-AB91-DBB9E6E555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9931" y="2624494"/>
            <a:ext cx="2115055" cy="2115055"/>
          </a:xfrm>
          <a:prstGeom prst="rect">
            <a:avLst/>
          </a:prstGeom>
        </p:spPr>
      </p:pic>
    </p:spTree>
    <p:extLst>
      <p:ext uri="{BB962C8B-B14F-4D97-AF65-F5344CB8AC3E}">
        <p14:creationId xmlns:p14="http://schemas.microsoft.com/office/powerpoint/2010/main" val="26503699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EFE987-0C01-4AAE-A1E2-90AF411E654A}"/>
              </a:ext>
            </a:extLst>
          </p:cNvPr>
          <p:cNvSpPr>
            <a:spLocks noGrp="1"/>
          </p:cNvSpPr>
          <p:nvPr>
            <p:ph type="sldNum" sz="quarter" idx="12"/>
          </p:nvPr>
        </p:nvSpPr>
        <p:spPr/>
        <p:txBody>
          <a:bodyPr/>
          <a:lstStyle/>
          <a:p>
            <a:fld id="{01898949-DBEE-42AF-93B8-E24DF2BBF04D}" type="slidenum">
              <a:rPr lang="en-GB" smtClean="0"/>
              <a:t>47</a:t>
            </a:fld>
            <a:endParaRPr lang="en-GB" dirty="0"/>
          </a:p>
        </p:txBody>
      </p:sp>
      <p:pic>
        <p:nvPicPr>
          <p:cNvPr id="5" name="Picture 4" descr="Logo, company name&#10;&#10;Description automatically generated">
            <a:extLst>
              <a:ext uri="{FF2B5EF4-FFF2-40B4-BE49-F238E27FC236}">
                <a16:creationId xmlns:a16="http://schemas.microsoft.com/office/drawing/2014/main" id="{57715AAB-7280-4699-A250-199B6A143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8" name="Picture 7" descr="Icon&#10;&#10;Description automatically generated">
            <a:extLst>
              <a:ext uri="{FF2B5EF4-FFF2-40B4-BE49-F238E27FC236}">
                <a16:creationId xmlns:a16="http://schemas.microsoft.com/office/drawing/2014/main" id="{36DFEC03-FF9D-4F77-BFB1-936FF7BE6D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126" y="333063"/>
            <a:ext cx="1440000" cy="1440000"/>
          </a:xfrm>
          <a:prstGeom prst="rect">
            <a:avLst/>
          </a:prstGeom>
        </p:spPr>
      </p:pic>
      <p:pic>
        <p:nvPicPr>
          <p:cNvPr id="2" name="Picture 1">
            <a:extLst>
              <a:ext uri="{FF2B5EF4-FFF2-40B4-BE49-F238E27FC236}">
                <a16:creationId xmlns:a16="http://schemas.microsoft.com/office/drawing/2014/main" id="{0DC32371-99B4-4009-995E-7803229EA1AD}"/>
              </a:ext>
            </a:extLst>
          </p:cNvPr>
          <p:cNvPicPr>
            <a:picLocks noChangeAspect="1"/>
          </p:cNvPicPr>
          <p:nvPr/>
        </p:nvPicPr>
        <p:blipFill>
          <a:blip r:embed="rId5"/>
          <a:stretch>
            <a:fillRect/>
          </a:stretch>
        </p:blipFill>
        <p:spPr>
          <a:xfrm>
            <a:off x="2341004" y="3739818"/>
            <a:ext cx="8677275" cy="581025"/>
          </a:xfrm>
          <a:prstGeom prst="rect">
            <a:avLst/>
          </a:prstGeom>
        </p:spPr>
      </p:pic>
      <p:sp>
        <p:nvSpPr>
          <p:cNvPr id="3" name="Rectangle 2">
            <a:extLst>
              <a:ext uri="{FF2B5EF4-FFF2-40B4-BE49-F238E27FC236}">
                <a16:creationId xmlns:a16="http://schemas.microsoft.com/office/drawing/2014/main" id="{77FFD2D5-BFA7-4180-A313-9408003B6F0E}"/>
              </a:ext>
            </a:extLst>
          </p:cNvPr>
          <p:cNvSpPr/>
          <p:nvPr/>
        </p:nvSpPr>
        <p:spPr>
          <a:xfrm>
            <a:off x="2341004" y="4336399"/>
            <a:ext cx="3775457" cy="369332"/>
          </a:xfrm>
          <a:prstGeom prst="rect">
            <a:avLst/>
          </a:prstGeom>
        </p:spPr>
        <p:txBody>
          <a:bodyPr wrap="none">
            <a:spAutoFit/>
          </a:bodyPr>
          <a:lstStyle/>
          <a:p>
            <a:r>
              <a:rPr lang="en-GB" dirty="0">
                <a:hlinkClick r:id="rId6"/>
              </a:rPr>
              <a:t>www.startswithme.org.uk/prep-tool</a:t>
            </a:r>
            <a:r>
              <a:rPr lang="en-GB" dirty="0"/>
              <a:t> </a:t>
            </a:r>
          </a:p>
        </p:txBody>
      </p:sp>
      <p:pic>
        <p:nvPicPr>
          <p:cNvPr id="3074" name="Picture 2" descr="It Starts With Me">
            <a:extLst>
              <a:ext uri="{FF2B5EF4-FFF2-40B4-BE49-F238E27FC236}">
                <a16:creationId xmlns:a16="http://schemas.microsoft.com/office/drawing/2014/main" id="{B3CBBD35-0E58-4E3F-8618-E875A83E42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8504" y="2787318"/>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168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EFE987-0C01-4AAE-A1E2-90AF411E654A}"/>
              </a:ext>
            </a:extLst>
          </p:cNvPr>
          <p:cNvSpPr>
            <a:spLocks noGrp="1"/>
          </p:cNvSpPr>
          <p:nvPr>
            <p:ph type="sldNum" sz="quarter" idx="12"/>
          </p:nvPr>
        </p:nvSpPr>
        <p:spPr/>
        <p:txBody>
          <a:bodyPr/>
          <a:lstStyle/>
          <a:p>
            <a:fld id="{01898949-DBEE-42AF-93B8-E24DF2BBF04D}" type="slidenum">
              <a:rPr lang="en-GB" smtClean="0"/>
              <a:t>48</a:t>
            </a:fld>
            <a:endParaRPr lang="en-GB" dirty="0"/>
          </a:p>
        </p:txBody>
      </p:sp>
      <p:pic>
        <p:nvPicPr>
          <p:cNvPr id="5" name="Picture 4" descr="Logo, company name&#10;&#10;Description automatically generated">
            <a:extLst>
              <a:ext uri="{FF2B5EF4-FFF2-40B4-BE49-F238E27FC236}">
                <a16:creationId xmlns:a16="http://schemas.microsoft.com/office/drawing/2014/main" id="{57715AAB-7280-4699-A250-199B6A143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8" name="Picture 7" descr="Icon&#10;&#10;Description automatically generated">
            <a:extLst>
              <a:ext uri="{FF2B5EF4-FFF2-40B4-BE49-F238E27FC236}">
                <a16:creationId xmlns:a16="http://schemas.microsoft.com/office/drawing/2014/main" id="{36DFEC03-FF9D-4F77-BFB1-936FF7BE6D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126" y="333063"/>
            <a:ext cx="1440000" cy="1440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0809EFF3-C673-4433-9453-319C6BED14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0126" y="1990724"/>
            <a:ext cx="3686175" cy="3686175"/>
          </a:xfrm>
          <a:prstGeom prst="rect">
            <a:avLst/>
          </a:prstGeom>
        </p:spPr>
      </p:pic>
      <p:pic>
        <p:nvPicPr>
          <p:cNvPr id="7" name="Picture 6">
            <a:extLst>
              <a:ext uri="{FF2B5EF4-FFF2-40B4-BE49-F238E27FC236}">
                <a16:creationId xmlns:a16="http://schemas.microsoft.com/office/drawing/2014/main" id="{4173F3C2-A1B6-4E30-8CCB-B921DD80D1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9874" y="1990724"/>
            <a:ext cx="3686175" cy="3686175"/>
          </a:xfrm>
          <a:prstGeom prst="rect">
            <a:avLst/>
          </a:prstGeom>
        </p:spPr>
      </p:pic>
      <p:sp>
        <p:nvSpPr>
          <p:cNvPr id="2" name="Rectangle 1">
            <a:extLst>
              <a:ext uri="{FF2B5EF4-FFF2-40B4-BE49-F238E27FC236}">
                <a16:creationId xmlns:a16="http://schemas.microsoft.com/office/drawing/2014/main" id="{6D82BC3B-BAF2-4684-9D0F-04BBE9C4EBF3}"/>
              </a:ext>
            </a:extLst>
          </p:cNvPr>
          <p:cNvSpPr/>
          <p:nvPr/>
        </p:nvSpPr>
        <p:spPr>
          <a:xfrm>
            <a:off x="2033116" y="6491141"/>
            <a:ext cx="7050594" cy="276999"/>
          </a:xfrm>
          <a:prstGeom prst="rect">
            <a:avLst/>
          </a:prstGeom>
        </p:spPr>
        <p:txBody>
          <a:bodyPr wrap="square">
            <a:spAutoFit/>
          </a:bodyPr>
          <a:lstStyle/>
          <a:p>
            <a:r>
              <a:rPr lang="en-GB" sz="1200" dirty="0">
                <a:hlinkClick r:id="rId7"/>
              </a:rPr>
              <a:t>https://www.hivpreventionengland.org.uk/2020/09/22/new-prep-campaign-launching-in-october-2020/</a:t>
            </a:r>
            <a:r>
              <a:rPr lang="en-GB" sz="1200" dirty="0"/>
              <a:t> </a:t>
            </a:r>
          </a:p>
        </p:txBody>
      </p:sp>
    </p:spTree>
    <p:extLst>
      <p:ext uri="{BB962C8B-B14F-4D97-AF65-F5344CB8AC3E}">
        <p14:creationId xmlns:p14="http://schemas.microsoft.com/office/powerpoint/2010/main" val="34916381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58EF-BD13-4E98-8316-4F27C8944A75}"/>
              </a:ext>
            </a:extLst>
          </p:cNvPr>
          <p:cNvSpPr>
            <a:spLocks noGrp="1"/>
          </p:cNvSpPr>
          <p:nvPr>
            <p:ph type="title"/>
          </p:nvPr>
        </p:nvSpPr>
        <p:spPr>
          <a:xfrm>
            <a:off x="1604717" y="524638"/>
            <a:ext cx="8578147" cy="779463"/>
          </a:xfrm>
        </p:spPr>
        <p:txBody>
          <a:bodyPr/>
          <a:lstStyle/>
          <a:p>
            <a:r>
              <a:rPr lang="en-GB" dirty="0"/>
              <a:t>HIV Prevention</a:t>
            </a:r>
          </a:p>
        </p:txBody>
      </p:sp>
      <p:sp>
        <p:nvSpPr>
          <p:cNvPr id="4" name="Slide Number Placeholder 3">
            <a:extLst>
              <a:ext uri="{FF2B5EF4-FFF2-40B4-BE49-F238E27FC236}">
                <a16:creationId xmlns:a16="http://schemas.microsoft.com/office/drawing/2014/main" id="{60B96AA6-8DFC-4BD9-8A0E-6A174BC5D1F7}"/>
              </a:ext>
            </a:extLst>
          </p:cNvPr>
          <p:cNvSpPr>
            <a:spLocks noGrp="1"/>
          </p:cNvSpPr>
          <p:nvPr>
            <p:ph type="sldNum" sz="quarter" idx="12"/>
          </p:nvPr>
        </p:nvSpPr>
        <p:spPr/>
        <p:txBody>
          <a:bodyPr/>
          <a:lstStyle/>
          <a:p>
            <a:fld id="{01898949-DBEE-42AF-93B8-E24DF2BBF04D}" type="slidenum">
              <a:rPr lang="en-GB" smtClean="0"/>
              <a:t>49</a:t>
            </a:fld>
            <a:endParaRPr lang="en-GB" dirty="0"/>
          </a:p>
        </p:txBody>
      </p:sp>
      <p:pic>
        <p:nvPicPr>
          <p:cNvPr id="5" name="Picture 4" descr="Logo, company name&#10;&#10;Description automatically generated">
            <a:extLst>
              <a:ext uri="{FF2B5EF4-FFF2-40B4-BE49-F238E27FC236}">
                <a16:creationId xmlns:a16="http://schemas.microsoft.com/office/drawing/2014/main" id="{2C5346CA-D579-4138-9684-3635AAD88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10" name="Picture 9">
            <a:extLst>
              <a:ext uri="{FF2B5EF4-FFF2-40B4-BE49-F238E27FC236}">
                <a16:creationId xmlns:a16="http://schemas.microsoft.com/office/drawing/2014/main" id="{9029E9A5-747E-49B7-81DD-054908DC7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0269" y="2838748"/>
            <a:ext cx="1440000" cy="1440000"/>
          </a:xfrm>
          <a:prstGeom prst="rect">
            <a:avLst/>
          </a:prstGeom>
        </p:spPr>
      </p:pic>
      <p:pic>
        <p:nvPicPr>
          <p:cNvPr id="12" name="Picture 11" descr="A picture containing icon&#10;&#10;Description automatically generated">
            <a:extLst>
              <a:ext uri="{FF2B5EF4-FFF2-40B4-BE49-F238E27FC236}">
                <a16:creationId xmlns:a16="http://schemas.microsoft.com/office/drawing/2014/main" id="{467E83D2-5BC3-4F86-93AE-B3E2490FEA17}"/>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a:off x="1473401" y="2827129"/>
            <a:ext cx="1440000" cy="1440000"/>
          </a:xfrm>
          <a:prstGeom prst="rect">
            <a:avLst/>
          </a:prstGeom>
        </p:spPr>
      </p:pic>
      <p:pic>
        <p:nvPicPr>
          <p:cNvPr id="14" name="Picture 13" descr="Icon&#10;&#10;Description automatically generated">
            <a:extLst>
              <a:ext uri="{FF2B5EF4-FFF2-40B4-BE49-F238E27FC236}">
                <a16:creationId xmlns:a16="http://schemas.microsoft.com/office/drawing/2014/main" id="{B09FB99E-7440-4247-AC59-E9B4DBF9F6A7}"/>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8018552" y="2838748"/>
            <a:ext cx="1440000" cy="1440000"/>
          </a:xfrm>
          <a:prstGeom prst="rect">
            <a:avLst/>
          </a:prstGeom>
        </p:spPr>
      </p:pic>
      <p:pic>
        <p:nvPicPr>
          <p:cNvPr id="16" name="Picture 15" descr="Icon&#10;&#10;Description automatically generated">
            <a:extLst>
              <a:ext uri="{FF2B5EF4-FFF2-40B4-BE49-F238E27FC236}">
                <a16:creationId xmlns:a16="http://schemas.microsoft.com/office/drawing/2014/main" id="{6A36C04E-31E4-43F9-B583-312B3CC871FD}"/>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5836835" y="2838748"/>
            <a:ext cx="1440000" cy="1440000"/>
          </a:xfrm>
          <a:prstGeom prst="rect">
            <a:avLst/>
          </a:prstGeom>
        </p:spPr>
      </p:pic>
      <p:pic>
        <p:nvPicPr>
          <p:cNvPr id="17" name="Picture 16">
            <a:extLst>
              <a:ext uri="{FF2B5EF4-FFF2-40B4-BE49-F238E27FC236}">
                <a16:creationId xmlns:a16="http://schemas.microsoft.com/office/drawing/2014/main" id="{66A6BCDE-1D61-4518-AAC2-A87F20B4945C}"/>
              </a:ext>
            </a:extLst>
          </p:cNvPr>
          <p:cNvPicPr>
            <a:picLocks noChangeAspect="1"/>
          </p:cNvPicPr>
          <p:nvPr/>
        </p:nvPicPr>
        <p:blipFill>
          <a:blip r:embed="rId8">
            <a:lum bright="70000" contrast="-70000"/>
            <a:extLst>
              <a:ext uri="{28A0092B-C50C-407E-A947-70E740481C1C}">
                <a14:useLocalDpi xmlns:a14="http://schemas.microsoft.com/office/drawing/2010/main" val="0"/>
              </a:ext>
            </a:extLst>
          </a:blip>
          <a:stretch>
            <a:fillRect/>
          </a:stretch>
        </p:blipFill>
        <p:spPr>
          <a:xfrm>
            <a:off x="3655118" y="2827129"/>
            <a:ext cx="1440000" cy="1440000"/>
          </a:xfrm>
          <a:prstGeom prst="rect">
            <a:avLst/>
          </a:prstGeom>
        </p:spPr>
      </p:pic>
    </p:spTree>
    <p:extLst>
      <p:ext uri="{BB962C8B-B14F-4D97-AF65-F5344CB8AC3E}">
        <p14:creationId xmlns:p14="http://schemas.microsoft.com/office/powerpoint/2010/main" val="271377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0 L -0.73698 -0.36597 " pathEditMode="relative" rAng="0" ptsTypes="AA">
                                      <p:cBhvr>
                                        <p:cTn id="6" dur="2000" fill="hold"/>
                                        <p:tgtEl>
                                          <p:spTgt spid="10"/>
                                        </p:tgtEl>
                                        <p:attrNameLst>
                                          <p:attrName>ppt_x</p:attrName>
                                          <p:attrName>ppt_y</p:attrName>
                                        </p:attrNameLst>
                                      </p:cBhvr>
                                      <p:rCtr x="-36849" y="-18310"/>
                                    </p:animMotion>
                                  </p:childTnLst>
                                </p:cTn>
                              </p:par>
                              <p:par>
                                <p:cTn id="7" presetID="10" presetClass="exit" presetSubtype="0" fill="hold" grpId="0"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784C-AE0A-49E6-8871-F4C719ECAB13}"/>
              </a:ext>
            </a:extLst>
          </p:cNvPr>
          <p:cNvSpPr>
            <a:spLocks noGrp="1"/>
          </p:cNvSpPr>
          <p:nvPr>
            <p:ph type="title"/>
          </p:nvPr>
        </p:nvSpPr>
        <p:spPr/>
        <p:txBody>
          <a:bodyPr/>
          <a:lstStyle/>
          <a:p>
            <a:r>
              <a:rPr lang="en-GB" dirty="0"/>
              <a:t>History</a:t>
            </a:r>
          </a:p>
        </p:txBody>
      </p:sp>
      <p:sp>
        <p:nvSpPr>
          <p:cNvPr id="3" name="Content Placeholder 2">
            <a:extLst>
              <a:ext uri="{FF2B5EF4-FFF2-40B4-BE49-F238E27FC236}">
                <a16:creationId xmlns:a16="http://schemas.microsoft.com/office/drawing/2014/main" id="{E29FB8B0-36BB-4D4A-9DAC-218E8A724B97}"/>
              </a:ext>
            </a:extLst>
          </p:cNvPr>
          <p:cNvSpPr>
            <a:spLocks noGrp="1"/>
          </p:cNvSpPr>
          <p:nvPr>
            <p:ph idx="1"/>
          </p:nvPr>
        </p:nvSpPr>
        <p:spPr/>
        <p:txBody>
          <a:bodyPr/>
          <a:lstStyle/>
          <a:p>
            <a:r>
              <a:rPr lang="en-GB" dirty="0">
                <a:solidFill>
                  <a:schemeClr val="tx1"/>
                </a:solidFill>
              </a:rPr>
              <a:t>AIDS Monolith – Don’t Die of Ignorance</a:t>
            </a:r>
          </a:p>
        </p:txBody>
      </p:sp>
      <p:sp>
        <p:nvSpPr>
          <p:cNvPr id="4" name="Slide Number Placeholder 3">
            <a:extLst>
              <a:ext uri="{FF2B5EF4-FFF2-40B4-BE49-F238E27FC236}">
                <a16:creationId xmlns:a16="http://schemas.microsoft.com/office/drawing/2014/main" id="{42EC4D53-B0AF-495A-B76B-F7CA73FD820A}"/>
              </a:ext>
            </a:extLst>
          </p:cNvPr>
          <p:cNvSpPr>
            <a:spLocks noGrp="1"/>
          </p:cNvSpPr>
          <p:nvPr>
            <p:ph type="sldNum" sz="quarter" idx="12"/>
          </p:nvPr>
        </p:nvSpPr>
        <p:spPr/>
        <p:txBody>
          <a:bodyPr/>
          <a:lstStyle/>
          <a:p>
            <a:fld id="{01898949-DBEE-42AF-93B8-E24DF2BBF04D}" type="slidenum">
              <a:rPr lang="en-GB" smtClean="0"/>
              <a:t>5</a:t>
            </a:fld>
            <a:endParaRPr lang="en-GB" dirty="0"/>
          </a:p>
        </p:txBody>
      </p:sp>
      <p:pic>
        <p:nvPicPr>
          <p:cNvPr id="5" name="Picture 4" descr="Logo, company name&#10;&#10;Description automatically generated">
            <a:extLst>
              <a:ext uri="{FF2B5EF4-FFF2-40B4-BE49-F238E27FC236}">
                <a16:creationId xmlns:a16="http://schemas.microsoft.com/office/drawing/2014/main" id="{2419369A-D07F-49B0-B317-719DEA3DF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6" name="Picture 5">
            <a:extLst>
              <a:ext uri="{FF2B5EF4-FFF2-40B4-BE49-F238E27FC236}">
                <a16:creationId xmlns:a16="http://schemas.microsoft.com/office/drawing/2014/main" id="{6276FBF5-8DC2-4038-A95E-EFBA57409E4E}"/>
              </a:ext>
            </a:extLst>
          </p:cNvPr>
          <p:cNvPicPr>
            <a:picLocks noChangeAspect="1"/>
          </p:cNvPicPr>
          <p:nvPr/>
        </p:nvPicPr>
        <p:blipFill>
          <a:blip r:embed="rId4"/>
          <a:stretch>
            <a:fillRect/>
          </a:stretch>
        </p:blipFill>
        <p:spPr>
          <a:xfrm>
            <a:off x="2646363" y="2087404"/>
            <a:ext cx="3758493" cy="2811841"/>
          </a:xfrm>
          <a:prstGeom prst="rect">
            <a:avLst/>
          </a:prstGeom>
        </p:spPr>
      </p:pic>
      <p:pic>
        <p:nvPicPr>
          <p:cNvPr id="7" name="Picture 6">
            <a:extLst>
              <a:ext uri="{FF2B5EF4-FFF2-40B4-BE49-F238E27FC236}">
                <a16:creationId xmlns:a16="http://schemas.microsoft.com/office/drawing/2014/main" id="{3FFFEADB-279D-42EF-84D6-2F2555CF5FAD}"/>
              </a:ext>
            </a:extLst>
          </p:cNvPr>
          <p:cNvPicPr>
            <a:picLocks noChangeAspect="1"/>
          </p:cNvPicPr>
          <p:nvPr/>
        </p:nvPicPr>
        <p:blipFill>
          <a:blip r:embed="rId5"/>
          <a:stretch>
            <a:fillRect/>
          </a:stretch>
        </p:blipFill>
        <p:spPr>
          <a:xfrm>
            <a:off x="6626461" y="2087403"/>
            <a:ext cx="3724043" cy="2811841"/>
          </a:xfrm>
          <a:prstGeom prst="rect">
            <a:avLst/>
          </a:prstGeom>
        </p:spPr>
      </p:pic>
      <p:sp>
        <p:nvSpPr>
          <p:cNvPr id="8" name="Rectangle 7">
            <a:extLst>
              <a:ext uri="{FF2B5EF4-FFF2-40B4-BE49-F238E27FC236}">
                <a16:creationId xmlns:a16="http://schemas.microsoft.com/office/drawing/2014/main" id="{15A8463B-855B-4186-8081-46BA082CA741}"/>
              </a:ext>
            </a:extLst>
          </p:cNvPr>
          <p:cNvSpPr/>
          <p:nvPr/>
        </p:nvSpPr>
        <p:spPr>
          <a:xfrm>
            <a:off x="2048585" y="6396335"/>
            <a:ext cx="7704141" cy="461665"/>
          </a:xfrm>
          <a:prstGeom prst="rect">
            <a:avLst/>
          </a:prstGeom>
        </p:spPr>
        <p:txBody>
          <a:bodyPr wrap="square">
            <a:spAutoFit/>
          </a:bodyPr>
          <a:lstStyle/>
          <a:p>
            <a:r>
              <a:rPr lang="en-GB" sz="1200" dirty="0"/>
              <a:t>UK Government, (1987), </a:t>
            </a:r>
            <a:r>
              <a:rPr lang="en-GB" sz="1200" i="1" dirty="0"/>
              <a:t>AIDS Monolith</a:t>
            </a:r>
            <a:r>
              <a:rPr lang="en-GB" sz="1200" dirty="0"/>
              <a:t> </a:t>
            </a:r>
            <a:r>
              <a:rPr lang="en-GB" sz="1200" dirty="0">
                <a:hlinkClick r:id="rId6"/>
              </a:rPr>
              <a:t>https://www.nationalarchives.gov.uk/films/1979to2006/filmpage_aids.htm</a:t>
            </a:r>
            <a:r>
              <a:rPr lang="en-GB" sz="1200" dirty="0"/>
              <a:t> </a:t>
            </a:r>
          </a:p>
        </p:txBody>
      </p:sp>
    </p:spTree>
    <p:extLst>
      <p:ext uri="{BB962C8B-B14F-4D97-AF65-F5344CB8AC3E}">
        <p14:creationId xmlns:p14="http://schemas.microsoft.com/office/powerpoint/2010/main" val="3131549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D5678A-7F76-4218-AED6-9A27944105A4}"/>
              </a:ext>
            </a:extLst>
          </p:cNvPr>
          <p:cNvSpPr>
            <a:spLocks noGrp="1"/>
          </p:cNvSpPr>
          <p:nvPr>
            <p:ph type="sldNum" sz="quarter" idx="12"/>
          </p:nvPr>
        </p:nvSpPr>
        <p:spPr/>
        <p:txBody>
          <a:bodyPr/>
          <a:lstStyle/>
          <a:p>
            <a:fld id="{01898949-DBEE-42AF-93B8-E24DF2BBF04D}" type="slidenum">
              <a:rPr lang="en-GB" smtClean="0"/>
              <a:t>50</a:t>
            </a:fld>
            <a:endParaRPr lang="en-GB" dirty="0"/>
          </a:p>
        </p:txBody>
      </p:sp>
      <p:pic>
        <p:nvPicPr>
          <p:cNvPr id="5" name="Picture 4" descr="Logo, company name&#10;&#10;Description automatically generated">
            <a:extLst>
              <a:ext uri="{FF2B5EF4-FFF2-40B4-BE49-F238E27FC236}">
                <a16:creationId xmlns:a16="http://schemas.microsoft.com/office/drawing/2014/main" id="{4A5ED324-5BCE-4889-ACF7-3FDBA6A1EA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6" name="Picture 5">
            <a:extLst>
              <a:ext uri="{FF2B5EF4-FFF2-40B4-BE49-F238E27FC236}">
                <a16:creationId xmlns:a16="http://schemas.microsoft.com/office/drawing/2014/main" id="{D6A67E5C-D46F-4568-8D3A-2A19F9AFB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618" y="333063"/>
            <a:ext cx="1440000" cy="1440000"/>
          </a:xfrm>
          <a:prstGeom prst="rect">
            <a:avLst/>
          </a:prstGeom>
        </p:spPr>
      </p:pic>
      <p:sp>
        <p:nvSpPr>
          <p:cNvPr id="9" name="Content Placeholder 2">
            <a:extLst>
              <a:ext uri="{FF2B5EF4-FFF2-40B4-BE49-F238E27FC236}">
                <a16:creationId xmlns:a16="http://schemas.microsoft.com/office/drawing/2014/main" id="{C5322FB5-061B-4FAC-BF19-2EB72AF55449}"/>
              </a:ext>
            </a:extLst>
          </p:cNvPr>
          <p:cNvSpPr txBox="1">
            <a:spLocks/>
          </p:cNvSpPr>
          <p:nvPr/>
        </p:nvSpPr>
        <p:spPr>
          <a:xfrm>
            <a:off x="1711846" y="2638426"/>
            <a:ext cx="3509084" cy="914400"/>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endParaRPr lang="en-GB" sz="2000" dirty="0">
              <a:latin typeface="Abadi Extra Light" panose="020B0204020104020204" pitchFamily="34" charset="0"/>
            </a:endParaRPr>
          </a:p>
        </p:txBody>
      </p:sp>
      <p:sp>
        <p:nvSpPr>
          <p:cNvPr id="7" name="Rectangle 6">
            <a:extLst>
              <a:ext uri="{FF2B5EF4-FFF2-40B4-BE49-F238E27FC236}">
                <a16:creationId xmlns:a16="http://schemas.microsoft.com/office/drawing/2014/main" id="{F5063F89-C286-49F5-84A6-403C511B2E38}"/>
              </a:ext>
            </a:extLst>
          </p:cNvPr>
          <p:cNvSpPr/>
          <p:nvPr/>
        </p:nvSpPr>
        <p:spPr>
          <a:xfrm>
            <a:off x="3496811" y="2343152"/>
            <a:ext cx="5198377" cy="1862048"/>
          </a:xfrm>
          <a:prstGeom prst="rect">
            <a:avLst/>
          </a:prstGeom>
          <a:noFill/>
        </p:spPr>
        <p:txBody>
          <a:bodyPr wrap="square" lIns="91440" tIns="45720" rIns="91440" bIns="45720">
            <a:spAutoFit/>
          </a:bodyPr>
          <a:lstStyle/>
          <a:p>
            <a:pPr algn="ctr"/>
            <a:r>
              <a:rPr lang="en-US" sz="11500" b="0" cap="none" spc="0" dirty="0">
                <a:ln w="0"/>
                <a:solidFill>
                  <a:srgbClr val="F4931F"/>
                </a:solidFill>
                <a:effectLst>
                  <a:outerShdw blurRad="38100" dist="25400" dir="5400000" algn="ctr" rotWithShape="0">
                    <a:srgbClr val="6E747A">
                      <a:alpha val="43000"/>
                    </a:srgbClr>
                  </a:outerShdw>
                </a:effectLst>
              </a:rPr>
              <a:t>P  </a:t>
            </a:r>
            <a:r>
              <a:rPr lang="en-US" sz="11500" b="0" cap="none" spc="0" dirty="0">
                <a:ln w="0"/>
                <a:solidFill>
                  <a:srgbClr val="F84545"/>
                </a:solidFill>
                <a:effectLst>
                  <a:outerShdw blurRad="38100" dist="25400" dir="5400000" algn="ctr" rotWithShape="0">
                    <a:srgbClr val="6E747A">
                      <a:alpha val="43000"/>
                    </a:srgbClr>
                  </a:outerShdw>
                </a:effectLst>
              </a:rPr>
              <a:t>E  </a:t>
            </a:r>
            <a:r>
              <a:rPr lang="en-US" sz="11500" b="0" cap="none" spc="0" dirty="0">
                <a:ln w="0"/>
                <a:solidFill>
                  <a:srgbClr val="26B8EB"/>
                </a:solidFill>
                <a:effectLst>
                  <a:outerShdw blurRad="38100" dist="25400" dir="5400000" algn="ctr" rotWithShape="0">
                    <a:srgbClr val="6E747A">
                      <a:alpha val="43000"/>
                    </a:srgbClr>
                  </a:outerShdw>
                </a:effectLst>
              </a:rPr>
              <a:t>P</a:t>
            </a:r>
          </a:p>
        </p:txBody>
      </p:sp>
      <p:sp>
        <p:nvSpPr>
          <p:cNvPr id="8" name="Content Placeholder 2">
            <a:extLst>
              <a:ext uri="{FF2B5EF4-FFF2-40B4-BE49-F238E27FC236}">
                <a16:creationId xmlns:a16="http://schemas.microsoft.com/office/drawing/2014/main" id="{25043B8C-D2C0-4157-8FF9-7EA09C093090}"/>
              </a:ext>
            </a:extLst>
          </p:cNvPr>
          <p:cNvSpPr txBox="1">
            <a:spLocks/>
          </p:cNvSpPr>
          <p:nvPr/>
        </p:nvSpPr>
        <p:spPr>
          <a:xfrm>
            <a:off x="3831416" y="4209874"/>
            <a:ext cx="545281" cy="386080"/>
          </a:xfrm>
          <a:prstGeom prst="rect">
            <a:avLst/>
          </a:prstGeom>
          <a:ln>
            <a:noFill/>
          </a:ln>
        </p:spPr>
        <p:txBody>
          <a:bodyPr vert="horz" lIns="0" tIns="0" rIns="0" bIns="0" rtlCol="0">
            <a:normAutofit fontScale="92500"/>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GB" sz="2400" b="1" dirty="0">
                <a:solidFill>
                  <a:srgbClr val="F4931F"/>
                </a:solidFill>
                <a:latin typeface="Calibri" panose="020F0502020204030204" pitchFamily="34" charset="0"/>
                <a:cs typeface="Calibri" panose="020F0502020204030204" pitchFamily="34" charset="0"/>
              </a:rPr>
              <a:t>P</a:t>
            </a:r>
            <a:r>
              <a:rPr lang="en-GB" sz="2400" b="1" dirty="0">
                <a:solidFill>
                  <a:schemeClr val="tx1"/>
                </a:solidFill>
                <a:latin typeface="Calibri" panose="020F0502020204030204" pitchFamily="34" charset="0"/>
                <a:cs typeface="Calibri" panose="020F0502020204030204" pitchFamily="34" charset="0"/>
              </a:rPr>
              <a:t>ost</a:t>
            </a:r>
            <a:endParaRPr lang="en-GB" sz="2000" dirty="0">
              <a:solidFill>
                <a:schemeClr val="tx1"/>
              </a:solidFill>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099E6F73-F576-4948-90FA-0101F5343D50}"/>
              </a:ext>
            </a:extLst>
          </p:cNvPr>
          <p:cNvSpPr txBox="1">
            <a:spLocks/>
          </p:cNvSpPr>
          <p:nvPr/>
        </p:nvSpPr>
        <p:spPr>
          <a:xfrm>
            <a:off x="5533093" y="4205200"/>
            <a:ext cx="1125811" cy="386080"/>
          </a:xfrm>
          <a:prstGeom prst="rect">
            <a:avLst/>
          </a:prstGeom>
          <a:ln>
            <a:noFill/>
          </a:ln>
        </p:spPr>
        <p:txBody>
          <a:bodyPr vert="horz" lIns="0" tIns="0" rIns="0" bIns="0" rtlCol="0">
            <a:normAutofit fontScale="92500"/>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GB" sz="2400" b="1" dirty="0">
                <a:solidFill>
                  <a:srgbClr val="F84545"/>
                </a:solidFill>
                <a:latin typeface="Calibri" panose="020F0502020204030204" pitchFamily="34" charset="0"/>
                <a:cs typeface="Calibri" panose="020F0502020204030204" pitchFamily="34" charset="0"/>
              </a:rPr>
              <a:t>E</a:t>
            </a:r>
            <a:r>
              <a:rPr lang="en-GB" sz="2400" b="1" dirty="0">
                <a:solidFill>
                  <a:schemeClr val="tx1"/>
                </a:solidFill>
                <a:latin typeface="Calibri" panose="020F0502020204030204" pitchFamily="34" charset="0"/>
                <a:cs typeface="Calibri" panose="020F0502020204030204" pitchFamily="34" charset="0"/>
              </a:rPr>
              <a:t>xposure</a:t>
            </a:r>
            <a:endParaRPr lang="en-GB" sz="2000" dirty="0">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C3BD3BB1-FA7F-434B-B33E-3ED8CEE58843}"/>
              </a:ext>
            </a:extLst>
          </p:cNvPr>
          <p:cNvSpPr txBox="1">
            <a:spLocks/>
          </p:cNvSpPr>
          <p:nvPr/>
        </p:nvSpPr>
        <p:spPr>
          <a:xfrm>
            <a:off x="7430026" y="4205200"/>
            <a:ext cx="1406374" cy="386080"/>
          </a:xfrm>
          <a:prstGeom prst="rect">
            <a:avLst/>
          </a:prstGeom>
          <a:ln>
            <a:noFill/>
          </a:ln>
        </p:spPr>
        <p:txBody>
          <a:bodyPr vert="horz" lIns="0" tIns="0" rIns="0" bIns="0" rtlCol="0">
            <a:normAutofit fontScale="92500"/>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GB" sz="2400" b="1" dirty="0">
                <a:solidFill>
                  <a:srgbClr val="26B8EB"/>
                </a:solidFill>
                <a:latin typeface="Calibri" panose="020F0502020204030204" pitchFamily="34" charset="0"/>
                <a:cs typeface="Calibri" panose="020F0502020204030204" pitchFamily="34" charset="0"/>
              </a:rPr>
              <a:t>P</a:t>
            </a:r>
            <a:r>
              <a:rPr lang="en-GB" sz="2400" b="1" dirty="0">
                <a:solidFill>
                  <a:schemeClr val="tx1"/>
                </a:solidFill>
                <a:latin typeface="Calibri" panose="020F0502020204030204" pitchFamily="34" charset="0"/>
                <a:cs typeface="Calibri" panose="020F0502020204030204" pitchFamily="34" charset="0"/>
              </a:rPr>
              <a:t>rophylaxis</a:t>
            </a:r>
            <a:endParaRPr lang="en-GB"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2727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D5678A-7F76-4218-AED6-9A27944105A4}"/>
              </a:ext>
            </a:extLst>
          </p:cNvPr>
          <p:cNvSpPr>
            <a:spLocks noGrp="1"/>
          </p:cNvSpPr>
          <p:nvPr>
            <p:ph type="sldNum" sz="quarter" idx="12"/>
          </p:nvPr>
        </p:nvSpPr>
        <p:spPr/>
        <p:txBody>
          <a:bodyPr/>
          <a:lstStyle/>
          <a:p>
            <a:fld id="{01898949-DBEE-42AF-93B8-E24DF2BBF04D}" type="slidenum">
              <a:rPr lang="en-GB" smtClean="0"/>
              <a:t>51</a:t>
            </a:fld>
            <a:endParaRPr lang="en-GB" dirty="0"/>
          </a:p>
        </p:txBody>
      </p:sp>
      <p:pic>
        <p:nvPicPr>
          <p:cNvPr id="5" name="Picture 4" descr="Logo, company name&#10;&#10;Description automatically generated">
            <a:extLst>
              <a:ext uri="{FF2B5EF4-FFF2-40B4-BE49-F238E27FC236}">
                <a16:creationId xmlns:a16="http://schemas.microsoft.com/office/drawing/2014/main" id="{4A5ED324-5BCE-4889-ACF7-3FDBA6A1EA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6" name="Picture 5">
            <a:extLst>
              <a:ext uri="{FF2B5EF4-FFF2-40B4-BE49-F238E27FC236}">
                <a16:creationId xmlns:a16="http://schemas.microsoft.com/office/drawing/2014/main" id="{D6A67E5C-D46F-4568-8D3A-2A19F9AFB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618" y="333063"/>
            <a:ext cx="1440000" cy="1440000"/>
          </a:xfrm>
          <a:prstGeom prst="rect">
            <a:avLst/>
          </a:prstGeom>
        </p:spPr>
      </p:pic>
      <p:sp>
        <p:nvSpPr>
          <p:cNvPr id="7" name="Content Placeholder 2">
            <a:extLst>
              <a:ext uri="{FF2B5EF4-FFF2-40B4-BE49-F238E27FC236}">
                <a16:creationId xmlns:a16="http://schemas.microsoft.com/office/drawing/2014/main" id="{6876D54D-205A-42AF-9457-68B6EEDAAFCE}"/>
              </a:ext>
            </a:extLst>
          </p:cNvPr>
          <p:cNvSpPr txBox="1">
            <a:spLocks/>
          </p:cNvSpPr>
          <p:nvPr/>
        </p:nvSpPr>
        <p:spPr>
          <a:xfrm>
            <a:off x="5756016" y="5278820"/>
            <a:ext cx="3509084" cy="914400"/>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GB" sz="2000" b="1" dirty="0">
                <a:solidFill>
                  <a:schemeClr val="tx1"/>
                </a:solidFill>
              </a:rPr>
              <a:t>Sexual Health Clinic</a:t>
            </a:r>
            <a:endParaRPr lang="en-GB" dirty="0"/>
          </a:p>
        </p:txBody>
      </p:sp>
      <p:pic>
        <p:nvPicPr>
          <p:cNvPr id="8" name="Picture 7" descr="Application, icon&#10;&#10;Description automatically generated">
            <a:extLst>
              <a:ext uri="{FF2B5EF4-FFF2-40B4-BE49-F238E27FC236}">
                <a16:creationId xmlns:a16="http://schemas.microsoft.com/office/drawing/2014/main" id="{9B5D6F04-5F0E-4817-BCAF-6558BB7F0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3751" y="2863770"/>
            <a:ext cx="2115055" cy="2115055"/>
          </a:xfrm>
          <a:prstGeom prst="rect">
            <a:avLst/>
          </a:prstGeom>
        </p:spPr>
      </p:pic>
      <p:sp>
        <p:nvSpPr>
          <p:cNvPr id="10" name="Content Placeholder 2">
            <a:extLst>
              <a:ext uri="{FF2B5EF4-FFF2-40B4-BE49-F238E27FC236}">
                <a16:creationId xmlns:a16="http://schemas.microsoft.com/office/drawing/2014/main" id="{78A860C9-2C80-486E-8337-89F8B89E20F5}"/>
              </a:ext>
            </a:extLst>
          </p:cNvPr>
          <p:cNvSpPr txBox="1">
            <a:spLocks/>
          </p:cNvSpPr>
          <p:nvPr/>
        </p:nvSpPr>
        <p:spPr>
          <a:xfrm>
            <a:off x="8956770" y="5273379"/>
            <a:ext cx="2827128" cy="914400"/>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GB" sz="2000" b="1" dirty="0">
                <a:solidFill>
                  <a:schemeClr val="tx1"/>
                </a:solidFill>
              </a:rPr>
              <a:t>Accident &amp; Emergency</a:t>
            </a:r>
            <a:endParaRPr lang="en-GB" dirty="0"/>
          </a:p>
        </p:txBody>
      </p:sp>
      <p:pic>
        <p:nvPicPr>
          <p:cNvPr id="12" name="Picture 11">
            <a:extLst>
              <a:ext uri="{FF2B5EF4-FFF2-40B4-BE49-F238E27FC236}">
                <a16:creationId xmlns:a16="http://schemas.microsoft.com/office/drawing/2014/main" id="{C82B2410-42CE-4565-AD36-6B44409FC5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3527" y="2863771"/>
            <a:ext cx="2115054" cy="2115054"/>
          </a:xfrm>
          <a:prstGeom prst="rect">
            <a:avLst/>
          </a:prstGeom>
        </p:spPr>
      </p:pic>
      <p:sp>
        <p:nvSpPr>
          <p:cNvPr id="2" name="Rectangle 1">
            <a:extLst>
              <a:ext uri="{FF2B5EF4-FFF2-40B4-BE49-F238E27FC236}">
                <a16:creationId xmlns:a16="http://schemas.microsoft.com/office/drawing/2014/main" id="{02935555-41F6-4E1B-BA7F-3B2D987CB1BF}"/>
              </a:ext>
            </a:extLst>
          </p:cNvPr>
          <p:cNvSpPr/>
          <p:nvPr/>
        </p:nvSpPr>
        <p:spPr>
          <a:xfrm>
            <a:off x="9398784" y="2996319"/>
            <a:ext cx="1943100" cy="1861431"/>
          </a:xfrm>
          <a:prstGeom prst="rect">
            <a:avLst/>
          </a:prstGeom>
          <a:solidFill>
            <a:srgbClr val="EF4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b="1" dirty="0">
                <a:latin typeface="Geomanist Medium" panose="02000603000000020004" pitchFamily="50" charset="0"/>
              </a:rPr>
              <a:t>A&amp;E</a:t>
            </a:r>
          </a:p>
        </p:txBody>
      </p:sp>
      <p:pic>
        <p:nvPicPr>
          <p:cNvPr id="13" name="Graphic 12" descr="Clock">
            <a:extLst>
              <a:ext uri="{FF2B5EF4-FFF2-40B4-BE49-F238E27FC236}">
                <a16:creationId xmlns:a16="http://schemas.microsoft.com/office/drawing/2014/main" id="{D3622716-921F-452C-BE8F-E102AA70BE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8308" y="2761747"/>
            <a:ext cx="2115053" cy="2115053"/>
          </a:xfrm>
          <a:prstGeom prst="rect">
            <a:avLst/>
          </a:prstGeom>
        </p:spPr>
      </p:pic>
      <p:sp>
        <p:nvSpPr>
          <p:cNvPr id="14" name="Content Placeholder 2">
            <a:extLst>
              <a:ext uri="{FF2B5EF4-FFF2-40B4-BE49-F238E27FC236}">
                <a16:creationId xmlns:a16="http://schemas.microsoft.com/office/drawing/2014/main" id="{7CF0AD48-65B3-41A9-8E1D-5C1B49154313}"/>
              </a:ext>
            </a:extLst>
          </p:cNvPr>
          <p:cNvSpPr txBox="1">
            <a:spLocks/>
          </p:cNvSpPr>
          <p:nvPr/>
        </p:nvSpPr>
        <p:spPr>
          <a:xfrm>
            <a:off x="3126949" y="3076397"/>
            <a:ext cx="4993895" cy="1485751"/>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2400" b="1" dirty="0">
                <a:solidFill>
                  <a:schemeClr val="tx1"/>
                </a:solidFill>
              </a:rPr>
              <a:t>72 hours, but get </a:t>
            </a:r>
          </a:p>
          <a:p>
            <a:pPr>
              <a:spcAft>
                <a:spcPts val="0"/>
              </a:spcAft>
            </a:pPr>
            <a:r>
              <a:rPr lang="en-GB" sz="3600" b="1" dirty="0">
                <a:solidFill>
                  <a:schemeClr val="tx1"/>
                </a:solidFill>
              </a:rPr>
              <a:t>AS SOON </a:t>
            </a:r>
          </a:p>
          <a:p>
            <a:pPr>
              <a:spcAft>
                <a:spcPts val="0"/>
              </a:spcAft>
            </a:pPr>
            <a:r>
              <a:rPr lang="en-GB" sz="3600" b="1" dirty="0">
                <a:solidFill>
                  <a:schemeClr val="tx1"/>
                </a:solidFill>
              </a:rPr>
              <a:t>AS POSSIBLE</a:t>
            </a:r>
            <a:endParaRPr lang="en-GB" sz="3200" dirty="0"/>
          </a:p>
        </p:txBody>
      </p:sp>
    </p:spTree>
    <p:extLst>
      <p:ext uri="{BB962C8B-B14F-4D97-AF65-F5344CB8AC3E}">
        <p14:creationId xmlns:p14="http://schemas.microsoft.com/office/powerpoint/2010/main" val="10501930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D5678A-7F76-4218-AED6-9A27944105A4}"/>
              </a:ext>
            </a:extLst>
          </p:cNvPr>
          <p:cNvSpPr>
            <a:spLocks noGrp="1"/>
          </p:cNvSpPr>
          <p:nvPr>
            <p:ph type="sldNum" sz="quarter" idx="12"/>
          </p:nvPr>
        </p:nvSpPr>
        <p:spPr/>
        <p:txBody>
          <a:bodyPr/>
          <a:lstStyle/>
          <a:p>
            <a:fld id="{01898949-DBEE-42AF-93B8-E24DF2BBF04D}" type="slidenum">
              <a:rPr lang="en-GB" smtClean="0"/>
              <a:t>52</a:t>
            </a:fld>
            <a:endParaRPr lang="en-GB" dirty="0"/>
          </a:p>
        </p:txBody>
      </p:sp>
      <p:pic>
        <p:nvPicPr>
          <p:cNvPr id="5" name="Picture 4" descr="Logo, company name&#10;&#10;Description automatically generated">
            <a:extLst>
              <a:ext uri="{FF2B5EF4-FFF2-40B4-BE49-F238E27FC236}">
                <a16:creationId xmlns:a16="http://schemas.microsoft.com/office/drawing/2014/main" id="{4A5ED324-5BCE-4889-ACF7-3FDBA6A1EA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6" name="Picture 5">
            <a:extLst>
              <a:ext uri="{FF2B5EF4-FFF2-40B4-BE49-F238E27FC236}">
                <a16:creationId xmlns:a16="http://schemas.microsoft.com/office/drawing/2014/main" id="{D6A67E5C-D46F-4568-8D3A-2A19F9AFB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618" y="333063"/>
            <a:ext cx="1440000" cy="1440000"/>
          </a:xfrm>
          <a:prstGeom prst="rect">
            <a:avLst/>
          </a:prstGeom>
        </p:spPr>
      </p:pic>
      <p:sp>
        <p:nvSpPr>
          <p:cNvPr id="9" name="Content Placeholder 2">
            <a:extLst>
              <a:ext uri="{FF2B5EF4-FFF2-40B4-BE49-F238E27FC236}">
                <a16:creationId xmlns:a16="http://schemas.microsoft.com/office/drawing/2014/main" id="{C5322FB5-061B-4FAC-BF19-2EB72AF55449}"/>
              </a:ext>
            </a:extLst>
          </p:cNvPr>
          <p:cNvSpPr txBox="1">
            <a:spLocks/>
          </p:cNvSpPr>
          <p:nvPr/>
        </p:nvSpPr>
        <p:spPr>
          <a:xfrm>
            <a:off x="1134418" y="2800350"/>
            <a:ext cx="10876607" cy="2819399"/>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GB" sz="6600" b="1" dirty="0">
                <a:solidFill>
                  <a:srgbClr val="F84545"/>
                </a:solidFill>
              </a:rPr>
              <a:t>EMERGENCY ONLY</a:t>
            </a:r>
          </a:p>
          <a:p>
            <a:pPr algn="ctr">
              <a:spcAft>
                <a:spcPts val="0"/>
              </a:spcAft>
            </a:pPr>
            <a:r>
              <a:rPr lang="en-GB" sz="3200" dirty="0">
                <a:solidFill>
                  <a:schemeClr val="tx1"/>
                </a:solidFill>
              </a:rPr>
              <a:t>PEP is not a long term prevention method to be relied upon.</a:t>
            </a:r>
          </a:p>
        </p:txBody>
      </p:sp>
    </p:spTree>
    <p:extLst>
      <p:ext uri="{BB962C8B-B14F-4D97-AF65-F5344CB8AC3E}">
        <p14:creationId xmlns:p14="http://schemas.microsoft.com/office/powerpoint/2010/main" val="33874630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8E939AAD-73E4-4E8F-BFFA-3C66265495CA}"/>
              </a:ext>
            </a:extLst>
          </p:cNvPr>
          <p:cNvSpPr/>
          <p:nvPr/>
        </p:nvSpPr>
        <p:spPr>
          <a:xfrm>
            <a:off x="8338353" y="3088670"/>
            <a:ext cx="2552701" cy="779463"/>
          </a:xfrm>
          <a:prstGeom prst="wedgeRoundRectCallout">
            <a:avLst>
              <a:gd name="adj1" fmla="val -32248"/>
              <a:gd name="adj2" fmla="val 63789"/>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i="1" dirty="0">
                <a:solidFill>
                  <a:schemeClr val="tx1"/>
                </a:solidFill>
              </a:rPr>
              <a:t>are you clean?</a:t>
            </a:r>
            <a:endParaRPr lang="en-GB" sz="2400" dirty="0"/>
          </a:p>
        </p:txBody>
      </p:sp>
      <p:sp>
        <p:nvSpPr>
          <p:cNvPr id="2" name="Title 1">
            <a:extLst>
              <a:ext uri="{FF2B5EF4-FFF2-40B4-BE49-F238E27FC236}">
                <a16:creationId xmlns:a16="http://schemas.microsoft.com/office/drawing/2014/main" id="{D6D2784C-AE0A-49E6-8871-F4C719ECAB13}"/>
              </a:ext>
            </a:extLst>
          </p:cNvPr>
          <p:cNvSpPr>
            <a:spLocks noGrp="1"/>
          </p:cNvSpPr>
          <p:nvPr>
            <p:ph type="title"/>
          </p:nvPr>
        </p:nvSpPr>
        <p:spPr/>
        <p:txBody>
          <a:bodyPr/>
          <a:lstStyle/>
          <a:p>
            <a:r>
              <a:rPr lang="en-GB" dirty="0"/>
              <a:t>Reducing Stigma </a:t>
            </a:r>
          </a:p>
        </p:txBody>
      </p:sp>
      <p:sp>
        <p:nvSpPr>
          <p:cNvPr id="4" name="Slide Number Placeholder 3">
            <a:extLst>
              <a:ext uri="{FF2B5EF4-FFF2-40B4-BE49-F238E27FC236}">
                <a16:creationId xmlns:a16="http://schemas.microsoft.com/office/drawing/2014/main" id="{42EC4D53-B0AF-495A-B76B-F7CA73FD820A}"/>
              </a:ext>
            </a:extLst>
          </p:cNvPr>
          <p:cNvSpPr>
            <a:spLocks noGrp="1"/>
          </p:cNvSpPr>
          <p:nvPr>
            <p:ph type="sldNum" sz="quarter" idx="12"/>
          </p:nvPr>
        </p:nvSpPr>
        <p:spPr/>
        <p:txBody>
          <a:bodyPr/>
          <a:lstStyle/>
          <a:p>
            <a:fld id="{01898949-DBEE-42AF-93B8-E24DF2BBF04D}" type="slidenum">
              <a:rPr lang="en-GB" smtClean="0"/>
              <a:t>53</a:t>
            </a:fld>
            <a:endParaRPr lang="en-GB" dirty="0"/>
          </a:p>
        </p:txBody>
      </p:sp>
      <p:pic>
        <p:nvPicPr>
          <p:cNvPr id="5" name="Picture 4" descr="Logo, company name&#10;&#10;Description automatically generated">
            <a:extLst>
              <a:ext uri="{FF2B5EF4-FFF2-40B4-BE49-F238E27FC236}">
                <a16:creationId xmlns:a16="http://schemas.microsoft.com/office/drawing/2014/main" id="{2419369A-D07F-49B0-B317-719DEA3DF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
        <p:nvSpPr>
          <p:cNvPr id="7" name="Rectangle 6">
            <a:extLst>
              <a:ext uri="{FF2B5EF4-FFF2-40B4-BE49-F238E27FC236}">
                <a16:creationId xmlns:a16="http://schemas.microsoft.com/office/drawing/2014/main" id="{F87EB2C9-3E31-42AF-9563-7FB7A56FFFEC}"/>
              </a:ext>
            </a:extLst>
          </p:cNvPr>
          <p:cNvSpPr/>
          <p:nvPr/>
        </p:nvSpPr>
        <p:spPr>
          <a:xfrm>
            <a:off x="2127368" y="6559786"/>
            <a:ext cx="6640305" cy="276999"/>
          </a:xfrm>
          <a:prstGeom prst="rect">
            <a:avLst/>
          </a:prstGeom>
        </p:spPr>
        <p:txBody>
          <a:bodyPr wrap="square">
            <a:spAutoFit/>
          </a:bodyPr>
          <a:lstStyle/>
          <a:p>
            <a:r>
              <a:rPr lang="en-GB" sz="1200" dirty="0">
                <a:hlinkClick r:id="rId4"/>
              </a:rPr>
              <a:t>https://www.tht.org.uk/news/almost-half-brits-would-feel-uncomfortable-kissing-someone-hiv</a:t>
            </a:r>
            <a:r>
              <a:rPr lang="en-GB" sz="1200" dirty="0"/>
              <a:t> </a:t>
            </a:r>
          </a:p>
        </p:txBody>
      </p:sp>
      <p:pic>
        <p:nvPicPr>
          <p:cNvPr id="9" name="Graphic 8" descr="Lips">
            <a:extLst>
              <a:ext uri="{FF2B5EF4-FFF2-40B4-BE49-F238E27FC236}">
                <a16:creationId xmlns:a16="http://schemas.microsoft.com/office/drawing/2014/main" id="{F4A2DBB1-2196-4D73-9C09-1182DE16F2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92832" y="1766615"/>
            <a:ext cx="2552701" cy="2552701"/>
          </a:xfrm>
          <a:prstGeom prst="rect">
            <a:avLst/>
          </a:prstGeom>
        </p:spPr>
      </p:pic>
      <p:pic>
        <p:nvPicPr>
          <p:cNvPr id="11" name="Graphic 10" descr="Heart">
            <a:extLst>
              <a:ext uri="{FF2B5EF4-FFF2-40B4-BE49-F238E27FC236}">
                <a16:creationId xmlns:a16="http://schemas.microsoft.com/office/drawing/2014/main" id="{8DD50AB9-03AD-4611-92A1-42E43D2EAE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91474" y="2091774"/>
            <a:ext cx="1945500" cy="1945500"/>
          </a:xfrm>
          <a:prstGeom prst="rect">
            <a:avLst/>
          </a:prstGeom>
        </p:spPr>
      </p:pic>
      <p:sp>
        <p:nvSpPr>
          <p:cNvPr id="12" name="Rectangle 11">
            <a:extLst>
              <a:ext uri="{FF2B5EF4-FFF2-40B4-BE49-F238E27FC236}">
                <a16:creationId xmlns:a16="http://schemas.microsoft.com/office/drawing/2014/main" id="{9AE3F1A9-0D20-421E-B3A4-1F4C6AB2B9DB}"/>
              </a:ext>
            </a:extLst>
          </p:cNvPr>
          <p:cNvSpPr/>
          <p:nvPr/>
        </p:nvSpPr>
        <p:spPr>
          <a:xfrm>
            <a:off x="2445660" y="3761945"/>
            <a:ext cx="1047043" cy="584775"/>
          </a:xfrm>
          <a:prstGeom prst="rect">
            <a:avLst/>
          </a:prstGeom>
        </p:spPr>
        <p:txBody>
          <a:bodyPr wrap="square">
            <a:spAutoFit/>
          </a:bodyPr>
          <a:lstStyle/>
          <a:p>
            <a:r>
              <a:rPr lang="en-GB" sz="3200" dirty="0"/>
              <a:t>48%</a:t>
            </a:r>
          </a:p>
        </p:txBody>
      </p:sp>
      <p:sp>
        <p:nvSpPr>
          <p:cNvPr id="13" name="Rectangle 12">
            <a:extLst>
              <a:ext uri="{FF2B5EF4-FFF2-40B4-BE49-F238E27FC236}">
                <a16:creationId xmlns:a16="http://schemas.microsoft.com/office/drawing/2014/main" id="{66CFF62A-E586-4A20-B068-3F2255930EA9}"/>
              </a:ext>
            </a:extLst>
          </p:cNvPr>
          <p:cNvSpPr/>
          <p:nvPr/>
        </p:nvSpPr>
        <p:spPr>
          <a:xfrm>
            <a:off x="5240702" y="3777776"/>
            <a:ext cx="1047043" cy="584775"/>
          </a:xfrm>
          <a:prstGeom prst="rect">
            <a:avLst/>
          </a:prstGeom>
        </p:spPr>
        <p:txBody>
          <a:bodyPr wrap="square">
            <a:spAutoFit/>
          </a:bodyPr>
          <a:lstStyle/>
          <a:p>
            <a:r>
              <a:rPr lang="en-GB" sz="3200" dirty="0"/>
              <a:t>38%</a:t>
            </a:r>
          </a:p>
        </p:txBody>
      </p:sp>
      <p:sp>
        <p:nvSpPr>
          <p:cNvPr id="14" name="Rectangle 13">
            <a:extLst>
              <a:ext uri="{FF2B5EF4-FFF2-40B4-BE49-F238E27FC236}">
                <a16:creationId xmlns:a16="http://schemas.microsoft.com/office/drawing/2014/main" id="{3C689873-7046-4AA2-8EA0-3D5EE38B5220}"/>
              </a:ext>
            </a:extLst>
          </p:cNvPr>
          <p:cNvSpPr/>
          <p:nvPr/>
        </p:nvSpPr>
        <p:spPr>
          <a:xfrm>
            <a:off x="1692832" y="4286213"/>
            <a:ext cx="2552701" cy="584775"/>
          </a:xfrm>
          <a:prstGeom prst="rect">
            <a:avLst/>
          </a:prstGeom>
        </p:spPr>
        <p:txBody>
          <a:bodyPr wrap="square">
            <a:spAutoFit/>
          </a:bodyPr>
          <a:lstStyle/>
          <a:p>
            <a:pPr algn="ctr"/>
            <a:r>
              <a:rPr lang="en-GB" sz="1600" dirty="0">
                <a:solidFill>
                  <a:srgbClr val="212121"/>
                </a:solidFill>
                <a:latin typeface="Open Sans"/>
              </a:rPr>
              <a:t>uncomfortable kissing someone living with HIV</a:t>
            </a:r>
            <a:endParaRPr lang="en-GB" sz="1600" dirty="0"/>
          </a:p>
        </p:txBody>
      </p:sp>
      <p:sp>
        <p:nvSpPr>
          <p:cNvPr id="15" name="Rectangle 14">
            <a:extLst>
              <a:ext uri="{FF2B5EF4-FFF2-40B4-BE49-F238E27FC236}">
                <a16:creationId xmlns:a16="http://schemas.microsoft.com/office/drawing/2014/main" id="{8F2ECC42-D76A-41E0-9BE2-BD0EB1BFF09B}"/>
              </a:ext>
            </a:extLst>
          </p:cNvPr>
          <p:cNvSpPr/>
          <p:nvPr/>
        </p:nvSpPr>
        <p:spPr>
          <a:xfrm>
            <a:off x="4451807" y="4297085"/>
            <a:ext cx="2552701" cy="830997"/>
          </a:xfrm>
          <a:prstGeom prst="rect">
            <a:avLst/>
          </a:prstGeom>
        </p:spPr>
        <p:txBody>
          <a:bodyPr wrap="square">
            <a:spAutoFit/>
          </a:bodyPr>
          <a:lstStyle/>
          <a:p>
            <a:pPr algn="ctr"/>
            <a:r>
              <a:rPr lang="en-GB" sz="1600" dirty="0">
                <a:solidFill>
                  <a:srgbClr val="212121"/>
                </a:solidFill>
                <a:latin typeface="Open Sans"/>
              </a:rPr>
              <a:t>uncomfortable going on a date with someone living with HIV</a:t>
            </a:r>
            <a:endParaRPr lang="en-GB" sz="1600" dirty="0"/>
          </a:p>
        </p:txBody>
      </p:sp>
    </p:spTree>
    <p:extLst>
      <p:ext uri="{BB962C8B-B14F-4D97-AF65-F5344CB8AC3E}">
        <p14:creationId xmlns:p14="http://schemas.microsoft.com/office/powerpoint/2010/main" val="379268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ppt_x"/>
                                          </p:val>
                                        </p:tav>
                                        <p:tav tm="100000">
                                          <p:val>
                                            <p:strVal val="#ppt_x"/>
                                          </p:val>
                                        </p:tav>
                                      </p:tavLst>
                                    </p:anim>
                                    <p:anim calcmode="lin" valueType="num">
                                      <p:cBhvr additive="base">
                                        <p:cTn id="8" dur="2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784C-AE0A-49E6-8871-F4C719ECAB13}"/>
              </a:ext>
            </a:extLst>
          </p:cNvPr>
          <p:cNvSpPr>
            <a:spLocks noGrp="1"/>
          </p:cNvSpPr>
          <p:nvPr>
            <p:ph type="title"/>
          </p:nvPr>
        </p:nvSpPr>
        <p:spPr/>
        <p:txBody>
          <a:bodyPr/>
          <a:lstStyle/>
          <a:p>
            <a:r>
              <a:rPr lang="en-GB" dirty="0"/>
              <a:t>Reducing Stigma </a:t>
            </a:r>
          </a:p>
        </p:txBody>
      </p:sp>
      <p:sp>
        <p:nvSpPr>
          <p:cNvPr id="3" name="Content Placeholder 2">
            <a:extLst>
              <a:ext uri="{FF2B5EF4-FFF2-40B4-BE49-F238E27FC236}">
                <a16:creationId xmlns:a16="http://schemas.microsoft.com/office/drawing/2014/main" id="{E29FB8B0-36BB-4D4A-9DAC-218E8A724B97}"/>
              </a:ext>
            </a:extLst>
          </p:cNvPr>
          <p:cNvSpPr>
            <a:spLocks noGrp="1"/>
          </p:cNvSpPr>
          <p:nvPr>
            <p:ph idx="1"/>
          </p:nvPr>
        </p:nvSpPr>
        <p:spPr>
          <a:xfrm>
            <a:off x="1772357" y="918821"/>
            <a:ext cx="3047293" cy="671234"/>
          </a:xfrm>
        </p:spPr>
        <p:txBody>
          <a:bodyPr/>
          <a:lstStyle/>
          <a:p>
            <a:r>
              <a:rPr lang="en-GB" dirty="0"/>
              <a:t>HIV cannot be transmitted by</a:t>
            </a:r>
          </a:p>
          <a:p>
            <a:endParaRPr lang="en-GB" dirty="0"/>
          </a:p>
        </p:txBody>
      </p:sp>
      <p:sp>
        <p:nvSpPr>
          <p:cNvPr id="4" name="Slide Number Placeholder 3">
            <a:extLst>
              <a:ext uri="{FF2B5EF4-FFF2-40B4-BE49-F238E27FC236}">
                <a16:creationId xmlns:a16="http://schemas.microsoft.com/office/drawing/2014/main" id="{42EC4D53-B0AF-495A-B76B-F7CA73FD820A}"/>
              </a:ext>
            </a:extLst>
          </p:cNvPr>
          <p:cNvSpPr>
            <a:spLocks noGrp="1"/>
          </p:cNvSpPr>
          <p:nvPr>
            <p:ph type="sldNum" sz="quarter" idx="12"/>
          </p:nvPr>
        </p:nvSpPr>
        <p:spPr/>
        <p:txBody>
          <a:bodyPr/>
          <a:lstStyle/>
          <a:p>
            <a:fld id="{01898949-DBEE-42AF-93B8-E24DF2BBF04D}" type="slidenum">
              <a:rPr lang="en-GB" smtClean="0"/>
              <a:t>54</a:t>
            </a:fld>
            <a:endParaRPr lang="en-GB" dirty="0"/>
          </a:p>
        </p:txBody>
      </p:sp>
      <p:pic>
        <p:nvPicPr>
          <p:cNvPr id="5" name="Picture 4" descr="Logo, company name&#10;&#10;Description automatically generated">
            <a:extLst>
              <a:ext uri="{FF2B5EF4-FFF2-40B4-BE49-F238E27FC236}">
                <a16:creationId xmlns:a16="http://schemas.microsoft.com/office/drawing/2014/main" id="{2419369A-D07F-49B0-B317-719DEA3DF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E0FB2A78-1D36-4752-BB18-50A7A68D40A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57740" y="1254438"/>
            <a:ext cx="9190837" cy="5169845"/>
          </a:xfrm>
          <a:prstGeom prst="rect">
            <a:avLst/>
          </a:prstGeom>
        </p:spPr>
      </p:pic>
    </p:spTree>
    <p:extLst>
      <p:ext uri="{BB962C8B-B14F-4D97-AF65-F5344CB8AC3E}">
        <p14:creationId xmlns:p14="http://schemas.microsoft.com/office/powerpoint/2010/main" val="13911896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784C-AE0A-49E6-8871-F4C719ECAB13}"/>
              </a:ext>
            </a:extLst>
          </p:cNvPr>
          <p:cNvSpPr>
            <a:spLocks noGrp="1"/>
          </p:cNvSpPr>
          <p:nvPr>
            <p:ph type="title"/>
          </p:nvPr>
        </p:nvSpPr>
        <p:spPr/>
        <p:txBody>
          <a:bodyPr/>
          <a:lstStyle/>
          <a:p>
            <a:r>
              <a:rPr lang="en-GB" dirty="0"/>
              <a:t>Reducing Stigma – Famous Faces</a:t>
            </a:r>
          </a:p>
        </p:txBody>
      </p:sp>
      <p:sp>
        <p:nvSpPr>
          <p:cNvPr id="4" name="Slide Number Placeholder 3">
            <a:extLst>
              <a:ext uri="{FF2B5EF4-FFF2-40B4-BE49-F238E27FC236}">
                <a16:creationId xmlns:a16="http://schemas.microsoft.com/office/drawing/2014/main" id="{42EC4D53-B0AF-495A-B76B-F7CA73FD820A}"/>
              </a:ext>
            </a:extLst>
          </p:cNvPr>
          <p:cNvSpPr>
            <a:spLocks noGrp="1"/>
          </p:cNvSpPr>
          <p:nvPr>
            <p:ph type="sldNum" sz="quarter" idx="12"/>
          </p:nvPr>
        </p:nvSpPr>
        <p:spPr>
          <a:xfrm>
            <a:off x="11458430" y="5998596"/>
            <a:ext cx="221760" cy="135503"/>
          </a:xfrm>
        </p:spPr>
        <p:txBody>
          <a:bodyPr/>
          <a:lstStyle/>
          <a:p>
            <a:fld id="{01898949-DBEE-42AF-93B8-E24DF2BBF04D}" type="slidenum">
              <a:rPr lang="en-GB" smtClean="0"/>
              <a:t>55</a:t>
            </a:fld>
            <a:endParaRPr lang="en-GB" dirty="0"/>
          </a:p>
        </p:txBody>
      </p:sp>
      <p:pic>
        <p:nvPicPr>
          <p:cNvPr id="5" name="Picture 4" descr="Logo, company name&#10;&#10;Description automatically generated">
            <a:extLst>
              <a:ext uri="{FF2B5EF4-FFF2-40B4-BE49-F238E27FC236}">
                <a16:creationId xmlns:a16="http://schemas.microsoft.com/office/drawing/2014/main" id="{2419369A-D07F-49B0-B317-719DEA3DF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2050" name="Picture 2">
            <a:extLst>
              <a:ext uri="{FF2B5EF4-FFF2-40B4-BE49-F238E27FC236}">
                <a16:creationId xmlns:a16="http://schemas.microsoft.com/office/drawing/2014/main" id="{88958241-7C6B-4CAB-A280-1C7C952E64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97" t="13540" r="50000" b="-8888"/>
          <a:stretch/>
        </p:blipFill>
        <p:spPr bwMode="auto">
          <a:xfrm>
            <a:off x="7847376" y="1731447"/>
            <a:ext cx="2808673" cy="35433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63CFA83-06FE-4A09-B840-CC7451487D8C}"/>
              </a:ext>
            </a:extLst>
          </p:cNvPr>
          <p:cNvSpPr/>
          <p:nvPr/>
        </p:nvSpPr>
        <p:spPr>
          <a:xfrm>
            <a:off x="7839451" y="5090081"/>
            <a:ext cx="1540615" cy="276999"/>
          </a:xfrm>
          <a:prstGeom prst="rect">
            <a:avLst/>
          </a:prstGeom>
        </p:spPr>
        <p:txBody>
          <a:bodyPr wrap="none">
            <a:spAutoFit/>
          </a:bodyPr>
          <a:lstStyle/>
          <a:p>
            <a:r>
              <a:rPr lang="en-GB" sz="1200" dirty="0">
                <a:hlinkClick r:id="rId5"/>
              </a:rPr>
              <a:t>https://tacklehiv.org</a:t>
            </a:r>
            <a:r>
              <a:rPr lang="en-GB" sz="1200" dirty="0"/>
              <a:t> </a:t>
            </a:r>
          </a:p>
        </p:txBody>
      </p:sp>
      <p:pic>
        <p:nvPicPr>
          <p:cNvPr id="2052" name="Picture 4">
            <a:extLst>
              <a:ext uri="{FF2B5EF4-FFF2-40B4-BE49-F238E27FC236}">
                <a16:creationId xmlns:a16="http://schemas.microsoft.com/office/drawing/2014/main" id="{D74D9BA6-CA6F-4B43-AE72-4F1D74940F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1467" y="1731447"/>
            <a:ext cx="2652713" cy="324270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2BCC8AA-6544-4A59-BBB9-FBB7F6B87351}"/>
              </a:ext>
            </a:extLst>
          </p:cNvPr>
          <p:cNvSpPr/>
          <p:nvPr/>
        </p:nvSpPr>
        <p:spPr>
          <a:xfrm>
            <a:off x="4926741" y="4950896"/>
            <a:ext cx="2717439" cy="738664"/>
          </a:xfrm>
          <a:prstGeom prst="rect">
            <a:avLst/>
          </a:prstGeom>
        </p:spPr>
        <p:txBody>
          <a:bodyPr wrap="square">
            <a:spAutoFit/>
          </a:bodyPr>
          <a:lstStyle/>
          <a:p>
            <a:r>
              <a:rPr lang="en-GB" sz="1050" dirty="0" err="1">
                <a:solidFill>
                  <a:srgbClr val="1A1A1A"/>
                </a:solidFill>
                <a:latin typeface="-apple-system"/>
              </a:rPr>
              <a:t>Encyclopædia</a:t>
            </a:r>
            <a:r>
              <a:rPr lang="en-GB" sz="1050" dirty="0">
                <a:solidFill>
                  <a:srgbClr val="1A1A1A"/>
                </a:solidFill>
                <a:latin typeface="-apple-system"/>
              </a:rPr>
              <a:t> Britannica </a:t>
            </a:r>
            <a:r>
              <a:rPr lang="en-GB" sz="1050" dirty="0">
                <a:hlinkClick r:id="rId7"/>
              </a:rPr>
              <a:t>https://www.britannica.com/biography/Freddie-Mercury/images-videos#/media/1/711409/236626</a:t>
            </a:r>
            <a:r>
              <a:rPr lang="en-GB" sz="1050" dirty="0"/>
              <a:t> </a:t>
            </a:r>
          </a:p>
        </p:txBody>
      </p:sp>
      <p:sp>
        <p:nvSpPr>
          <p:cNvPr id="9" name="Rectangle 8">
            <a:extLst>
              <a:ext uri="{FF2B5EF4-FFF2-40B4-BE49-F238E27FC236}">
                <a16:creationId xmlns:a16="http://schemas.microsoft.com/office/drawing/2014/main" id="{32AEACDF-E9E4-41F7-89CA-4B0BD239E166}"/>
              </a:ext>
            </a:extLst>
          </p:cNvPr>
          <p:cNvSpPr/>
          <p:nvPr/>
        </p:nvSpPr>
        <p:spPr>
          <a:xfrm>
            <a:off x="2102599" y="4955150"/>
            <a:ext cx="2620946" cy="769441"/>
          </a:xfrm>
          <a:prstGeom prst="rect">
            <a:avLst/>
          </a:prstGeom>
        </p:spPr>
        <p:txBody>
          <a:bodyPr wrap="square">
            <a:spAutoFit/>
          </a:bodyPr>
          <a:lstStyle/>
          <a:p>
            <a:r>
              <a:rPr lang="en-GB" sz="1100" dirty="0"/>
              <a:t>AP, (1987), </a:t>
            </a:r>
            <a:r>
              <a:rPr lang="en-GB" sz="1100" dirty="0">
                <a:hlinkClick r:id="rId8"/>
              </a:rPr>
              <a:t>https://time.com/5793707/diana-princess-of-wales-100-women-of-the-year/</a:t>
            </a:r>
            <a:r>
              <a:rPr lang="en-GB" sz="1100" dirty="0"/>
              <a:t> </a:t>
            </a:r>
          </a:p>
        </p:txBody>
      </p:sp>
      <p:pic>
        <p:nvPicPr>
          <p:cNvPr id="2054" name="Picture 6" descr="Diana, Princess of Wales, shakes hands with an unidentified 32-year-old AIDS patient in his private room at Middlesex Hospital, London, April 19, 1987.">
            <a:extLst>
              <a:ext uri="{FF2B5EF4-FFF2-40B4-BE49-F238E27FC236}">
                <a16:creationId xmlns:a16="http://schemas.microsoft.com/office/drawing/2014/main" id="{A439A485-81DC-4B08-B37C-978E2BC1301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21194"/>
          <a:stretch/>
        </p:blipFill>
        <p:spPr bwMode="auto">
          <a:xfrm>
            <a:off x="2056545" y="1731447"/>
            <a:ext cx="2667000" cy="3242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8641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784C-AE0A-49E6-8871-F4C719ECAB13}"/>
              </a:ext>
            </a:extLst>
          </p:cNvPr>
          <p:cNvSpPr>
            <a:spLocks noGrp="1"/>
          </p:cNvSpPr>
          <p:nvPr>
            <p:ph type="title"/>
          </p:nvPr>
        </p:nvSpPr>
        <p:spPr/>
        <p:txBody>
          <a:bodyPr/>
          <a:lstStyle/>
          <a:p>
            <a:r>
              <a:rPr lang="en-GB" dirty="0"/>
              <a:t>Reducing Stigma </a:t>
            </a:r>
          </a:p>
        </p:txBody>
      </p:sp>
      <p:sp>
        <p:nvSpPr>
          <p:cNvPr id="3" name="Content Placeholder 2">
            <a:extLst>
              <a:ext uri="{FF2B5EF4-FFF2-40B4-BE49-F238E27FC236}">
                <a16:creationId xmlns:a16="http://schemas.microsoft.com/office/drawing/2014/main" id="{E29FB8B0-36BB-4D4A-9DAC-218E8A724B97}"/>
              </a:ext>
            </a:extLst>
          </p:cNvPr>
          <p:cNvSpPr>
            <a:spLocks noGrp="1"/>
          </p:cNvSpPr>
          <p:nvPr>
            <p:ph idx="1"/>
          </p:nvPr>
        </p:nvSpPr>
        <p:spPr>
          <a:xfrm>
            <a:off x="1806926" y="1176482"/>
            <a:ext cx="8578147" cy="4280756"/>
          </a:xfrm>
        </p:spPr>
        <p:txBody>
          <a:bodyPr/>
          <a:lstStyle/>
          <a:p>
            <a:r>
              <a:rPr lang="en-GB" dirty="0">
                <a:solidFill>
                  <a:schemeClr val="tx1"/>
                </a:solidFill>
              </a:rPr>
              <a:t>Equality Act 2010</a:t>
            </a:r>
          </a:p>
          <a:p>
            <a:r>
              <a:rPr lang="en-GB" dirty="0">
                <a:solidFill>
                  <a:schemeClr val="tx1"/>
                </a:solidFill>
              </a:rPr>
              <a:t>Protected Characteristics</a:t>
            </a:r>
          </a:p>
        </p:txBody>
      </p:sp>
      <p:sp>
        <p:nvSpPr>
          <p:cNvPr id="4" name="Slide Number Placeholder 3">
            <a:extLst>
              <a:ext uri="{FF2B5EF4-FFF2-40B4-BE49-F238E27FC236}">
                <a16:creationId xmlns:a16="http://schemas.microsoft.com/office/drawing/2014/main" id="{42EC4D53-B0AF-495A-B76B-F7CA73FD820A}"/>
              </a:ext>
            </a:extLst>
          </p:cNvPr>
          <p:cNvSpPr>
            <a:spLocks noGrp="1"/>
          </p:cNvSpPr>
          <p:nvPr>
            <p:ph type="sldNum" sz="quarter" idx="12"/>
          </p:nvPr>
        </p:nvSpPr>
        <p:spPr/>
        <p:txBody>
          <a:bodyPr/>
          <a:lstStyle/>
          <a:p>
            <a:fld id="{01898949-DBEE-42AF-93B8-E24DF2BBF04D}" type="slidenum">
              <a:rPr lang="en-GB" smtClean="0"/>
              <a:t>56</a:t>
            </a:fld>
            <a:endParaRPr lang="en-GB" dirty="0"/>
          </a:p>
        </p:txBody>
      </p:sp>
      <p:pic>
        <p:nvPicPr>
          <p:cNvPr id="5" name="Picture 4" descr="Logo, company name&#10;&#10;Description automatically generated">
            <a:extLst>
              <a:ext uri="{FF2B5EF4-FFF2-40B4-BE49-F238E27FC236}">
                <a16:creationId xmlns:a16="http://schemas.microsoft.com/office/drawing/2014/main" id="{2419369A-D07F-49B0-B317-719DEA3DF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graphicFrame>
        <p:nvGraphicFramePr>
          <p:cNvPr id="7" name="Diagram 6">
            <a:extLst>
              <a:ext uri="{FF2B5EF4-FFF2-40B4-BE49-F238E27FC236}">
                <a16:creationId xmlns:a16="http://schemas.microsoft.com/office/drawing/2014/main" id="{4428914F-10D1-4C42-8262-F0486525196A}"/>
              </a:ext>
            </a:extLst>
          </p:cNvPr>
          <p:cNvGraphicFramePr/>
          <p:nvPr>
            <p:extLst>
              <p:ext uri="{D42A27DB-BD31-4B8C-83A1-F6EECF244321}">
                <p14:modId xmlns:p14="http://schemas.microsoft.com/office/powerpoint/2010/main" val="1411358142"/>
              </p:ext>
            </p:extLst>
          </p:nvPr>
        </p:nvGraphicFramePr>
        <p:xfrm>
          <a:off x="2206629" y="1905000"/>
          <a:ext cx="8266993" cy="43573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8" name="Group 7">
            <a:extLst>
              <a:ext uri="{FF2B5EF4-FFF2-40B4-BE49-F238E27FC236}">
                <a16:creationId xmlns:a16="http://schemas.microsoft.com/office/drawing/2014/main" id="{E503F683-8D8F-4165-9C8B-9D76F04A5371}"/>
              </a:ext>
            </a:extLst>
          </p:cNvPr>
          <p:cNvGrpSpPr/>
          <p:nvPr/>
        </p:nvGrpSpPr>
        <p:grpSpPr>
          <a:xfrm>
            <a:off x="5255221" y="1914525"/>
            <a:ext cx="2169808" cy="1295400"/>
            <a:chOff x="4079465" y="0"/>
            <a:chExt cx="1921430" cy="1152858"/>
          </a:xfrm>
          <a:solidFill>
            <a:srgbClr val="41B6E6"/>
          </a:solidFill>
        </p:grpSpPr>
        <p:sp>
          <p:nvSpPr>
            <p:cNvPr id="9" name="Rectangle 8">
              <a:extLst>
                <a:ext uri="{FF2B5EF4-FFF2-40B4-BE49-F238E27FC236}">
                  <a16:creationId xmlns:a16="http://schemas.microsoft.com/office/drawing/2014/main" id="{AAF620B1-4412-412C-A5B2-132D5E6D8C60}"/>
                </a:ext>
              </a:extLst>
            </p:cNvPr>
            <p:cNvSpPr/>
            <p:nvPr/>
          </p:nvSpPr>
          <p:spPr>
            <a:xfrm>
              <a:off x="4079465" y="0"/>
              <a:ext cx="1921430" cy="1152858"/>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F3D95E9B-E872-46A5-95C2-3A3D69B45F0E}"/>
                </a:ext>
              </a:extLst>
            </p:cNvPr>
            <p:cNvSpPr txBox="1"/>
            <p:nvPr/>
          </p:nvSpPr>
          <p:spPr>
            <a:xfrm>
              <a:off x="4079465" y="0"/>
              <a:ext cx="1921430" cy="115285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400" kern="1200" dirty="0"/>
                <a:t>Disability</a:t>
              </a:r>
              <a:endParaRPr lang="en-GB" sz="2100" kern="1200" dirty="0"/>
            </a:p>
          </p:txBody>
        </p:sp>
      </p:grpSp>
    </p:spTree>
    <p:extLst>
      <p:ext uri="{BB962C8B-B14F-4D97-AF65-F5344CB8AC3E}">
        <p14:creationId xmlns:p14="http://schemas.microsoft.com/office/powerpoint/2010/main" val="136577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7">
                                            <p:graphicEl>
                                              <a:dgm id="{DE1C8DEB-2617-4101-96B7-8DD188A231A3}"/>
                                            </p:graphicEl>
                                          </p:spTgt>
                                        </p:tgtEl>
                                        <p:attrNameLst>
                                          <p:attrName>style.color</p:attrName>
                                        </p:attrNameLst>
                                      </p:cBhvr>
                                      <p:to>
                                        <a:srgbClr val="B2E1F5"/>
                                      </p:to>
                                    </p:animClr>
                                    <p:animClr clrSpc="rgb" dir="cw">
                                      <p:cBhvr>
                                        <p:cTn id="7" dur="500" fill="hold"/>
                                        <p:tgtEl>
                                          <p:spTgt spid="7">
                                            <p:graphicEl>
                                              <a:dgm id="{DE1C8DEB-2617-4101-96B7-8DD188A231A3}"/>
                                            </p:graphicEl>
                                          </p:spTgt>
                                        </p:tgtEl>
                                        <p:attrNameLst>
                                          <p:attrName>fillcolor</p:attrName>
                                        </p:attrNameLst>
                                      </p:cBhvr>
                                      <p:to>
                                        <a:srgbClr val="B2E1F5"/>
                                      </p:to>
                                    </p:animClr>
                                    <p:set>
                                      <p:cBhvr>
                                        <p:cTn id="8" dur="500" fill="hold"/>
                                        <p:tgtEl>
                                          <p:spTgt spid="7">
                                            <p:graphicEl>
                                              <a:dgm id="{DE1C8DEB-2617-4101-96B7-8DD188A231A3}"/>
                                            </p:graphicEl>
                                          </p:spTgt>
                                        </p:tgtEl>
                                        <p:attrNameLst>
                                          <p:attrName>fill.type</p:attrName>
                                        </p:attrNameLst>
                                      </p:cBhvr>
                                      <p:to>
                                        <p:strVal val="solid"/>
                                      </p:to>
                                    </p:set>
                                    <p:set>
                                      <p:cBhvr>
                                        <p:cTn id="9" dur="500" fill="hold"/>
                                        <p:tgtEl>
                                          <p:spTgt spid="7">
                                            <p:graphicEl>
                                              <a:dgm id="{DE1C8DEB-2617-4101-96B7-8DD188A231A3}"/>
                                            </p:graphicEl>
                                          </p:spTgt>
                                        </p:tgtEl>
                                        <p:attrNameLst>
                                          <p:attrName>fill.on</p:attrName>
                                        </p:attrNameLst>
                                      </p:cBhvr>
                                      <p:to>
                                        <p:strVal val="true"/>
                                      </p:to>
                                    </p:set>
                                  </p:childTnLst>
                                </p:cTn>
                              </p:par>
                              <p:par>
                                <p:cTn id="10" presetID="19" presetClass="emph" presetSubtype="0" fill="hold" grpId="0" nodeType="withEffect">
                                  <p:stCondLst>
                                    <p:cond delay="0"/>
                                  </p:stCondLst>
                                  <p:childTnLst>
                                    <p:animClr clrSpc="rgb" dir="cw">
                                      <p:cBhvr override="childStyle">
                                        <p:cTn id="11" dur="500" fill="hold"/>
                                        <p:tgtEl>
                                          <p:spTgt spid="7">
                                            <p:graphicEl>
                                              <a:dgm id="{000E035A-0817-4985-ADFA-84ED54E026CA}"/>
                                            </p:graphicEl>
                                          </p:spTgt>
                                        </p:tgtEl>
                                        <p:attrNameLst>
                                          <p:attrName>style.color</p:attrName>
                                        </p:attrNameLst>
                                      </p:cBhvr>
                                      <p:to>
                                        <a:srgbClr val="B2E1F5"/>
                                      </p:to>
                                    </p:animClr>
                                    <p:animClr clrSpc="rgb" dir="cw">
                                      <p:cBhvr>
                                        <p:cTn id="12" dur="500" fill="hold"/>
                                        <p:tgtEl>
                                          <p:spTgt spid="7">
                                            <p:graphicEl>
                                              <a:dgm id="{000E035A-0817-4985-ADFA-84ED54E026CA}"/>
                                            </p:graphicEl>
                                          </p:spTgt>
                                        </p:tgtEl>
                                        <p:attrNameLst>
                                          <p:attrName>fillcolor</p:attrName>
                                        </p:attrNameLst>
                                      </p:cBhvr>
                                      <p:to>
                                        <a:srgbClr val="B2E1F5"/>
                                      </p:to>
                                    </p:animClr>
                                    <p:set>
                                      <p:cBhvr>
                                        <p:cTn id="13" dur="500" fill="hold"/>
                                        <p:tgtEl>
                                          <p:spTgt spid="7">
                                            <p:graphicEl>
                                              <a:dgm id="{000E035A-0817-4985-ADFA-84ED54E026CA}"/>
                                            </p:graphicEl>
                                          </p:spTgt>
                                        </p:tgtEl>
                                        <p:attrNameLst>
                                          <p:attrName>fill.type</p:attrName>
                                        </p:attrNameLst>
                                      </p:cBhvr>
                                      <p:to>
                                        <p:strVal val="solid"/>
                                      </p:to>
                                    </p:set>
                                    <p:set>
                                      <p:cBhvr>
                                        <p:cTn id="14" dur="500" fill="hold"/>
                                        <p:tgtEl>
                                          <p:spTgt spid="7">
                                            <p:graphicEl>
                                              <a:dgm id="{000E035A-0817-4985-ADFA-84ED54E026CA}"/>
                                            </p:graphicEl>
                                          </p:spTgt>
                                        </p:tgtEl>
                                        <p:attrNameLst>
                                          <p:attrName>fill.on</p:attrName>
                                        </p:attrNameLst>
                                      </p:cBhvr>
                                      <p:to>
                                        <p:strVal val="true"/>
                                      </p:to>
                                    </p:set>
                                  </p:childTnLst>
                                </p:cTn>
                              </p:par>
                              <p:par>
                                <p:cTn id="15" presetID="19" presetClass="emph" presetSubtype="0" fill="hold" grpId="0" nodeType="withEffect">
                                  <p:stCondLst>
                                    <p:cond delay="0"/>
                                  </p:stCondLst>
                                  <p:childTnLst>
                                    <p:animClr clrSpc="rgb" dir="cw">
                                      <p:cBhvr override="childStyle">
                                        <p:cTn id="16" dur="500" fill="hold"/>
                                        <p:tgtEl>
                                          <p:spTgt spid="7">
                                            <p:graphicEl>
                                              <a:dgm id="{05127654-815E-40B2-AEB4-EF1CB607123C}"/>
                                            </p:graphicEl>
                                          </p:spTgt>
                                        </p:tgtEl>
                                        <p:attrNameLst>
                                          <p:attrName>style.color</p:attrName>
                                        </p:attrNameLst>
                                      </p:cBhvr>
                                      <p:to>
                                        <a:srgbClr val="B2E1F5"/>
                                      </p:to>
                                    </p:animClr>
                                    <p:animClr clrSpc="rgb" dir="cw">
                                      <p:cBhvr>
                                        <p:cTn id="17" dur="500" fill="hold"/>
                                        <p:tgtEl>
                                          <p:spTgt spid="7">
                                            <p:graphicEl>
                                              <a:dgm id="{05127654-815E-40B2-AEB4-EF1CB607123C}"/>
                                            </p:graphicEl>
                                          </p:spTgt>
                                        </p:tgtEl>
                                        <p:attrNameLst>
                                          <p:attrName>fillcolor</p:attrName>
                                        </p:attrNameLst>
                                      </p:cBhvr>
                                      <p:to>
                                        <a:srgbClr val="B2E1F5"/>
                                      </p:to>
                                    </p:animClr>
                                    <p:set>
                                      <p:cBhvr>
                                        <p:cTn id="18" dur="500" fill="hold"/>
                                        <p:tgtEl>
                                          <p:spTgt spid="7">
                                            <p:graphicEl>
                                              <a:dgm id="{05127654-815E-40B2-AEB4-EF1CB607123C}"/>
                                            </p:graphicEl>
                                          </p:spTgt>
                                        </p:tgtEl>
                                        <p:attrNameLst>
                                          <p:attrName>fill.type</p:attrName>
                                        </p:attrNameLst>
                                      </p:cBhvr>
                                      <p:to>
                                        <p:strVal val="solid"/>
                                      </p:to>
                                    </p:set>
                                    <p:set>
                                      <p:cBhvr>
                                        <p:cTn id="19" dur="500" fill="hold"/>
                                        <p:tgtEl>
                                          <p:spTgt spid="7">
                                            <p:graphicEl>
                                              <a:dgm id="{05127654-815E-40B2-AEB4-EF1CB607123C}"/>
                                            </p:graphicEl>
                                          </p:spTgt>
                                        </p:tgtEl>
                                        <p:attrNameLst>
                                          <p:attrName>fill.on</p:attrName>
                                        </p:attrNameLst>
                                      </p:cBhvr>
                                      <p:to>
                                        <p:strVal val="true"/>
                                      </p:to>
                                    </p:set>
                                  </p:childTnLst>
                                </p:cTn>
                              </p:par>
                              <p:par>
                                <p:cTn id="20" presetID="19" presetClass="emph" presetSubtype="0" fill="hold" grpId="0" nodeType="withEffect">
                                  <p:stCondLst>
                                    <p:cond delay="0"/>
                                  </p:stCondLst>
                                  <p:childTnLst>
                                    <p:animClr clrSpc="rgb" dir="cw">
                                      <p:cBhvr override="childStyle">
                                        <p:cTn id="21" dur="500" fill="hold"/>
                                        <p:tgtEl>
                                          <p:spTgt spid="7">
                                            <p:graphicEl>
                                              <a:dgm id="{8BF35BAE-B959-40FD-9632-54EBBFF45B7F}"/>
                                            </p:graphicEl>
                                          </p:spTgt>
                                        </p:tgtEl>
                                        <p:attrNameLst>
                                          <p:attrName>style.color</p:attrName>
                                        </p:attrNameLst>
                                      </p:cBhvr>
                                      <p:to>
                                        <a:srgbClr val="B2E1F5"/>
                                      </p:to>
                                    </p:animClr>
                                    <p:animClr clrSpc="rgb" dir="cw">
                                      <p:cBhvr>
                                        <p:cTn id="22" dur="500" fill="hold"/>
                                        <p:tgtEl>
                                          <p:spTgt spid="7">
                                            <p:graphicEl>
                                              <a:dgm id="{8BF35BAE-B959-40FD-9632-54EBBFF45B7F}"/>
                                            </p:graphicEl>
                                          </p:spTgt>
                                        </p:tgtEl>
                                        <p:attrNameLst>
                                          <p:attrName>fillcolor</p:attrName>
                                        </p:attrNameLst>
                                      </p:cBhvr>
                                      <p:to>
                                        <a:srgbClr val="B2E1F5"/>
                                      </p:to>
                                    </p:animClr>
                                    <p:set>
                                      <p:cBhvr>
                                        <p:cTn id="23" dur="500" fill="hold"/>
                                        <p:tgtEl>
                                          <p:spTgt spid="7">
                                            <p:graphicEl>
                                              <a:dgm id="{8BF35BAE-B959-40FD-9632-54EBBFF45B7F}"/>
                                            </p:graphicEl>
                                          </p:spTgt>
                                        </p:tgtEl>
                                        <p:attrNameLst>
                                          <p:attrName>fill.type</p:attrName>
                                        </p:attrNameLst>
                                      </p:cBhvr>
                                      <p:to>
                                        <p:strVal val="solid"/>
                                      </p:to>
                                    </p:set>
                                    <p:set>
                                      <p:cBhvr>
                                        <p:cTn id="24" dur="500" fill="hold"/>
                                        <p:tgtEl>
                                          <p:spTgt spid="7">
                                            <p:graphicEl>
                                              <a:dgm id="{8BF35BAE-B959-40FD-9632-54EBBFF45B7F}"/>
                                            </p:graphicEl>
                                          </p:spTgt>
                                        </p:tgtEl>
                                        <p:attrNameLst>
                                          <p:attrName>fill.on</p:attrName>
                                        </p:attrNameLst>
                                      </p:cBhvr>
                                      <p:to>
                                        <p:strVal val="true"/>
                                      </p:to>
                                    </p:set>
                                  </p:childTnLst>
                                </p:cTn>
                              </p:par>
                              <p:par>
                                <p:cTn id="25" presetID="19" presetClass="emph" presetSubtype="0" fill="hold" grpId="0" nodeType="withEffect">
                                  <p:stCondLst>
                                    <p:cond delay="0"/>
                                  </p:stCondLst>
                                  <p:childTnLst>
                                    <p:animClr clrSpc="rgb" dir="cw">
                                      <p:cBhvr override="childStyle">
                                        <p:cTn id="26" dur="500" fill="hold"/>
                                        <p:tgtEl>
                                          <p:spTgt spid="7">
                                            <p:graphicEl>
                                              <a:dgm id="{047266F2-7DC2-4C39-8586-AA52DF693266}"/>
                                            </p:graphicEl>
                                          </p:spTgt>
                                        </p:tgtEl>
                                        <p:attrNameLst>
                                          <p:attrName>style.color</p:attrName>
                                        </p:attrNameLst>
                                      </p:cBhvr>
                                      <p:to>
                                        <a:srgbClr val="B2E1F5"/>
                                      </p:to>
                                    </p:animClr>
                                    <p:animClr clrSpc="rgb" dir="cw">
                                      <p:cBhvr>
                                        <p:cTn id="27" dur="500" fill="hold"/>
                                        <p:tgtEl>
                                          <p:spTgt spid="7">
                                            <p:graphicEl>
                                              <a:dgm id="{047266F2-7DC2-4C39-8586-AA52DF693266}"/>
                                            </p:graphicEl>
                                          </p:spTgt>
                                        </p:tgtEl>
                                        <p:attrNameLst>
                                          <p:attrName>fillcolor</p:attrName>
                                        </p:attrNameLst>
                                      </p:cBhvr>
                                      <p:to>
                                        <a:srgbClr val="B2E1F5"/>
                                      </p:to>
                                    </p:animClr>
                                    <p:set>
                                      <p:cBhvr>
                                        <p:cTn id="28" dur="500" fill="hold"/>
                                        <p:tgtEl>
                                          <p:spTgt spid="7">
                                            <p:graphicEl>
                                              <a:dgm id="{047266F2-7DC2-4C39-8586-AA52DF693266}"/>
                                            </p:graphicEl>
                                          </p:spTgt>
                                        </p:tgtEl>
                                        <p:attrNameLst>
                                          <p:attrName>fill.type</p:attrName>
                                        </p:attrNameLst>
                                      </p:cBhvr>
                                      <p:to>
                                        <p:strVal val="solid"/>
                                      </p:to>
                                    </p:set>
                                    <p:set>
                                      <p:cBhvr>
                                        <p:cTn id="29" dur="500" fill="hold"/>
                                        <p:tgtEl>
                                          <p:spTgt spid="7">
                                            <p:graphicEl>
                                              <a:dgm id="{047266F2-7DC2-4C39-8586-AA52DF693266}"/>
                                            </p:graphicEl>
                                          </p:spTgt>
                                        </p:tgtEl>
                                        <p:attrNameLst>
                                          <p:attrName>fill.on</p:attrName>
                                        </p:attrNameLst>
                                      </p:cBhvr>
                                      <p:to>
                                        <p:strVal val="true"/>
                                      </p:to>
                                    </p:set>
                                  </p:childTnLst>
                                </p:cTn>
                              </p:par>
                              <p:par>
                                <p:cTn id="30" presetID="19" presetClass="emph" presetSubtype="0" fill="hold" grpId="0" nodeType="withEffect">
                                  <p:stCondLst>
                                    <p:cond delay="0"/>
                                  </p:stCondLst>
                                  <p:childTnLst>
                                    <p:animClr clrSpc="rgb" dir="cw">
                                      <p:cBhvr override="childStyle">
                                        <p:cTn id="31" dur="500" fill="hold"/>
                                        <p:tgtEl>
                                          <p:spTgt spid="7">
                                            <p:graphicEl>
                                              <a:dgm id="{96F3A636-1EE3-4A7D-8EE9-4FF206C9A371}"/>
                                            </p:graphicEl>
                                          </p:spTgt>
                                        </p:tgtEl>
                                        <p:attrNameLst>
                                          <p:attrName>style.color</p:attrName>
                                        </p:attrNameLst>
                                      </p:cBhvr>
                                      <p:to>
                                        <a:srgbClr val="B2E1F5"/>
                                      </p:to>
                                    </p:animClr>
                                    <p:animClr clrSpc="rgb" dir="cw">
                                      <p:cBhvr>
                                        <p:cTn id="32" dur="500" fill="hold"/>
                                        <p:tgtEl>
                                          <p:spTgt spid="7">
                                            <p:graphicEl>
                                              <a:dgm id="{96F3A636-1EE3-4A7D-8EE9-4FF206C9A371}"/>
                                            </p:graphicEl>
                                          </p:spTgt>
                                        </p:tgtEl>
                                        <p:attrNameLst>
                                          <p:attrName>fillcolor</p:attrName>
                                        </p:attrNameLst>
                                      </p:cBhvr>
                                      <p:to>
                                        <a:srgbClr val="B2E1F5"/>
                                      </p:to>
                                    </p:animClr>
                                    <p:set>
                                      <p:cBhvr>
                                        <p:cTn id="33" dur="500" fill="hold"/>
                                        <p:tgtEl>
                                          <p:spTgt spid="7">
                                            <p:graphicEl>
                                              <a:dgm id="{96F3A636-1EE3-4A7D-8EE9-4FF206C9A371}"/>
                                            </p:graphicEl>
                                          </p:spTgt>
                                        </p:tgtEl>
                                        <p:attrNameLst>
                                          <p:attrName>fill.type</p:attrName>
                                        </p:attrNameLst>
                                      </p:cBhvr>
                                      <p:to>
                                        <p:strVal val="solid"/>
                                      </p:to>
                                    </p:set>
                                    <p:set>
                                      <p:cBhvr>
                                        <p:cTn id="34" dur="500" fill="hold"/>
                                        <p:tgtEl>
                                          <p:spTgt spid="7">
                                            <p:graphicEl>
                                              <a:dgm id="{96F3A636-1EE3-4A7D-8EE9-4FF206C9A371}"/>
                                            </p:graphicEl>
                                          </p:spTgt>
                                        </p:tgtEl>
                                        <p:attrNameLst>
                                          <p:attrName>fill.on</p:attrName>
                                        </p:attrNameLst>
                                      </p:cBhvr>
                                      <p:to>
                                        <p:strVal val="true"/>
                                      </p:to>
                                    </p:set>
                                  </p:childTnLst>
                                </p:cTn>
                              </p:par>
                              <p:par>
                                <p:cTn id="35" presetID="19" presetClass="emph" presetSubtype="0" fill="hold" grpId="0" nodeType="withEffect">
                                  <p:stCondLst>
                                    <p:cond delay="0"/>
                                  </p:stCondLst>
                                  <p:childTnLst>
                                    <p:animClr clrSpc="rgb" dir="cw">
                                      <p:cBhvr override="childStyle">
                                        <p:cTn id="36" dur="500" fill="hold"/>
                                        <p:tgtEl>
                                          <p:spTgt spid="7">
                                            <p:graphicEl>
                                              <a:dgm id="{F00A5B3A-47A2-4193-91FF-E54915BFCC69}"/>
                                            </p:graphicEl>
                                          </p:spTgt>
                                        </p:tgtEl>
                                        <p:attrNameLst>
                                          <p:attrName>style.color</p:attrName>
                                        </p:attrNameLst>
                                      </p:cBhvr>
                                      <p:to>
                                        <a:srgbClr val="B2E1F5"/>
                                      </p:to>
                                    </p:animClr>
                                    <p:animClr clrSpc="rgb" dir="cw">
                                      <p:cBhvr>
                                        <p:cTn id="37" dur="500" fill="hold"/>
                                        <p:tgtEl>
                                          <p:spTgt spid="7">
                                            <p:graphicEl>
                                              <a:dgm id="{F00A5B3A-47A2-4193-91FF-E54915BFCC69}"/>
                                            </p:graphicEl>
                                          </p:spTgt>
                                        </p:tgtEl>
                                        <p:attrNameLst>
                                          <p:attrName>fillcolor</p:attrName>
                                        </p:attrNameLst>
                                      </p:cBhvr>
                                      <p:to>
                                        <a:srgbClr val="B2E1F5"/>
                                      </p:to>
                                    </p:animClr>
                                    <p:set>
                                      <p:cBhvr>
                                        <p:cTn id="38" dur="500" fill="hold"/>
                                        <p:tgtEl>
                                          <p:spTgt spid="7">
                                            <p:graphicEl>
                                              <a:dgm id="{F00A5B3A-47A2-4193-91FF-E54915BFCC69}"/>
                                            </p:graphicEl>
                                          </p:spTgt>
                                        </p:tgtEl>
                                        <p:attrNameLst>
                                          <p:attrName>fill.type</p:attrName>
                                        </p:attrNameLst>
                                      </p:cBhvr>
                                      <p:to>
                                        <p:strVal val="solid"/>
                                      </p:to>
                                    </p:set>
                                    <p:set>
                                      <p:cBhvr>
                                        <p:cTn id="39" dur="500" fill="hold"/>
                                        <p:tgtEl>
                                          <p:spTgt spid="7">
                                            <p:graphicEl>
                                              <a:dgm id="{F00A5B3A-47A2-4193-91FF-E54915BFCC69}"/>
                                            </p:graphicEl>
                                          </p:spTgt>
                                        </p:tgtEl>
                                        <p:attrNameLst>
                                          <p:attrName>fill.on</p:attrName>
                                        </p:attrNameLst>
                                      </p:cBhvr>
                                      <p:to>
                                        <p:strVal val="true"/>
                                      </p:to>
                                    </p:set>
                                  </p:childTnLst>
                                </p:cTn>
                              </p:par>
                              <p:par>
                                <p:cTn id="40" presetID="19" presetClass="emph" presetSubtype="0" fill="hold" grpId="0" nodeType="withEffect">
                                  <p:stCondLst>
                                    <p:cond delay="0"/>
                                  </p:stCondLst>
                                  <p:childTnLst>
                                    <p:animClr clrSpc="rgb" dir="cw">
                                      <p:cBhvr override="childStyle">
                                        <p:cTn id="41" dur="500" fill="hold"/>
                                        <p:tgtEl>
                                          <p:spTgt spid="7">
                                            <p:graphicEl>
                                              <a:dgm id="{FE1E449A-6A94-4B61-9287-F7789823FEF2}"/>
                                            </p:graphicEl>
                                          </p:spTgt>
                                        </p:tgtEl>
                                        <p:attrNameLst>
                                          <p:attrName>style.color</p:attrName>
                                        </p:attrNameLst>
                                      </p:cBhvr>
                                      <p:to>
                                        <a:srgbClr val="B2E1F5"/>
                                      </p:to>
                                    </p:animClr>
                                    <p:animClr clrSpc="rgb" dir="cw">
                                      <p:cBhvr>
                                        <p:cTn id="42" dur="500" fill="hold"/>
                                        <p:tgtEl>
                                          <p:spTgt spid="7">
                                            <p:graphicEl>
                                              <a:dgm id="{FE1E449A-6A94-4B61-9287-F7789823FEF2}"/>
                                            </p:graphicEl>
                                          </p:spTgt>
                                        </p:tgtEl>
                                        <p:attrNameLst>
                                          <p:attrName>fillcolor</p:attrName>
                                        </p:attrNameLst>
                                      </p:cBhvr>
                                      <p:to>
                                        <a:srgbClr val="B2E1F5"/>
                                      </p:to>
                                    </p:animClr>
                                    <p:set>
                                      <p:cBhvr>
                                        <p:cTn id="43" dur="500" fill="hold"/>
                                        <p:tgtEl>
                                          <p:spTgt spid="7">
                                            <p:graphicEl>
                                              <a:dgm id="{FE1E449A-6A94-4B61-9287-F7789823FEF2}"/>
                                            </p:graphicEl>
                                          </p:spTgt>
                                        </p:tgtEl>
                                        <p:attrNameLst>
                                          <p:attrName>fill.type</p:attrName>
                                        </p:attrNameLst>
                                      </p:cBhvr>
                                      <p:to>
                                        <p:strVal val="solid"/>
                                      </p:to>
                                    </p:set>
                                    <p:set>
                                      <p:cBhvr>
                                        <p:cTn id="44" dur="500" fill="hold"/>
                                        <p:tgtEl>
                                          <p:spTgt spid="7">
                                            <p:graphicEl>
                                              <a:dgm id="{FE1E449A-6A94-4B61-9287-F7789823FEF2}"/>
                                            </p:graphicEl>
                                          </p:spTgt>
                                        </p:tgtEl>
                                        <p:attrNameLst>
                                          <p:attrName>fill.on</p:attrName>
                                        </p:attrNameLst>
                                      </p:cBhvr>
                                      <p:to>
                                        <p:strVal val="true"/>
                                      </p:to>
                                    </p:set>
                                  </p:childTnLst>
                                </p:cTn>
                              </p:par>
                              <p:par>
                                <p:cTn id="45" presetID="19" presetClass="emph" presetSubtype="0" fill="hold" grpId="0" nodeType="withEffect">
                                  <p:stCondLst>
                                    <p:cond delay="0"/>
                                  </p:stCondLst>
                                  <p:childTnLst>
                                    <p:animClr clrSpc="rgb" dir="cw">
                                      <p:cBhvr override="childStyle">
                                        <p:cTn id="46" dur="500" fill="hold"/>
                                        <p:tgtEl>
                                          <p:spTgt spid="7">
                                            <p:graphicEl>
                                              <a:dgm id="{DC0AB1DF-5B19-46A5-B8DD-8A301837D5A2}"/>
                                            </p:graphicEl>
                                          </p:spTgt>
                                        </p:tgtEl>
                                        <p:attrNameLst>
                                          <p:attrName>style.color</p:attrName>
                                        </p:attrNameLst>
                                      </p:cBhvr>
                                      <p:to>
                                        <a:srgbClr val="B2E1F5"/>
                                      </p:to>
                                    </p:animClr>
                                    <p:animClr clrSpc="rgb" dir="cw">
                                      <p:cBhvr>
                                        <p:cTn id="47" dur="500" fill="hold"/>
                                        <p:tgtEl>
                                          <p:spTgt spid="7">
                                            <p:graphicEl>
                                              <a:dgm id="{DC0AB1DF-5B19-46A5-B8DD-8A301837D5A2}"/>
                                            </p:graphicEl>
                                          </p:spTgt>
                                        </p:tgtEl>
                                        <p:attrNameLst>
                                          <p:attrName>fillcolor</p:attrName>
                                        </p:attrNameLst>
                                      </p:cBhvr>
                                      <p:to>
                                        <a:srgbClr val="B2E1F5"/>
                                      </p:to>
                                    </p:animClr>
                                    <p:set>
                                      <p:cBhvr>
                                        <p:cTn id="48" dur="500" fill="hold"/>
                                        <p:tgtEl>
                                          <p:spTgt spid="7">
                                            <p:graphicEl>
                                              <a:dgm id="{DC0AB1DF-5B19-46A5-B8DD-8A301837D5A2}"/>
                                            </p:graphicEl>
                                          </p:spTgt>
                                        </p:tgtEl>
                                        <p:attrNameLst>
                                          <p:attrName>fill.type</p:attrName>
                                        </p:attrNameLst>
                                      </p:cBhvr>
                                      <p:to>
                                        <p:strVal val="solid"/>
                                      </p:to>
                                    </p:set>
                                    <p:set>
                                      <p:cBhvr>
                                        <p:cTn id="49" dur="500" fill="hold"/>
                                        <p:tgtEl>
                                          <p:spTgt spid="7">
                                            <p:graphicEl>
                                              <a:dgm id="{DC0AB1DF-5B19-46A5-B8DD-8A301837D5A2}"/>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p:bldSub>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784C-AE0A-49E6-8871-F4C719ECAB13}"/>
              </a:ext>
            </a:extLst>
          </p:cNvPr>
          <p:cNvSpPr>
            <a:spLocks noGrp="1"/>
          </p:cNvSpPr>
          <p:nvPr>
            <p:ph type="title"/>
          </p:nvPr>
        </p:nvSpPr>
        <p:spPr/>
        <p:txBody>
          <a:bodyPr/>
          <a:lstStyle/>
          <a:p>
            <a:r>
              <a:rPr lang="en-GB" dirty="0"/>
              <a:t>Reducing Stigma </a:t>
            </a:r>
          </a:p>
        </p:txBody>
      </p:sp>
      <p:sp>
        <p:nvSpPr>
          <p:cNvPr id="3" name="Content Placeholder 2">
            <a:extLst>
              <a:ext uri="{FF2B5EF4-FFF2-40B4-BE49-F238E27FC236}">
                <a16:creationId xmlns:a16="http://schemas.microsoft.com/office/drawing/2014/main" id="{E29FB8B0-36BB-4D4A-9DAC-218E8A724B97}"/>
              </a:ext>
            </a:extLst>
          </p:cNvPr>
          <p:cNvSpPr>
            <a:spLocks noGrp="1"/>
          </p:cNvSpPr>
          <p:nvPr>
            <p:ph idx="1"/>
          </p:nvPr>
        </p:nvSpPr>
        <p:spPr>
          <a:xfrm>
            <a:off x="1772357" y="1405215"/>
            <a:ext cx="8578147" cy="4784569"/>
          </a:xfrm>
        </p:spPr>
        <p:txBody>
          <a:bodyPr>
            <a:normAutofit lnSpcReduction="10000"/>
          </a:bodyPr>
          <a:lstStyle/>
          <a:p>
            <a:pPr algn="ctr"/>
            <a:r>
              <a:rPr lang="en-GB" sz="3600" dirty="0">
                <a:solidFill>
                  <a:schemeClr val="tx1"/>
                </a:solidFill>
              </a:rPr>
              <a:t>Normalise Testing</a:t>
            </a:r>
          </a:p>
          <a:p>
            <a:pPr algn="ctr"/>
            <a:endParaRPr lang="en-GB" sz="2800" dirty="0">
              <a:solidFill>
                <a:schemeClr val="tx1"/>
              </a:solidFill>
            </a:endParaRPr>
          </a:p>
          <a:p>
            <a:pPr algn="ctr"/>
            <a:endParaRPr lang="en-GB" sz="4400" dirty="0">
              <a:solidFill>
                <a:schemeClr val="tx1"/>
              </a:solidFill>
            </a:endParaRPr>
          </a:p>
          <a:p>
            <a:pPr algn="ctr"/>
            <a:r>
              <a:rPr lang="en-GB" sz="4400" dirty="0">
                <a:solidFill>
                  <a:schemeClr val="tx1"/>
                </a:solidFill>
              </a:rPr>
              <a:t>Opt-out, not opt-in</a:t>
            </a:r>
            <a:r>
              <a:rPr lang="en-GB" sz="2800" dirty="0">
                <a:solidFill>
                  <a:schemeClr val="tx1"/>
                </a:solidFill>
              </a:rPr>
              <a:t>.</a:t>
            </a:r>
          </a:p>
          <a:p>
            <a:pPr algn="ctr"/>
            <a:endParaRPr lang="en-GB" sz="2800" dirty="0">
              <a:solidFill>
                <a:schemeClr val="tx1"/>
              </a:solidFill>
            </a:endParaRPr>
          </a:p>
          <a:p>
            <a:pPr algn="ctr"/>
            <a:endParaRPr lang="en-GB" sz="2400" dirty="0">
              <a:solidFill>
                <a:schemeClr val="tx1"/>
              </a:solidFill>
            </a:endParaRPr>
          </a:p>
          <a:p>
            <a:pPr algn="ctr"/>
            <a:endParaRPr lang="en-GB" sz="2400" dirty="0">
              <a:solidFill>
                <a:schemeClr val="tx1"/>
              </a:solidFill>
            </a:endParaRPr>
          </a:p>
          <a:p>
            <a:pPr algn="ctr"/>
            <a:r>
              <a:rPr lang="en-GB" sz="2400" dirty="0">
                <a:solidFill>
                  <a:schemeClr val="tx1"/>
                </a:solidFill>
              </a:rPr>
              <a:t>Antenatal HIV Screening</a:t>
            </a:r>
          </a:p>
          <a:p>
            <a:pPr algn="ctr"/>
            <a:r>
              <a:rPr lang="en-GB" sz="2400" dirty="0">
                <a:solidFill>
                  <a:schemeClr val="tx1"/>
                </a:solidFill>
              </a:rPr>
              <a:t>This is routine, opt-out. </a:t>
            </a:r>
          </a:p>
          <a:p>
            <a:pPr algn="ctr"/>
            <a:r>
              <a:rPr lang="en-GB" sz="2800" dirty="0">
                <a:solidFill>
                  <a:schemeClr val="tx1"/>
                </a:solidFill>
              </a:rPr>
              <a:t>99% testing coverage.</a:t>
            </a:r>
          </a:p>
        </p:txBody>
      </p:sp>
      <p:sp>
        <p:nvSpPr>
          <p:cNvPr id="4" name="Slide Number Placeholder 3">
            <a:extLst>
              <a:ext uri="{FF2B5EF4-FFF2-40B4-BE49-F238E27FC236}">
                <a16:creationId xmlns:a16="http://schemas.microsoft.com/office/drawing/2014/main" id="{42EC4D53-B0AF-495A-B76B-F7CA73FD820A}"/>
              </a:ext>
            </a:extLst>
          </p:cNvPr>
          <p:cNvSpPr>
            <a:spLocks noGrp="1"/>
          </p:cNvSpPr>
          <p:nvPr>
            <p:ph type="sldNum" sz="quarter" idx="12"/>
          </p:nvPr>
        </p:nvSpPr>
        <p:spPr/>
        <p:txBody>
          <a:bodyPr/>
          <a:lstStyle/>
          <a:p>
            <a:fld id="{01898949-DBEE-42AF-93B8-E24DF2BBF04D}" type="slidenum">
              <a:rPr lang="en-GB" smtClean="0"/>
              <a:t>57</a:t>
            </a:fld>
            <a:endParaRPr lang="en-GB" dirty="0"/>
          </a:p>
        </p:txBody>
      </p:sp>
      <p:pic>
        <p:nvPicPr>
          <p:cNvPr id="5" name="Picture 4" descr="Logo, company name&#10;&#10;Description automatically generated">
            <a:extLst>
              <a:ext uri="{FF2B5EF4-FFF2-40B4-BE49-F238E27FC236}">
                <a16:creationId xmlns:a16="http://schemas.microsoft.com/office/drawing/2014/main" id="{2419369A-D07F-49B0-B317-719DEA3DF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7" name="Graphic 6" descr="Checkmark">
            <a:extLst>
              <a:ext uri="{FF2B5EF4-FFF2-40B4-BE49-F238E27FC236}">
                <a16:creationId xmlns:a16="http://schemas.microsoft.com/office/drawing/2014/main" id="{0A19945B-6A56-41EF-A770-574153F06C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72651" y="2520799"/>
            <a:ext cx="1561342" cy="1561342"/>
          </a:xfrm>
          <a:prstGeom prst="rect">
            <a:avLst/>
          </a:prstGeom>
        </p:spPr>
      </p:pic>
      <p:pic>
        <p:nvPicPr>
          <p:cNvPr id="9" name="Graphic 8" descr="Close">
            <a:extLst>
              <a:ext uri="{FF2B5EF4-FFF2-40B4-BE49-F238E27FC236}">
                <a16:creationId xmlns:a16="http://schemas.microsoft.com/office/drawing/2014/main" id="{F9549790-E688-4135-87A0-2A2BC8FC18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52024" y="2520799"/>
            <a:ext cx="1561342" cy="1561342"/>
          </a:xfrm>
          <a:prstGeom prst="rect">
            <a:avLst/>
          </a:prstGeom>
        </p:spPr>
      </p:pic>
      <p:sp>
        <p:nvSpPr>
          <p:cNvPr id="10" name="Rectangle 9">
            <a:extLst>
              <a:ext uri="{FF2B5EF4-FFF2-40B4-BE49-F238E27FC236}">
                <a16:creationId xmlns:a16="http://schemas.microsoft.com/office/drawing/2014/main" id="{5D2A455B-07E8-4DD5-AFD7-E1BE06CD90DE}"/>
              </a:ext>
            </a:extLst>
          </p:cNvPr>
          <p:cNvSpPr/>
          <p:nvPr/>
        </p:nvSpPr>
        <p:spPr>
          <a:xfrm>
            <a:off x="2049790" y="6581001"/>
            <a:ext cx="2069349" cy="276999"/>
          </a:xfrm>
          <a:prstGeom prst="rect">
            <a:avLst/>
          </a:prstGeom>
        </p:spPr>
        <p:txBody>
          <a:bodyPr wrap="none">
            <a:spAutoFit/>
          </a:bodyPr>
          <a:lstStyle/>
          <a:p>
            <a:r>
              <a:rPr lang="en-GB" sz="1200" dirty="0">
                <a:hlinkClick r:id="rId8"/>
              </a:rPr>
              <a:t>www.hivcommission.org.uk</a:t>
            </a:r>
            <a:r>
              <a:rPr lang="en-GB" sz="1200" dirty="0"/>
              <a:t> </a:t>
            </a:r>
          </a:p>
        </p:txBody>
      </p:sp>
    </p:spTree>
    <p:extLst>
      <p:ext uri="{BB962C8B-B14F-4D97-AF65-F5344CB8AC3E}">
        <p14:creationId xmlns:p14="http://schemas.microsoft.com/office/powerpoint/2010/main" val="23112247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784C-AE0A-49E6-8871-F4C719ECAB13}"/>
              </a:ext>
            </a:extLst>
          </p:cNvPr>
          <p:cNvSpPr>
            <a:spLocks noGrp="1"/>
          </p:cNvSpPr>
          <p:nvPr>
            <p:ph type="title"/>
          </p:nvPr>
        </p:nvSpPr>
        <p:spPr/>
        <p:txBody>
          <a:bodyPr/>
          <a:lstStyle/>
          <a:p>
            <a:r>
              <a:rPr lang="en-GB" dirty="0"/>
              <a:t>Reducing Stigma </a:t>
            </a:r>
          </a:p>
        </p:txBody>
      </p:sp>
      <p:sp>
        <p:nvSpPr>
          <p:cNvPr id="3" name="Content Placeholder 2">
            <a:extLst>
              <a:ext uri="{FF2B5EF4-FFF2-40B4-BE49-F238E27FC236}">
                <a16:creationId xmlns:a16="http://schemas.microsoft.com/office/drawing/2014/main" id="{E29FB8B0-36BB-4D4A-9DAC-218E8A724B97}"/>
              </a:ext>
            </a:extLst>
          </p:cNvPr>
          <p:cNvSpPr>
            <a:spLocks noGrp="1"/>
          </p:cNvSpPr>
          <p:nvPr>
            <p:ph idx="1"/>
          </p:nvPr>
        </p:nvSpPr>
        <p:spPr>
          <a:xfrm>
            <a:off x="1806926" y="1927730"/>
            <a:ext cx="8578147" cy="4280756"/>
          </a:xfrm>
        </p:spPr>
        <p:txBody>
          <a:bodyPr>
            <a:normAutofit/>
          </a:bodyPr>
          <a:lstStyle/>
          <a:p>
            <a:r>
              <a:rPr lang="en-GB" sz="2400" i="1" dirty="0">
                <a:solidFill>
                  <a:schemeClr val="tx1"/>
                </a:solidFill>
              </a:rPr>
              <a:t>“People living with HIV often experience stigma within the healthcare system itself, which acts as a barrier to people living with HIV accessing services. </a:t>
            </a:r>
          </a:p>
          <a:p>
            <a:endParaRPr lang="en-GB" sz="2400" i="1" dirty="0">
              <a:solidFill>
                <a:schemeClr val="tx1"/>
              </a:solidFill>
            </a:endParaRPr>
          </a:p>
          <a:p>
            <a:r>
              <a:rPr lang="en-GB" sz="2400" i="1" dirty="0">
                <a:solidFill>
                  <a:schemeClr val="tx1"/>
                </a:solidFill>
              </a:rPr>
              <a:t>This stigma also indicates that not all of the  health and social care workforce has sufficient up-to-date knowledge of HIV, which can also mean that HIV indicator conditions go unnoticed” (HIV Commission, 2020)</a:t>
            </a:r>
          </a:p>
        </p:txBody>
      </p:sp>
      <p:sp>
        <p:nvSpPr>
          <p:cNvPr id="4" name="Slide Number Placeholder 3">
            <a:extLst>
              <a:ext uri="{FF2B5EF4-FFF2-40B4-BE49-F238E27FC236}">
                <a16:creationId xmlns:a16="http://schemas.microsoft.com/office/drawing/2014/main" id="{42EC4D53-B0AF-495A-B76B-F7CA73FD820A}"/>
              </a:ext>
            </a:extLst>
          </p:cNvPr>
          <p:cNvSpPr>
            <a:spLocks noGrp="1"/>
          </p:cNvSpPr>
          <p:nvPr>
            <p:ph type="sldNum" sz="quarter" idx="12"/>
          </p:nvPr>
        </p:nvSpPr>
        <p:spPr/>
        <p:txBody>
          <a:bodyPr/>
          <a:lstStyle/>
          <a:p>
            <a:fld id="{01898949-DBEE-42AF-93B8-E24DF2BBF04D}" type="slidenum">
              <a:rPr lang="en-GB" smtClean="0"/>
              <a:t>58</a:t>
            </a:fld>
            <a:endParaRPr lang="en-GB" dirty="0"/>
          </a:p>
        </p:txBody>
      </p:sp>
      <p:pic>
        <p:nvPicPr>
          <p:cNvPr id="5" name="Picture 4" descr="Logo, company name&#10;&#10;Description automatically generated">
            <a:extLst>
              <a:ext uri="{FF2B5EF4-FFF2-40B4-BE49-F238E27FC236}">
                <a16:creationId xmlns:a16="http://schemas.microsoft.com/office/drawing/2014/main" id="{2419369A-D07F-49B0-B317-719DEA3DF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
        <p:nvSpPr>
          <p:cNvPr id="6" name="Rectangle 5">
            <a:extLst>
              <a:ext uri="{FF2B5EF4-FFF2-40B4-BE49-F238E27FC236}">
                <a16:creationId xmlns:a16="http://schemas.microsoft.com/office/drawing/2014/main" id="{FA0969F3-06DC-4545-9233-97801F74E55D}"/>
              </a:ext>
            </a:extLst>
          </p:cNvPr>
          <p:cNvSpPr/>
          <p:nvPr/>
        </p:nvSpPr>
        <p:spPr>
          <a:xfrm>
            <a:off x="2049790" y="6581001"/>
            <a:ext cx="2069349" cy="276999"/>
          </a:xfrm>
          <a:prstGeom prst="rect">
            <a:avLst/>
          </a:prstGeom>
        </p:spPr>
        <p:txBody>
          <a:bodyPr wrap="none">
            <a:spAutoFit/>
          </a:bodyPr>
          <a:lstStyle/>
          <a:p>
            <a:r>
              <a:rPr lang="en-GB" sz="1200" dirty="0">
                <a:hlinkClick r:id="rId4"/>
              </a:rPr>
              <a:t>www.hivcommission.org.uk</a:t>
            </a:r>
            <a:r>
              <a:rPr lang="en-GB" sz="1200" dirty="0"/>
              <a:t> </a:t>
            </a:r>
          </a:p>
        </p:txBody>
      </p:sp>
    </p:spTree>
    <p:extLst>
      <p:ext uri="{BB962C8B-B14F-4D97-AF65-F5344CB8AC3E}">
        <p14:creationId xmlns:p14="http://schemas.microsoft.com/office/powerpoint/2010/main" val="20600385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784C-AE0A-49E6-8871-F4C719ECAB13}"/>
              </a:ext>
            </a:extLst>
          </p:cNvPr>
          <p:cNvSpPr>
            <a:spLocks noGrp="1"/>
          </p:cNvSpPr>
          <p:nvPr>
            <p:ph type="title"/>
          </p:nvPr>
        </p:nvSpPr>
        <p:spPr/>
        <p:txBody>
          <a:bodyPr/>
          <a:lstStyle/>
          <a:p>
            <a:r>
              <a:rPr lang="en-GB" dirty="0"/>
              <a:t>Reducing Stigma </a:t>
            </a:r>
          </a:p>
        </p:txBody>
      </p:sp>
      <p:sp>
        <p:nvSpPr>
          <p:cNvPr id="3" name="Content Placeholder 2">
            <a:extLst>
              <a:ext uri="{FF2B5EF4-FFF2-40B4-BE49-F238E27FC236}">
                <a16:creationId xmlns:a16="http://schemas.microsoft.com/office/drawing/2014/main" id="{E29FB8B0-36BB-4D4A-9DAC-218E8A724B97}"/>
              </a:ext>
            </a:extLst>
          </p:cNvPr>
          <p:cNvSpPr>
            <a:spLocks noGrp="1"/>
          </p:cNvSpPr>
          <p:nvPr>
            <p:ph idx="1"/>
          </p:nvPr>
        </p:nvSpPr>
        <p:spPr>
          <a:xfrm>
            <a:off x="1772357" y="2994408"/>
            <a:ext cx="8578147" cy="2691563"/>
          </a:xfrm>
        </p:spPr>
        <p:txBody>
          <a:bodyPr>
            <a:normAutofit/>
          </a:bodyPr>
          <a:lstStyle/>
          <a:p>
            <a:pPr algn="ctr"/>
            <a:r>
              <a:rPr lang="en-GB" sz="6600" b="1" dirty="0">
                <a:solidFill>
                  <a:schemeClr val="tx1"/>
                </a:solidFill>
              </a:rPr>
              <a:t>Who to tell?</a:t>
            </a:r>
            <a:endParaRPr lang="en-GB" sz="6600" b="1" i="1" dirty="0">
              <a:solidFill>
                <a:schemeClr val="tx1"/>
              </a:solidFill>
            </a:endParaRPr>
          </a:p>
        </p:txBody>
      </p:sp>
      <p:sp>
        <p:nvSpPr>
          <p:cNvPr id="4" name="Slide Number Placeholder 3">
            <a:extLst>
              <a:ext uri="{FF2B5EF4-FFF2-40B4-BE49-F238E27FC236}">
                <a16:creationId xmlns:a16="http://schemas.microsoft.com/office/drawing/2014/main" id="{42EC4D53-B0AF-495A-B76B-F7CA73FD820A}"/>
              </a:ext>
            </a:extLst>
          </p:cNvPr>
          <p:cNvSpPr>
            <a:spLocks noGrp="1"/>
          </p:cNvSpPr>
          <p:nvPr>
            <p:ph type="sldNum" sz="quarter" idx="12"/>
          </p:nvPr>
        </p:nvSpPr>
        <p:spPr/>
        <p:txBody>
          <a:bodyPr/>
          <a:lstStyle/>
          <a:p>
            <a:fld id="{01898949-DBEE-42AF-93B8-E24DF2BBF04D}" type="slidenum">
              <a:rPr lang="en-GB" smtClean="0"/>
              <a:t>59</a:t>
            </a:fld>
            <a:endParaRPr lang="en-GB" dirty="0"/>
          </a:p>
        </p:txBody>
      </p:sp>
      <p:pic>
        <p:nvPicPr>
          <p:cNvPr id="5" name="Picture 4" descr="Logo, company name&#10;&#10;Description automatically generated">
            <a:extLst>
              <a:ext uri="{FF2B5EF4-FFF2-40B4-BE49-F238E27FC236}">
                <a16:creationId xmlns:a16="http://schemas.microsoft.com/office/drawing/2014/main" id="{2419369A-D07F-49B0-B317-719DEA3DF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Tree>
    <p:extLst>
      <p:ext uri="{BB962C8B-B14F-4D97-AF65-F5344CB8AC3E}">
        <p14:creationId xmlns:p14="http://schemas.microsoft.com/office/powerpoint/2010/main" val="3011147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5FF77D-E09C-4839-B9EF-FAFA0C97EB08}"/>
              </a:ext>
            </a:extLst>
          </p:cNvPr>
          <p:cNvSpPr>
            <a:spLocks noGrp="1"/>
          </p:cNvSpPr>
          <p:nvPr>
            <p:ph type="sldNum" sz="quarter" idx="12"/>
          </p:nvPr>
        </p:nvSpPr>
        <p:spPr/>
        <p:txBody>
          <a:bodyPr/>
          <a:lstStyle/>
          <a:p>
            <a:fld id="{01898949-DBEE-42AF-93B8-E24DF2BBF04D}" type="slidenum">
              <a:rPr lang="en-GB" smtClean="0"/>
              <a:t>6</a:t>
            </a:fld>
            <a:endParaRPr lang="en-GB" dirty="0"/>
          </a:p>
        </p:txBody>
      </p:sp>
      <p:sp>
        <p:nvSpPr>
          <p:cNvPr id="14" name="TextBox 13">
            <a:extLst>
              <a:ext uri="{FF2B5EF4-FFF2-40B4-BE49-F238E27FC236}">
                <a16:creationId xmlns:a16="http://schemas.microsoft.com/office/drawing/2014/main" id="{9FF6B8CC-C185-4303-9C5F-35AEF9D8EEB4}"/>
              </a:ext>
            </a:extLst>
          </p:cNvPr>
          <p:cNvSpPr txBox="1"/>
          <p:nvPr/>
        </p:nvSpPr>
        <p:spPr>
          <a:xfrm>
            <a:off x="2211935" y="5236347"/>
            <a:ext cx="8294139" cy="1323439"/>
          </a:xfrm>
          <a:prstGeom prst="rect">
            <a:avLst/>
          </a:prstGeom>
          <a:noFill/>
          <a:ln>
            <a:noFill/>
            <a:prstDash val="sysDash"/>
          </a:ln>
        </p:spPr>
        <p:txBody>
          <a:bodyPr wrap="square" rtlCol="0">
            <a:spAutoFit/>
          </a:bodyPr>
          <a:lstStyle>
            <a:defPPr>
              <a:defRPr lang="en-US"/>
            </a:defPPr>
            <a:lvl1pPr algn="just">
              <a:defRPr sz="2000">
                <a:latin typeface="Abadi Extra Light" panose="020B0204020104020204" pitchFamily="34" charset="0"/>
              </a:defRPr>
            </a:lvl1pPr>
          </a:lstStyle>
          <a:p>
            <a:r>
              <a:rPr lang="en-GB" b="1" dirty="0">
                <a:latin typeface="+mn-lt"/>
              </a:rPr>
              <a:t>AIDS cannot be transmitted between people. HIV can.</a:t>
            </a:r>
          </a:p>
          <a:p>
            <a:endParaRPr lang="en-GB" b="1" dirty="0">
              <a:latin typeface="+mn-lt"/>
            </a:endParaRPr>
          </a:p>
          <a:p>
            <a:r>
              <a:rPr lang="en-GB" b="1" dirty="0">
                <a:latin typeface="+mn-lt"/>
              </a:rPr>
              <a:t>You cannot be given a diagnosis of AIDS unless you are HIV positive. </a:t>
            </a:r>
            <a:endParaRPr lang="en-GB" dirty="0">
              <a:latin typeface="+mn-lt"/>
            </a:endParaRPr>
          </a:p>
        </p:txBody>
      </p:sp>
      <p:pic>
        <p:nvPicPr>
          <p:cNvPr id="15" name="Picture 14" descr="Logo, company name&#10;&#10;Description automatically generated">
            <a:extLst>
              <a:ext uri="{FF2B5EF4-FFF2-40B4-BE49-F238E27FC236}">
                <a16:creationId xmlns:a16="http://schemas.microsoft.com/office/drawing/2014/main" id="{A6C406FB-3C8C-4760-96C8-003190B19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
        <p:nvSpPr>
          <p:cNvPr id="7" name="Title 6">
            <a:extLst>
              <a:ext uri="{FF2B5EF4-FFF2-40B4-BE49-F238E27FC236}">
                <a16:creationId xmlns:a16="http://schemas.microsoft.com/office/drawing/2014/main" id="{2D9C78D3-B2B5-492B-961B-FD1917FDBFA6}"/>
              </a:ext>
            </a:extLst>
          </p:cNvPr>
          <p:cNvSpPr>
            <a:spLocks noGrp="1"/>
          </p:cNvSpPr>
          <p:nvPr>
            <p:ph type="title"/>
          </p:nvPr>
        </p:nvSpPr>
        <p:spPr/>
        <p:txBody>
          <a:bodyPr/>
          <a:lstStyle/>
          <a:p>
            <a:r>
              <a:rPr lang="en-GB" dirty="0"/>
              <a:t>HIV &amp; AIDS</a:t>
            </a:r>
          </a:p>
        </p:txBody>
      </p:sp>
      <p:sp>
        <p:nvSpPr>
          <p:cNvPr id="9" name="Rectangle 8">
            <a:extLst>
              <a:ext uri="{FF2B5EF4-FFF2-40B4-BE49-F238E27FC236}">
                <a16:creationId xmlns:a16="http://schemas.microsoft.com/office/drawing/2014/main" id="{B81A610E-E75F-4CCA-AA95-7753B08B8E7D}"/>
              </a:ext>
            </a:extLst>
          </p:cNvPr>
          <p:cNvSpPr/>
          <p:nvPr/>
        </p:nvSpPr>
        <p:spPr>
          <a:xfrm>
            <a:off x="2864889" y="826304"/>
            <a:ext cx="6619875" cy="1862048"/>
          </a:xfrm>
          <a:prstGeom prst="rect">
            <a:avLst/>
          </a:prstGeom>
          <a:noFill/>
        </p:spPr>
        <p:txBody>
          <a:bodyPr wrap="square" lIns="91440" tIns="45720" rIns="91440" bIns="45720">
            <a:spAutoFit/>
          </a:bodyPr>
          <a:lstStyle/>
          <a:p>
            <a:pPr algn="ctr"/>
            <a:r>
              <a:rPr lang="en-US" sz="11500" b="0" cap="none" spc="0" dirty="0">
                <a:ln w="0"/>
                <a:solidFill>
                  <a:srgbClr val="26B8EB"/>
                </a:solidFill>
                <a:effectLst>
                  <a:outerShdw blurRad="38100" dist="25400" dir="5400000" algn="ctr" rotWithShape="0">
                    <a:srgbClr val="6E747A">
                      <a:alpha val="43000"/>
                    </a:srgbClr>
                  </a:outerShdw>
                </a:effectLst>
              </a:rPr>
              <a:t>H   I   V</a:t>
            </a:r>
          </a:p>
        </p:txBody>
      </p:sp>
      <p:sp>
        <p:nvSpPr>
          <p:cNvPr id="11" name="Content Placeholder 2">
            <a:extLst>
              <a:ext uri="{FF2B5EF4-FFF2-40B4-BE49-F238E27FC236}">
                <a16:creationId xmlns:a16="http://schemas.microsoft.com/office/drawing/2014/main" id="{0FD93AEB-FC17-40A1-8B99-1C6F0EBBF1A9}"/>
              </a:ext>
            </a:extLst>
          </p:cNvPr>
          <p:cNvSpPr txBox="1">
            <a:spLocks/>
          </p:cNvSpPr>
          <p:nvPr/>
        </p:nvSpPr>
        <p:spPr>
          <a:xfrm>
            <a:off x="3487255" y="2457437"/>
            <a:ext cx="1406374" cy="386080"/>
          </a:xfrm>
          <a:prstGeom prst="rect">
            <a:avLst/>
          </a:prstGeom>
          <a:ln>
            <a:noFill/>
          </a:ln>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GB" sz="2400" b="1" dirty="0">
                <a:solidFill>
                  <a:srgbClr val="26B8EB"/>
                </a:solidFill>
                <a:latin typeface="Calibri" panose="020F0502020204030204" pitchFamily="34" charset="0"/>
                <a:cs typeface="Calibri" panose="020F0502020204030204" pitchFamily="34" charset="0"/>
              </a:rPr>
              <a:t>H</a:t>
            </a:r>
            <a:r>
              <a:rPr lang="en-GB" sz="2400" b="1" dirty="0">
                <a:solidFill>
                  <a:schemeClr val="tx1"/>
                </a:solidFill>
                <a:latin typeface="Calibri" panose="020F0502020204030204" pitchFamily="34" charset="0"/>
                <a:cs typeface="Calibri" panose="020F0502020204030204" pitchFamily="34" charset="0"/>
              </a:rPr>
              <a:t>uman</a:t>
            </a:r>
            <a:endParaRPr lang="en-GB" sz="2000" dirty="0">
              <a:latin typeface="Calibri" panose="020F0502020204030204" pitchFamily="34" charset="0"/>
              <a:cs typeface="Calibri" panose="020F0502020204030204" pitchFamily="34" charset="0"/>
            </a:endParaRPr>
          </a:p>
        </p:txBody>
      </p:sp>
      <p:sp>
        <p:nvSpPr>
          <p:cNvPr id="12" name="Content Placeholder 2">
            <a:extLst>
              <a:ext uri="{FF2B5EF4-FFF2-40B4-BE49-F238E27FC236}">
                <a16:creationId xmlns:a16="http://schemas.microsoft.com/office/drawing/2014/main" id="{B849461E-1C67-4B83-BDAF-FD5DF84D9B9A}"/>
              </a:ext>
            </a:extLst>
          </p:cNvPr>
          <p:cNvSpPr txBox="1">
            <a:spLocks/>
          </p:cNvSpPr>
          <p:nvPr/>
        </p:nvSpPr>
        <p:spPr>
          <a:xfrm>
            <a:off x="5073208" y="2456329"/>
            <a:ext cx="2363682" cy="401171"/>
          </a:xfrm>
          <a:prstGeom prst="rect">
            <a:avLst/>
          </a:prstGeom>
          <a:ln>
            <a:noFill/>
          </a:ln>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GB" sz="2400" b="1" dirty="0">
                <a:solidFill>
                  <a:srgbClr val="26B8EB"/>
                </a:solidFill>
                <a:latin typeface="Calibri" panose="020F0502020204030204" pitchFamily="34" charset="0"/>
                <a:cs typeface="Calibri" panose="020F0502020204030204" pitchFamily="34" charset="0"/>
              </a:rPr>
              <a:t>I</a:t>
            </a:r>
            <a:r>
              <a:rPr lang="en-GB" sz="2400" b="1" dirty="0">
                <a:solidFill>
                  <a:schemeClr val="tx1"/>
                </a:solidFill>
                <a:latin typeface="Calibri" panose="020F0502020204030204" pitchFamily="34" charset="0"/>
                <a:cs typeface="Calibri" panose="020F0502020204030204" pitchFamily="34" charset="0"/>
              </a:rPr>
              <a:t>mmunodeficiency</a:t>
            </a:r>
            <a:endParaRPr lang="en-GB" sz="2000" dirty="0">
              <a:latin typeface="Calibri" panose="020F0502020204030204" pitchFamily="34" charset="0"/>
              <a:cs typeface="Calibri" panose="020F0502020204030204" pitchFamily="34" charset="0"/>
            </a:endParaRPr>
          </a:p>
        </p:txBody>
      </p:sp>
      <p:sp>
        <p:nvSpPr>
          <p:cNvPr id="16" name="Content Placeholder 2">
            <a:extLst>
              <a:ext uri="{FF2B5EF4-FFF2-40B4-BE49-F238E27FC236}">
                <a16:creationId xmlns:a16="http://schemas.microsoft.com/office/drawing/2014/main" id="{4A8265EC-1D45-4927-BDB9-7612CCEDB8A2}"/>
              </a:ext>
            </a:extLst>
          </p:cNvPr>
          <p:cNvSpPr txBox="1">
            <a:spLocks/>
          </p:cNvSpPr>
          <p:nvPr/>
        </p:nvSpPr>
        <p:spPr>
          <a:xfrm>
            <a:off x="7616469" y="2463528"/>
            <a:ext cx="998349" cy="386081"/>
          </a:xfrm>
          <a:prstGeom prst="rect">
            <a:avLst/>
          </a:prstGeom>
          <a:ln>
            <a:noFill/>
          </a:ln>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GB" sz="2400" b="1" dirty="0">
                <a:solidFill>
                  <a:srgbClr val="26B8EB"/>
                </a:solidFill>
                <a:latin typeface="Calibri" panose="020F0502020204030204" pitchFamily="34" charset="0"/>
                <a:cs typeface="Calibri" panose="020F0502020204030204" pitchFamily="34" charset="0"/>
              </a:rPr>
              <a:t>V</a:t>
            </a:r>
            <a:r>
              <a:rPr lang="en-GB" sz="2400" b="1" dirty="0">
                <a:solidFill>
                  <a:schemeClr val="tx1"/>
                </a:solidFill>
                <a:latin typeface="Calibri" panose="020F0502020204030204" pitchFamily="34" charset="0"/>
                <a:cs typeface="Calibri" panose="020F0502020204030204" pitchFamily="34" charset="0"/>
              </a:rPr>
              <a:t>irus</a:t>
            </a:r>
            <a:endParaRPr lang="en-GB" sz="2000" dirty="0">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61AF1B84-AD6B-4AE5-98B2-193AEB41AF72}"/>
              </a:ext>
            </a:extLst>
          </p:cNvPr>
          <p:cNvSpPr/>
          <p:nvPr/>
        </p:nvSpPr>
        <p:spPr>
          <a:xfrm>
            <a:off x="2110855" y="2964194"/>
            <a:ext cx="7970289" cy="1862048"/>
          </a:xfrm>
          <a:prstGeom prst="rect">
            <a:avLst/>
          </a:prstGeom>
          <a:noFill/>
        </p:spPr>
        <p:txBody>
          <a:bodyPr wrap="square" lIns="91440" tIns="45720" rIns="91440" bIns="45720">
            <a:spAutoFit/>
          </a:bodyPr>
          <a:lstStyle/>
          <a:p>
            <a:pPr algn="ctr"/>
            <a:r>
              <a:rPr lang="en-US" sz="11500" b="0" cap="none" spc="0" dirty="0">
                <a:ln w="0"/>
                <a:solidFill>
                  <a:srgbClr val="F84545"/>
                </a:solidFill>
                <a:effectLst>
                  <a:outerShdw blurRad="38100" dist="25400" dir="5400000" algn="ctr" rotWithShape="0">
                    <a:srgbClr val="6E747A">
                      <a:alpha val="43000"/>
                    </a:srgbClr>
                  </a:outerShdw>
                </a:effectLst>
              </a:rPr>
              <a:t>A   I   D  S</a:t>
            </a:r>
          </a:p>
        </p:txBody>
      </p:sp>
      <p:sp>
        <p:nvSpPr>
          <p:cNvPr id="18" name="Content Placeholder 2">
            <a:extLst>
              <a:ext uri="{FF2B5EF4-FFF2-40B4-BE49-F238E27FC236}">
                <a16:creationId xmlns:a16="http://schemas.microsoft.com/office/drawing/2014/main" id="{243ADE09-4AA5-4EAE-8B3C-68903D129FC4}"/>
              </a:ext>
            </a:extLst>
          </p:cNvPr>
          <p:cNvSpPr txBox="1">
            <a:spLocks/>
          </p:cNvSpPr>
          <p:nvPr/>
        </p:nvSpPr>
        <p:spPr>
          <a:xfrm>
            <a:off x="2630005" y="4559946"/>
            <a:ext cx="1406374" cy="386080"/>
          </a:xfrm>
          <a:prstGeom prst="rect">
            <a:avLst/>
          </a:prstGeom>
          <a:ln>
            <a:noFill/>
          </a:ln>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GB" sz="2400" b="1" dirty="0">
                <a:solidFill>
                  <a:srgbClr val="F84545"/>
                </a:solidFill>
                <a:latin typeface="Calibri" panose="020F0502020204030204" pitchFamily="34" charset="0"/>
                <a:cs typeface="Calibri" panose="020F0502020204030204" pitchFamily="34" charset="0"/>
              </a:rPr>
              <a:t>A</a:t>
            </a:r>
            <a:r>
              <a:rPr lang="en-GB" sz="2400" b="1" dirty="0">
                <a:solidFill>
                  <a:schemeClr val="tx1"/>
                </a:solidFill>
                <a:latin typeface="Calibri" panose="020F0502020204030204" pitchFamily="34" charset="0"/>
                <a:cs typeface="Calibri" panose="020F0502020204030204" pitchFamily="34" charset="0"/>
              </a:rPr>
              <a:t>cquired</a:t>
            </a:r>
            <a:endParaRPr lang="en-GB" sz="2000" dirty="0">
              <a:latin typeface="Calibri" panose="020F0502020204030204" pitchFamily="34" charset="0"/>
              <a:cs typeface="Calibri" panose="020F0502020204030204" pitchFamily="34" charset="0"/>
            </a:endParaRPr>
          </a:p>
        </p:txBody>
      </p:sp>
      <p:sp>
        <p:nvSpPr>
          <p:cNvPr id="19" name="Content Placeholder 2">
            <a:extLst>
              <a:ext uri="{FF2B5EF4-FFF2-40B4-BE49-F238E27FC236}">
                <a16:creationId xmlns:a16="http://schemas.microsoft.com/office/drawing/2014/main" id="{39019B3D-2CE1-4BA5-B04E-8CDCAA06F652}"/>
              </a:ext>
            </a:extLst>
          </p:cNvPr>
          <p:cNvSpPr txBox="1">
            <a:spLocks/>
          </p:cNvSpPr>
          <p:nvPr/>
        </p:nvSpPr>
        <p:spPr>
          <a:xfrm>
            <a:off x="4420048" y="4561235"/>
            <a:ext cx="1406375" cy="401171"/>
          </a:xfrm>
          <a:prstGeom prst="rect">
            <a:avLst/>
          </a:prstGeom>
          <a:ln>
            <a:noFill/>
          </a:ln>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GB" sz="2400" b="1" dirty="0">
                <a:solidFill>
                  <a:srgbClr val="F84545"/>
                </a:solidFill>
                <a:latin typeface="Calibri" panose="020F0502020204030204" pitchFamily="34" charset="0"/>
                <a:cs typeface="Calibri" panose="020F0502020204030204" pitchFamily="34" charset="0"/>
              </a:rPr>
              <a:t>I</a:t>
            </a:r>
            <a:r>
              <a:rPr lang="en-GB" sz="2400" b="1" dirty="0">
                <a:solidFill>
                  <a:schemeClr val="tx1"/>
                </a:solidFill>
                <a:latin typeface="Calibri" panose="020F0502020204030204" pitchFamily="34" charset="0"/>
                <a:cs typeface="Calibri" panose="020F0502020204030204" pitchFamily="34" charset="0"/>
              </a:rPr>
              <a:t>mmune</a:t>
            </a:r>
            <a:endParaRPr lang="en-GB" sz="2000" dirty="0">
              <a:latin typeface="Calibri" panose="020F0502020204030204" pitchFamily="34" charset="0"/>
              <a:cs typeface="Calibri" panose="020F0502020204030204" pitchFamily="34" charset="0"/>
            </a:endParaRPr>
          </a:p>
        </p:txBody>
      </p:sp>
      <p:sp>
        <p:nvSpPr>
          <p:cNvPr id="20" name="Content Placeholder 2">
            <a:extLst>
              <a:ext uri="{FF2B5EF4-FFF2-40B4-BE49-F238E27FC236}">
                <a16:creationId xmlns:a16="http://schemas.microsoft.com/office/drawing/2014/main" id="{BCBB57BA-59AE-42BA-BFCF-36993B024F22}"/>
              </a:ext>
            </a:extLst>
          </p:cNvPr>
          <p:cNvSpPr txBox="1">
            <a:spLocks/>
          </p:cNvSpPr>
          <p:nvPr/>
        </p:nvSpPr>
        <p:spPr>
          <a:xfrm>
            <a:off x="6351778" y="4569471"/>
            <a:ext cx="1540914" cy="386081"/>
          </a:xfrm>
          <a:prstGeom prst="rect">
            <a:avLst/>
          </a:prstGeom>
          <a:ln>
            <a:noFill/>
          </a:ln>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GB" sz="2400" b="1" dirty="0">
                <a:solidFill>
                  <a:srgbClr val="F84545"/>
                </a:solidFill>
                <a:latin typeface="Calibri" panose="020F0502020204030204" pitchFamily="34" charset="0"/>
                <a:cs typeface="Calibri" panose="020F0502020204030204" pitchFamily="34" charset="0"/>
              </a:rPr>
              <a:t>D</a:t>
            </a:r>
            <a:r>
              <a:rPr lang="en-GB" sz="2400" b="1" dirty="0">
                <a:solidFill>
                  <a:schemeClr val="tx1"/>
                </a:solidFill>
                <a:latin typeface="Calibri" panose="020F0502020204030204" pitchFamily="34" charset="0"/>
                <a:cs typeface="Calibri" panose="020F0502020204030204" pitchFamily="34" charset="0"/>
              </a:rPr>
              <a:t>eficiency</a:t>
            </a:r>
            <a:endParaRPr lang="en-GB" sz="2000" dirty="0">
              <a:latin typeface="Calibri" panose="020F0502020204030204" pitchFamily="34" charset="0"/>
              <a:cs typeface="Calibri" panose="020F0502020204030204" pitchFamily="34" charset="0"/>
            </a:endParaRPr>
          </a:p>
        </p:txBody>
      </p:sp>
      <p:sp>
        <p:nvSpPr>
          <p:cNvPr id="21" name="Content Placeholder 2">
            <a:extLst>
              <a:ext uri="{FF2B5EF4-FFF2-40B4-BE49-F238E27FC236}">
                <a16:creationId xmlns:a16="http://schemas.microsoft.com/office/drawing/2014/main" id="{DB66D84D-831D-43CC-82E4-BC5D19C2F087}"/>
              </a:ext>
            </a:extLst>
          </p:cNvPr>
          <p:cNvSpPr txBox="1">
            <a:spLocks/>
          </p:cNvSpPr>
          <p:nvPr/>
        </p:nvSpPr>
        <p:spPr>
          <a:xfrm>
            <a:off x="8173599" y="4564271"/>
            <a:ext cx="1626638" cy="386081"/>
          </a:xfrm>
          <a:prstGeom prst="rect">
            <a:avLst/>
          </a:prstGeom>
          <a:ln>
            <a:noFill/>
          </a:ln>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GB" sz="2400" b="1" dirty="0">
                <a:solidFill>
                  <a:srgbClr val="F84545"/>
                </a:solidFill>
                <a:latin typeface="Calibri" panose="020F0502020204030204" pitchFamily="34" charset="0"/>
                <a:cs typeface="Calibri" panose="020F0502020204030204" pitchFamily="34" charset="0"/>
              </a:rPr>
              <a:t>S</a:t>
            </a:r>
            <a:r>
              <a:rPr lang="en-GB" sz="2400" b="1" dirty="0">
                <a:solidFill>
                  <a:schemeClr val="tx1"/>
                </a:solidFill>
                <a:latin typeface="Calibri" panose="020F0502020204030204" pitchFamily="34" charset="0"/>
                <a:cs typeface="Calibri" panose="020F0502020204030204" pitchFamily="34" charset="0"/>
              </a:rPr>
              <a:t>yndrome</a:t>
            </a:r>
            <a:endParaRPr lang="en-GB"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10261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3BFE8-21D5-41CC-B195-B61BD7FE6FC2}"/>
              </a:ext>
            </a:extLst>
          </p:cNvPr>
          <p:cNvSpPr>
            <a:spLocks noGrp="1"/>
          </p:cNvSpPr>
          <p:nvPr>
            <p:ph type="title"/>
          </p:nvPr>
        </p:nvSpPr>
        <p:spPr/>
        <p:txBody>
          <a:bodyPr/>
          <a:lstStyle/>
          <a:p>
            <a:r>
              <a:rPr lang="en-GB" dirty="0"/>
              <a:t>GP &amp; Pharmacist Information Sheet</a:t>
            </a:r>
          </a:p>
        </p:txBody>
      </p:sp>
      <p:sp>
        <p:nvSpPr>
          <p:cNvPr id="4" name="Slide Number Placeholder 3">
            <a:extLst>
              <a:ext uri="{FF2B5EF4-FFF2-40B4-BE49-F238E27FC236}">
                <a16:creationId xmlns:a16="http://schemas.microsoft.com/office/drawing/2014/main" id="{06C3B327-4FAF-4350-ADB5-FD8C81234EBB}"/>
              </a:ext>
            </a:extLst>
          </p:cNvPr>
          <p:cNvSpPr>
            <a:spLocks noGrp="1"/>
          </p:cNvSpPr>
          <p:nvPr>
            <p:ph type="sldNum" sz="quarter" idx="12"/>
          </p:nvPr>
        </p:nvSpPr>
        <p:spPr/>
        <p:txBody>
          <a:bodyPr/>
          <a:lstStyle/>
          <a:p>
            <a:fld id="{01898949-DBEE-42AF-93B8-E24DF2BBF04D}" type="slidenum">
              <a:rPr lang="en-GB" smtClean="0"/>
              <a:t>60</a:t>
            </a:fld>
            <a:endParaRPr lang="en-GB" dirty="0"/>
          </a:p>
        </p:txBody>
      </p:sp>
      <p:pic>
        <p:nvPicPr>
          <p:cNvPr id="5" name="Picture 4" descr="Logo, company name&#10;&#10;Description automatically generated">
            <a:extLst>
              <a:ext uri="{FF2B5EF4-FFF2-40B4-BE49-F238E27FC236}">
                <a16:creationId xmlns:a16="http://schemas.microsoft.com/office/drawing/2014/main" id="{3EDEE4CC-9DBA-438D-8DB7-F90D395D1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13" name="Picture 12" descr="Text, letter&#10;&#10;Description automatically generated">
            <a:extLst>
              <a:ext uri="{FF2B5EF4-FFF2-40B4-BE49-F238E27FC236}">
                <a16:creationId xmlns:a16="http://schemas.microsoft.com/office/drawing/2014/main" id="{D2E17964-9EFD-4AE6-9DAA-51AA310883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34221">
            <a:off x="6155577" y="1936200"/>
            <a:ext cx="2918816" cy="4127243"/>
          </a:xfrm>
          <a:prstGeom prst="rect">
            <a:avLst/>
          </a:prstGeom>
          <a:effectLst>
            <a:outerShdw blurRad="50800" dist="38100" dir="2700000" algn="tl" rotWithShape="0">
              <a:prstClr val="black">
                <a:alpha val="40000"/>
              </a:prstClr>
            </a:outerShdw>
          </a:effectLst>
        </p:spPr>
      </p:pic>
      <p:pic>
        <p:nvPicPr>
          <p:cNvPr id="15" name="Picture 14" descr="Text, letter&#10;&#10;Description automatically generated">
            <a:extLst>
              <a:ext uri="{FF2B5EF4-FFF2-40B4-BE49-F238E27FC236}">
                <a16:creationId xmlns:a16="http://schemas.microsoft.com/office/drawing/2014/main" id="{ECF55778-872F-4820-A5BD-5F9FE2861C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0543">
            <a:off x="3486332" y="1237623"/>
            <a:ext cx="2918816" cy="4130183"/>
          </a:xfrm>
          <a:prstGeom prst="rect">
            <a:avLst/>
          </a:prstGeom>
          <a:effectLst>
            <a:outerShdw blurRad="50800" dist="38100" dir="2700000" algn="tl" rotWithShape="0">
              <a:prstClr val="black">
                <a:alpha val="40000"/>
              </a:prstClr>
            </a:outerShdw>
          </a:effectLst>
        </p:spPr>
      </p:pic>
      <p:sp>
        <p:nvSpPr>
          <p:cNvPr id="16" name="Content Placeholder 2">
            <a:extLst>
              <a:ext uri="{FF2B5EF4-FFF2-40B4-BE49-F238E27FC236}">
                <a16:creationId xmlns:a16="http://schemas.microsoft.com/office/drawing/2014/main" id="{44036B63-8A95-4A58-844B-04920982F4C8}"/>
              </a:ext>
            </a:extLst>
          </p:cNvPr>
          <p:cNvSpPr txBox="1">
            <a:spLocks/>
          </p:cNvSpPr>
          <p:nvPr/>
        </p:nvSpPr>
        <p:spPr>
          <a:xfrm>
            <a:off x="2221219" y="6255400"/>
            <a:ext cx="4429125" cy="914400"/>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2000" dirty="0">
                <a:hlinkClick r:id="rId6"/>
              </a:rPr>
              <a:t>www.letstalkaboutit.nhs.uk/hivinfo</a:t>
            </a:r>
            <a:r>
              <a:rPr lang="en-GB" sz="2000" dirty="0"/>
              <a:t> </a:t>
            </a:r>
          </a:p>
        </p:txBody>
      </p:sp>
    </p:spTree>
    <p:extLst>
      <p:ext uri="{BB962C8B-B14F-4D97-AF65-F5344CB8AC3E}">
        <p14:creationId xmlns:p14="http://schemas.microsoft.com/office/powerpoint/2010/main" val="19555654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BDB7F5-5F87-4737-9BB0-AFC9F0475573}"/>
              </a:ext>
            </a:extLst>
          </p:cNvPr>
          <p:cNvSpPr>
            <a:spLocks noGrp="1"/>
          </p:cNvSpPr>
          <p:nvPr>
            <p:ph idx="1"/>
          </p:nvPr>
        </p:nvSpPr>
        <p:spPr>
          <a:xfrm>
            <a:off x="1200328" y="1714355"/>
            <a:ext cx="9804310" cy="1980402"/>
          </a:xfrm>
        </p:spPr>
        <p:txBody>
          <a:bodyPr>
            <a:normAutofit/>
          </a:bodyPr>
          <a:lstStyle/>
          <a:p>
            <a:pPr algn="just"/>
            <a:endParaRPr lang="en-GB" sz="6400" b="1" dirty="0">
              <a:solidFill>
                <a:srgbClr val="FF0000"/>
              </a:solidFill>
              <a:latin typeface="Abadi Extra Light" panose="020B0204020104020204" pitchFamily="34" charset="0"/>
            </a:endParaRPr>
          </a:p>
          <a:p>
            <a:pPr algn="just"/>
            <a:endParaRPr lang="en-GB" sz="6400" b="1" dirty="0">
              <a:solidFill>
                <a:srgbClr val="FF0000"/>
              </a:solidFill>
              <a:latin typeface="Abadi Extra Light" panose="020B0204020104020204" pitchFamily="34" charset="0"/>
            </a:endParaRPr>
          </a:p>
          <a:p>
            <a:pPr algn="just"/>
            <a:endParaRPr lang="en-GB" sz="2000" b="1" dirty="0">
              <a:solidFill>
                <a:srgbClr val="FF0000"/>
              </a:solidFill>
              <a:latin typeface="Abadi Extra Light" panose="020B0204020104020204" pitchFamily="34" charset="0"/>
            </a:endParaRPr>
          </a:p>
          <a:p>
            <a:pPr algn="just"/>
            <a:endParaRPr lang="en-GB" sz="6400" b="1" dirty="0">
              <a:solidFill>
                <a:srgbClr val="FF0000"/>
              </a:solidFill>
              <a:latin typeface="Abadi Extra Light" panose="020B0204020104020204" pitchFamily="34" charset="0"/>
            </a:endParaRPr>
          </a:p>
          <a:p>
            <a:pPr marL="457200" indent="-457200" algn="just">
              <a:buFont typeface="Arial" panose="020B0604020202020204" pitchFamily="34" charset="0"/>
              <a:buChar char="•"/>
            </a:pPr>
            <a:endParaRPr lang="en-GB" sz="2900" b="1" dirty="0">
              <a:solidFill>
                <a:srgbClr val="FF0000"/>
              </a:solidFill>
              <a:latin typeface="Abadi Extra Light" panose="020B0204020104020204" pitchFamily="34" charset="0"/>
            </a:endParaRPr>
          </a:p>
          <a:p>
            <a:pPr marL="457200" indent="-457200" algn="just">
              <a:buFont typeface="Arial" panose="020B0604020202020204" pitchFamily="34" charset="0"/>
              <a:buChar char="•"/>
            </a:pPr>
            <a:endParaRPr lang="en-GB" sz="2900" b="1" dirty="0">
              <a:solidFill>
                <a:srgbClr val="FF0000"/>
              </a:solidFill>
              <a:latin typeface="Abadi Extra Light" panose="020B0204020104020204" pitchFamily="34" charset="0"/>
            </a:endParaRPr>
          </a:p>
          <a:p>
            <a:pPr algn="just"/>
            <a:endParaRPr lang="en-GB" sz="2000" b="1" dirty="0">
              <a:solidFill>
                <a:schemeClr val="tx1"/>
              </a:solidFill>
              <a:latin typeface="Abadi Extra Light" panose="020B0204020104020204" pitchFamily="34" charset="0"/>
            </a:endParaRPr>
          </a:p>
          <a:p>
            <a:pPr algn="just"/>
            <a:endParaRPr lang="en-GB" sz="2000" b="1" dirty="0">
              <a:solidFill>
                <a:schemeClr val="tx1"/>
              </a:solidFill>
              <a:latin typeface="Abadi Extra Light" panose="020B0204020104020204" pitchFamily="34" charset="0"/>
            </a:endParaRPr>
          </a:p>
          <a:p>
            <a:pPr algn="just"/>
            <a:endParaRPr lang="en-GB" sz="2600" b="1" dirty="0">
              <a:solidFill>
                <a:schemeClr val="tx1"/>
              </a:solidFill>
              <a:latin typeface="Abadi Extra Light" panose="020B0204020104020204" pitchFamily="34" charset="0"/>
            </a:endParaRPr>
          </a:p>
          <a:p>
            <a:pPr algn="just"/>
            <a:endParaRPr lang="en-GB" sz="2600" b="1" dirty="0">
              <a:solidFill>
                <a:schemeClr val="tx1"/>
              </a:solidFill>
              <a:latin typeface="Abadi Extra Light" panose="020B0204020104020204" pitchFamily="34" charset="0"/>
            </a:endParaRPr>
          </a:p>
          <a:p>
            <a:pPr algn="just"/>
            <a:endParaRPr lang="en-GB" sz="2600" b="1" dirty="0">
              <a:solidFill>
                <a:schemeClr val="tx1"/>
              </a:solidFill>
              <a:latin typeface="Abadi Extra Light" panose="020B0204020104020204" pitchFamily="34" charset="0"/>
            </a:endParaRPr>
          </a:p>
          <a:p>
            <a:pPr algn="just"/>
            <a:endParaRPr lang="en-GB" sz="2600" b="1" dirty="0">
              <a:solidFill>
                <a:schemeClr val="tx1"/>
              </a:solidFill>
              <a:latin typeface="Abadi Extra Light" panose="020B0204020104020204" pitchFamily="34" charset="0"/>
            </a:endParaRPr>
          </a:p>
        </p:txBody>
      </p:sp>
      <p:sp>
        <p:nvSpPr>
          <p:cNvPr id="4" name="Slide Number Placeholder 3">
            <a:extLst>
              <a:ext uri="{FF2B5EF4-FFF2-40B4-BE49-F238E27FC236}">
                <a16:creationId xmlns:a16="http://schemas.microsoft.com/office/drawing/2014/main" id="{AB5DCCF3-07EB-4AC3-A675-85F6ECCBF5B4}"/>
              </a:ext>
            </a:extLst>
          </p:cNvPr>
          <p:cNvSpPr>
            <a:spLocks noGrp="1"/>
          </p:cNvSpPr>
          <p:nvPr>
            <p:ph type="sldNum" sz="quarter" idx="12"/>
          </p:nvPr>
        </p:nvSpPr>
        <p:spPr/>
        <p:txBody>
          <a:bodyPr/>
          <a:lstStyle/>
          <a:p>
            <a:fld id="{01898949-DBEE-42AF-93B8-E24DF2BBF04D}" type="slidenum">
              <a:rPr lang="en-GB" smtClean="0"/>
              <a:t>61</a:t>
            </a:fld>
            <a:endParaRPr lang="en-GB" dirty="0"/>
          </a:p>
        </p:txBody>
      </p:sp>
      <p:pic>
        <p:nvPicPr>
          <p:cNvPr id="9" name="Picture 8" descr="Logo, company name&#10;&#10;Description automatically generated">
            <a:extLst>
              <a:ext uri="{FF2B5EF4-FFF2-40B4-BE49-F238E27FC236}">
                <a16:creationId xmlns:a16="http://schemas.microsoft.com/office/drawing/2014/main" id="{7A1596DA-201A-4929-AB53-0EB7BE145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
        <p:nvSpPr>
          <p:cNvPr id="7" name="Content Placeholder 2">
            <a:extLst>
              <a:ext uri="{FF2B5EF4-FFF2-40B4-BE49-F238E27FC236}">
                <a16:creationId xmlns:a16="http://schemas.microsoft.com/office/drawing/2014/main" id="{E3AFEEE6-21FE-4C40-95C3-7B7C364869AF}"/>
              </a:ext>
            </a:extLst>
          </p:cNvPr>
          <p:cNvSpPr txBox="1">
            <a:spLocks/>
          </p:cNvSpPr>
          <p:nvPr/>
        </p:nvSpPr>
        <p:spPr>
          <a:xfrm>
            <a:off x="2504405" y="6276430"/>
            <a:ext cx="3911728" cy="510178"/>
          </a:xfrm>
          <a:prstGeom prst="rect">
            <a:avLst/>
          </a:prstGeom>
        </p:spPr>
        <p:txBody>
          <a:bodyPr vert="horz" lIns="0" tIns="0" rIns="0" bIns="0" rtlCol="0">
            <a:normAutofit fontScale="92500"/>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2000" dirty="0">
                <a:hlinkClick r:id="rId4"/>
              </a:rPr>
              <a:t>www.letstalkaboutit.nhs.uk/hivteach</a:t>
            </a:r>
            <a:r>
              <a:rPr lang="en-GB" sz="2000" dirty="0"/>
              <a:t> </a:t>
            </a:r>
          </a:p>
        </p:txBody>
      </p:sp>
      <p:pic>
        <p:nvPicPr>
          <p:cNvPr id="5" name="Picture 4">
            <a:extLst>
              <a:ext uri="{FF2B5EF4-FFF2-40B4-BE49-F238E27FC236}">
                <a16:creationId xmlns:a16="http://schemas.microsoft.com/office/drawing/2014/main" id="{05825AEC-F0B7-4035-9342-E2FEAFC0DE09}"/>
              </a:ext>
            </a:extLst>
          </p:cNvPr>
          <p:cNvPicPr>
            <a:picLocks noChangeAspect="1"/>
          </p:cNvPicPr>
          <p:nvPr/>
        </p:nvPicPr>
        <p:blipFill>
          <a:blip r:embed="rId5"/>
          <a:stretch>
            <a:fillRect/>
          </a:stretch>
        </p:blipFill>
        <p:spPr>
          <a:xfrm>
            <a:off x="8093816" y="2882231"/>
            <a:ext cx="3520715" cy="1980402"/>
          </a:xfrm>
          <a:prstGeom prst="rect">
            <a:avLst/>
          </a:prstGeom>
          <a:ln>
            <a:noFill/>
          </a:ln>
          <a:effectLst>
            <a:innerShdw blurRad="114300">
              <a:prstClr val="black"/>
            </a:innerShdw>
          </a:effectLst>
        </p:spPr>
      </p:pic>
      <p:pic>
        <p:nvPicPr>
          <p:cNvPr id="10" name="Picture 9">
            <a:extLst>
              <a:ext uri="{FF2B5EF4-FFF2-40B4-BE49-F238E27FC236}">
                <a16:creationId xmlns:a16="http://schemas.microsoft.com/office/drawing/2014/main" id="{C7A06538-C7BB-40BC-85FF-8E8E9751BA27}"/>
              </a:ext>
            </a:extLst>
          </p:cNvPr>
          <p:cNvPicPr>
            <a:picLocks noChangeAspect="1"/>
          </p:cNvPicPr>
          <p:nvPr/>
        </p:nvPicPr>
        <p:blipFill>
          <a:blip r:embed="rId6"/>
          <a:stretch>
            <a:fillRect/>
          </a:stretch>
        </p:blipFill>
        <p:spPr>
          <a:xfrm rot="225178">
            <a:off x="4370979" y="1527060"/>
            <a:ext cx="2764648" cy="3913513"/>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267FE31A-96BF-40FE-A7D6-C809BD067DC0}"/>
              </a:ext>
            </a:extLst>
          </p:cNvPr>
          <p:cNvPicPr>
            <a:picLocks noChangeAspect="1"/>
          </p:cNvPicPr>
          <p:nvPr/>
        </p:nvPicPr>
        <p:blipFill>
          <a:blip r:embed="rId7"/>
          <a:stretch>
            <a:fillRect/>
          </a:stretch>
        </p:blipFill>
        <p:spPr>
          <a:xfrm rot="21316721">
            <a:off x="2093088" y="1768246"/>
            <a:ext cx="2700230" cy="3822326"/>
          </a:xfrm>
          <a:prstGeom prst="rect">
            <a:avLst/>
          </a:prstGeom>
          <a:effectLst>
            <a:outerShdw blurRad="50800" dist="38100" dir="2700000" algn="tl" rotWithShape="0">
              <a:prstClr val="black">
                <a:alpha val="40000"/>
              </a:prstClr>
            </a:outerShdw>
          </a:effectLst>
        </p:spPr>
      </p:pic>
      <p:sp>
        <p:nvSpPr>
          <p:cNvPr id="12" name="Title 11">
            <a:extLst>
              <a:ext uri="{FF2B5EF4-FFF2-40B4-BE49-F238E27FC236}">
                <a16:creationId xmlns:a16="http://schemas.microsoft.com/office/drawing/2014/main" id="{E865372D-4A17-4382-AD2F-DC9AC328D94D}"/>
              </a:ext>
            </a:extLst>
          </p:cNvPr>
          <p:cNvSpPr>
            <a:spLocks noGrp="1"/>
          </p:cNvSpPr>
          <p:nvPr>
            <p:ph type="title"/>
          </p:nvPr>
        </p:nvSpPr>
        <p:spPr/>
        <p:txBody>
          <a:bodyPr>
            <a:normAutofit/>
          </a:bodyPr>
          <a:lstStyle/>
          <a:p>
            <a:r>
              <a:rPr lang="en-GB" dirty="0"/>
              <a:t>Relationships and Sex Education </a:t>
            </a:r>
            <a:br>
              <a:rPr lang="en-GB" dirty="0"/>
            </a:br>
            <a:r>
              <a:rPr lang="en-GB" dirty="0"/>
              <a:t>HIV Resources</a:t>
            </a:r>
          </a:p>
        </p:txBody>
      </p:sp>
    </p:spTree>
    <p:extLst>
      <p:ext uri="{BB962C8B-B14F-4D97-AF65-F5344CB8AC3E}">
        <p14:creationId xmlns:p14="http://schemas.microsoft.com/office/powerpoint/2010/main" val="38234536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BDB7F5-5F87-4737-9BB0-AFC9F0475573}"/>
              </a:ext>
            </a:extLst>
          </p:cNvPr>
          <p:cNvSpPr>
            <a:spLocks noGrp="1"/>
          </p:cNvSpPr>
          <p:nvPr>
            <p:ph idx="1"/>
          </p:nvPr>
        </p:nvSpPr>
        <p:spPr>
          <a:xfrm>
            <a:off x="1200328" y="1714355"/>
            <a:ext cx="9804310" cy="1980402"/>
          </a:xfrm>
        </p:spPr>
        <p:txBody>
          <a:bodyPr>
            <a:normAutofit/>
          </a:bodyPr>
          <a:lstStyle/>
          <a:p>
            <a:pPr algn="just"/>
            <a:endParaRPr lang="en-GB" sz="6400" b="1" dirty="0">
              <a:solidFill>
                <a:srgbClr val="FF0000"/>
              </a:solidFill>
              <a:latin typeface="Abadi Extra Light" panose="020B0204020104020204" pitchFamily="34" charset="0"/>
            </a:endParaRPr>
          </a:p>
          <a:p>
            <a:pPr algn="just"/>
            <a:endParaRPr lang="en-GB" sz="6400" b="1" dirty="0">
              <a:solidFill>
                <a:srgbClr val="FF0000"/>
              </a:solidFill>
              <a:latin typeface="Abadi Extra Light" panose="020B0204020104020204" pitchFamily="34" charset="0"/>
            </a:endParaRPr>
          </a:p>
          <a:p>
            <a:pPr algn="just"/>
            <a:endParaRPr lang="en-GB" sz="2000" b="1" dirty="0">
              <a:solidFill>
                <a:srgbClr val="FF0000"/>
              </a:solidFill>
              <a:latin typeface="Abadi Extra Light" panose="020B0204020104020204" pitchFamily="34" charset="0"/>
            </a:endParaRPr>
          </a:p>
          <a:p>
            <a:pPr algn="just"/>
            <a:endParaRPr lang="en-GB" sz="6400" b="1" dirty="0">
              <a:solidFill>
                <a:srgbClr val="FF0000"/>
              </a:solidFill>
              <a:latin typeface="Abadi Extra Light" panose="020B0204020104020204" pitchFamily="34" charset="0"/>
            </a:endParaRPr>
          </a:p>
          <a:p>
            <a:pPr marL="457200" indent="-457200" algn="just">
              <a:buFont typeface="Arial" panose="020B0604020202020204" pitchFamily="34" charset="0"/>
              <a:buChar char="•"/>
            </a:pPr>
            <a:endParaRPr lang="en-GB" sz="2900" b="1" dirty="0">
              <a:solidFill>
                <a:srgbClr val="FF0000"/>
              </a:solidFill>
              <a:latin typeface="Abadi Extra Light" panose="020B0204020104020204" pitchFamily="34" charset="0"/>
            </a:endParaRPr>
          </a:p>
          <a:p>
            <a:pPr marL="457200" indent="-457200" algn="just">
              <a:buFont typeface="Arial" panose="020B0604020202020204" pitchFamily="34" charset="0"/>
              <a:buChar char="•"/>
            </a:pPr>
            <a:endParaRPr lang="en-GB" sz="2900" b="1" dirty="0">
              <a:solidFill>
                <a:srgbClr val="FF0000"/>
              </a:solidFill>
              <a:latin typeface="Abadi Extra Light" panose="020B0204020104020204" pitchFamily="34" charset="0"/>
            </a:endParaRPr>
          </a:p>
          <a:p>
            <a:pPr algn="just"/>
            <a:endParaRPr lang="en-GB" sz="2000" b="1" dirty="0">
              <a:solidFill>
                <a:schemeClr val="tx1"/>
              </a:solidFill>
              <a:latin typeface="Abadi Extra Light" panose="020B0204020104020204" pitchFamily="34" charset="0"/>
            </a:endParaRPr>
          </a:p>
          <a:p>
            <a:pPr algn="just"/>
            <a:endParaRPr lang="en-GB" sz="2000" b="1" dirty="0">
              <a:solidFill>
                <a:schemeClr val="tx1"/>
              </a:solidFill>
              <a:latin typeface="Abadi Extra Light" panose="020B0204020104020204" pitchFamily="34" charset="0"/>
            </a:endParaRPr>
          </a:p>
          <a:p>
            <a:pPr algn="just"/>
            <a:endParaRPr lang="en-GB" sz="2600" b="1" dirty="0">
              <a:solidFill>
                <a:schemeClr val="tx1"/>
              </a:solidFill>
              <a:latin typeface="Abadi Extra Light" panose="020B0204020104020204" pitchFamily="34" charset="0"/>
            </a:endParaRPr>
          </a:p>
          <a:p>
            <a:pPr algn="just"/>
            <a:endParaRPr lang="en-GB" sz="2600" b="1" dirty="0">
              <a:solidFill>
                <a:schemeClr val="tx1"/>
              </a:solidFill>
              <a:latin typeface="Abadi Extra Light" panose="020B0204020104020204" pitchFamily="34" charset="0"/>
            </a:endParaRPr>
          </a:p>
          <a:p>
            <a:pPr algn="just"/>
            <a:endParaRPr lang="en-GB" sz="2600" b="1" dirty="0">
              <a:solidFill>
                <a:schemeClr val="tx1"/>
              </a:solidFill>
              <a:latin typeface="Abadi Extra Light" panose="020B0204020104020204" pitchFamily="34" charset="0"/>
            </a:endParaRPr>
          </a:p>
          <a:p>
            <a:pPr algn="just"/>
            <a:endParaRPr lang="en-GB" sz="2600" b="1" dirty="0">
              <a:solidFill>
                <a:schemeClr val="tx1"/>
              </a:solidFill>
              <a:latin typeface="Abadi Extra Light" panose="020B0204020104020204" pitchFamily="34" charset="0"/>
            </a:endParaRPr>
          </a:p>
        </p:txBody>
      </p:sp>
      <p:sp>
        <p:nvSpPr>
          <p:cNvPr id="4" name="Slide Number Placeholder 3">
            <a:extLst>
              <a:ext uri="{FF2B5EF4-FFF2-40B4-BE49-F238E27FC236}">
                <a16:creationId xmlns:a16="http://schemas.microsoft.com/office/drawing/2014/main" id="{AB5DCCF3-07EB-4AC3-A675-85F6ECCBF5B4}"/>
              </a:ext>
            </a:extLst>
          </p:cNvPr>
          <p:cNvSpPr>
            <a:spLocks noGrp="1"/>
          </p:cNvSpPr>
          <p:nvPr>
            <p:ph type="sldNum" sz="quarter" idx="12"/>
          </p:nvPr>
        </p:nvSpPr>
        <p:spPr/>
        <p:txBody>
          <a:bodyPr/>
          <a:lstStyle/>
          <a:p>
            <a:fld id="{01898949-DBEE-42AF-93B8-E24DF2BBF04D}" type="slidenum">
              <a:rPr lang="en-GB" smtClean="0"/>
              <a:t>62</a:t>
            </a:fld>
            <a:endParaRPr lang="en-GB" dirty="0"/>
          </a:p>
        </p:txBody>
      </p:sp>
      <p:pic>
        <p:nvPicPr>
          <p:cNvPr id="9" name="Picture 8" descr="Logo, company name&#10;&#10;Description automatically generated">
            <a:extLst>
              <a:ext uri="{FF2B5EF4-FFF2-40B4-BE49-F238E27FC236}">
                <a16:creationId xmlns:a16="http://schemas.microsoft.com/office/drawing/2014/main" id="{7A1596DA-201A-4929-AB53-0EB7BE145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
        <p:nvSpPr>
          <p:cNvPr id="7" name="Content Placeholder 2">
            <a:extLst>
              <a:ext uri="{FF2B5EF4-FFF2-40B4-BE49-F238E27FC236}">
                <a16:creationId xmlns:a16="http://schemas.microsoft.com/office/drawing/2014/main" id="{E3AFEEE6-21FE-4C40-95C3-7B7C364869AF}"/>
              </a:ext>
            </a:extLst>
          </p:cNvPr>
          <p:cNvSpPr txBox="1">
            <a:spLocks/>
          </p:cNvSpPr>
          <p:nvPr/>
        </p:nvSpPr>
        <p:spPr>
          <a:xfrm>
            <a:off x="2504405" y="6276430"/>
            <a:ext cx="3911728" cy="510178"/>
          </a:xfrm>
          <a:prstGeom prst="rect">
            <a:avLst/>
          </a:prstGeom>
        </p:spPr>
        <p:txBody>
          <a:bodyPr vert="horz" lIns="0" tIns="0" rIns="0" bIns="0" rtlCol="0">
            <a:normAutofit fontScale="92500"/>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2000" dirty="0">
                <a:hlinkClick r:id="rId4"/>
              </a:rPr>
              <a:t>www.letstalkaboutit.nhs.uk/hivteach</a:t>
            </a:r>
            <a:r>
              <a:rPr lang="en-GB" sz="2000" dirty="0"/>
              <a:t> </a:t>
            </a:r>
          </a:p>
        </p:txBody>
      </p:sp>
      <p:sp>
        <p:nvSpPr>
          <p:cNvPr id="12" name="Title 11">
            <a:extLst>
              <a:ext uri="{FF2B5EF4-FFF2-40B4-BE49-F238E27FC236}">
                <a16:creationId xmlns:a16="http://schemas.microsoft.com/office/drawing/2014/main" id="{E865372D-4A17-4382-AD2F-DC9AC328D94D}"/>
              </a:ext>
            </a:extLst>
          </p:cNvPr>
          <p:cNvSpPr>
            <a:spLocks noGrp="1"/>
          </p:cNvSpPr>
          <p:nvPr>
            <p:ph type="title"/>
          </p:nvPr>
        </p:nvSpPr>
        <p:spPr/>
        <p:txBody>
          <a:bodyPr>
            <a:normAutofit/>
          </a:bodyPr>
          <a:lstStyle/>
          <a:p>
            <a:r>
              <a:rPr lang="en-GB" dirty="0"/>
              <a:t>Relationships and Sex Education </a:t>
            </a:r>
            <a:br>
              <a:rPr lang="en-GB" dirty="0"/>
            </a:br>
            <a:r>
              <a:rPr lang="en-GB" dirty="0"/>
              <a:t>HIV Resources</a:t>
            </a:r>
          </a:p>
        </p:txBody>
      </p:sp>
      <p:sp>
        <p:nvSpPr>
          <p:cNvPr id="11" name="Content Placeholder 2">
            <a:extLst>
              <a:ext uri="{FF2B5EF4-FFF2-40B4-BE49-F238E27FC236}">
                <a16:creationId xmlns:a16="http://schemas.microsoft.com/office/drawing/2014/main" id="{9FC727E0-6EEB-43D0-8CE8-C4B1BF24BFF0}"/>
              </a:ext>
            </a:extLst>
          </p:cNvPr>
          <p:cNvSpPr txBox="1">
            <a:spLocks/>
          </p:cNvSpPr>
          <p:nvPr/>
        </p:nvSpPr>
        <p:spPr>
          <a:xfrm>
            <a:off x="1772357" y="1059688"/>
            <a:ext cx="3911728" cy="510178"/>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2000" b="1" dirty="0">
                <a:solidFill>
                  <a:schemeClr val="tx1"/>
                </a:solidFill>
              </a:rPr>
              <a:t>Facilitators Guide</a:t>
            </a:r>
          </a:p>
        </p:txBody>
      </p:sp>
      <p:pic>
        <p:nvPicPr>
          <p:cNvPr id="8" name="Picture 7">
            <a:extLst>
              <a:ext uri="{FF2B5EF4-FFF2-40B4-BE49-F238E27FC236}">
                <a16:creationId xmlns:a16="http://schemas.microsoft.com/office/drawing/2014/main" id="{B981B5C3-8F83-4A89-92D5-4549CB4EE0CC}"/>
              </a:ext>
            </a:extLst>
          </p:cNvPr>
          <p:cNvPicPr>
            <a:picLocks noChangeAspect="1"/>
          </p:cNvPicPr>
          <p:nvPr/>
        </p:nvPicPr>
        <p:blipFill rotWithShape="1">
          <a:blip r:embed="rId5"/>
          <a:srcRect l="52526" t="3176" r="3938" b="2081"/>
          <a:stretch/>
        </p:blipFill>
        <p:spPr>
          <a:xfrm>
            <a:off x="6346993" y="1455910"/>
            <a:ext cx="4003511" cy="4604489"/>
          </a:xfrm>
          <a:prstGeom prst="rect">
            <a:avLst/>
          </a:prstGeom>
          <a:ln>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162054B4-A858-4B8D-9A17-1BF67C88758C}"/>
              </a:ext>
            </a:extLst>
          </p:cNvPr>
          <p:cNvPicPr>
            <a:picLocks noChangeAspect="1"/>
          </p:cNvPicPr>
          <p:nvPr/>
        </p:nvPicPr>
        <p:blipFill rotWithShape="1">
          <a:blip r:embed="rId5"/>
          <a:srcRect l="3731" t="3097" r="54375" b="2159"/>
          <a:stretch/>
        </p:blipFill>
        <p:spPr>
          <a:xfrm>
            <a:off x="2158806" y="1455910"/>
            <a:ext cx="3852346" cy="4604488"/>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36677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BDB7F5-5F87-4737-9BB0-AFC9F0475573}"/>
              </a:ext>
            </a:extLst>
          </p:cNvPr>
          <p:cNvSpPr>
            <a:spLocks noGrp="1"/>
          </p:cNvSpPr>
          <p:nvPr>
            <p:ph idx="1"/>
          </p:nvPr>
        </p:nvSpPr>
        <p:spPr>
          <a:xfrm>
            <a:off x="1200328" y="1714355"/>
            <a:ext cx="9804310" cy="1980402"/>
          </a:xfrm>
        </p:spPr>
        <p:txBody>
          <a:bodyPr>
            <a:normAutofit/>
          </a:bodyPr>
          <a:lstStyle/>
          <a:p>
            <a:pPr algn="just"/>
            <a:endParaRPr lang="en-GB" sz="6400" b="1" dirty="0">
              <a:solidFill>
                <a:srgbClr val="FF0000"/>
              </a:solidFill>
              <a:latin typeface="Abadi Extra Light" panose="020B0204020104020204" pitchFamily="34" charset="0"/>
            </a:endParaRPr>
          </a:p>
          <a:p>
            <a:pPr algn="just"/>
            <a:endParaRPr lang="en-GB" sz="6400" b="1" dirty="0">
              <a:solidFill>
                <a:srgbClr val="FF0000"/>
              </a:solidFill>
              <a:latin typeface="Abadi Extra Light" panose="020B0204020104020204" pitchFamily="34" charset="0"/>
            </a:endParaRPr>
          </a:p>
          <a:p>
            <a:pPr algn="just"/>
            <a:endParaRPr lang="en-GB" sz="2000" b="1" dirty="0">
              <a:solidFill>
                <a:srgbClr val="FF0000"/>
              </a:solidFill>
              <a:latin typeface="Abadi Extra Light" panose="020B0204020104020204" pitchFamily="34" charset="0"/>
            </a:endParaRPr>
          </a:p>
          <a:p>
            <a:pPr algn="just"/>
            <a:endParaRPr lang="en-GB" sz="6400" b="1" dirty="0">
              <a:solidFill>
                <a:srgbClr val="FF0000"/>
              </a:solidFill>
              <a:latin typeface="Abadi Extra Light" panose="020B0204020104020204" pitchFamily="34" charset="0"/>
            </a:endParaRPr>
          </a:p>
          <a:p>
            <a:pPr marL="457200" indent="-457200" algn="just">
              <a:buFont typeface="Arial" panose="020B0604020202020204" pitchFamily="34" charset="0"/>
              <a:buChar char="•"/>
            </a:pPr>
            <a:endParaRPr lang="en-GB" sz="2900" b="1" dirty="0">
              <a:solidFill>
                <a:srgbClr val="FF0000"/>
              </a:solidFill>
              <a:latin typeface="Abadi Extra Light" panose="020B0204020104020204" pitchFamily="34" charset="0"/>
            </a:endParaRPr>
          </a:p>
          <a:p>
            <a:pPr marL="457200" indent="-457200" algn="just">
              <a:buFont typeface="Arial" panose="020B0604020202020204" pitchFamily="34" charset="0"/>
              <a:buChar char="•"/>
            </a:pPr>
            <a:endParaRPr lang="en-GB" sz="2900" b="1" dirty="0">
              <a:solidFill>
                <a:srgbClr val="FF0000"/>
              </a:solidFill>
              <a:latin typeface="Abadi Extra Light" panose="020B0204020104020204" pitchFamily="34" charset="0"/>
            </a:endParaRPr>
          </a:p>
          <a:p>
            <a:pPr algn="just"/>
            <a:endParaRPr lang="en-GB" sz="2000" b="1" dirty="0">
              <a:solidFill>
                <a:schemeClr val="tx1"/>
              </a:solidFill>
              <a:latin typeface="Abadi Extra Light" panose="020B0204020104020204" pitchFamily="34" charset="0"/>
            </a:endParaRPr>
          </a:p>
          <a:p>
            <a:pPr algn="just"/>
            <a:endParaRPr lang="en-GB" sz="2000" b="1" dirty="0">
              <a:solidFill>
                <a:schemeClr val="tx1"/>
              </a:solidFill>
              <a:latin typeface="Abadi Extra Light" panose="020B0204020104020204" pitchFamily="34" charset="0"/>
            </a:endParaRPr>
          </a:p>
          <a:p>
            <a:pPr algn="just"/>
            <a:endParaRPr lang="en-GB" sz="2600" b="1" dirty="0">
              <a:solidFill>
                <a:schemeClr val="tx1"/>
              </a:solidFill>
              <a:latin typeface="Abadi Extra Light" panose="020B0204020104020204" pitchFamily="34" charset="0"/>
            </a:endParaRPr>
          </a:p>
          <a:p>
            <a:pPr algn="just"/>
            <a:endParaRPr lang="en-GB" sz="2600" b="1" dirty="0">
              <a:solidFill>
                <a:schemeClr val="tx1"/>
              </a:solidFill>
              <a:latin typeface="Abadi Extra Light" panose="020B0204020104020204" pitchFamily="34" charset="0"/>
            </a:endParaRPr>
          </a:p>
          <a:p>
            <a:pPr algn="just"/>
            <a:endParaRPr lang="en-GB" sz="2600" b="1" dirty="0">
              <a:solidFill>
                <a:schemeClr val="tx1"/>
              </a:solidFill>
              <a:latin typeface="Abadi Extra Light" panose="020B0204020104020204" pitchFamily="34" charset="0"/>
            </a:endParaRPr>
          </a:p>
          <a:p>
            <a:pPr algn="just"/>
            <a:endParaRPr lang="en-GB" sz="2600" b="1" dirty="0">
              <a:solidFill>
                <a:schemeClr val="tx1"/>
              </a:solidFill>
              <a:latin typeface="Abadi Extra Light" panose="020B0204020104020204" pitchFamily="34" charset="0"/>
            </a:endParaRPr>
          </a:p>
        </p:txBody>
      </p:sp>
      <p:sp>
        <p:nvSpPr>
          <p:cNvPr id="4" name="Slide Number Placeholder 3">
            <a:extLst>
              <a:ext uri="{FF2B5EF4-FFF2-40B4-BE49-F238E27FC236}">
                <a16:creationId xmlns:a16="http://schemas.microsoft.com/office/drawing/2014/main" id="{AB5DCCF3-07EB-4AC3-A675-85F6ECCBF5B4}"/>
              </a:ext>
            </a:extLst>
          </p:cNvPr>
          <p:cNvSpPr>
            <a:spLocks noGrp="1"/>
          </p:cNvSpPr>
          <p:nvPr>
            <p:ph type="sldNum" sz="quarter" idx="12"/>
          </p:nvPr>
        </p:nvSpPr>
        <p:spPr/>
        <p:txBody>
          <a:bodyPr/>
          <a:lstStyle/>
          <a:p>
            <a:fld id="{01898949-DBEE-42AF-93B8-E24DF2BBF04D}" type="slidenum">
              <a:rPr lang="en-GB" smtClean="0"/>
              <a:t>63</a:t>
            </a:fld>
            <a:endParaRPr lang="en-GB" dirty="0"/>
          </a:p>
        </p:txBody>
      </p:sp>
      <p:pic>
        <p:nvPicPr>
          <p:cNvPr id="9" name="Picture 8" descr="Logo, company name&#10;&#10;Description automatically generated">
            <a:extLst>
              <a:ext uri="{FF2B5EF4-FFF2-40B4-BE49-F238E27FC236}">
                <a16:creationId xmlns:a16="http://schemas.microsoft.com/office/drawing/2014/main" id="{7A1596DA-201A-4929-AB53-0EB7BE145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
        <p:nvSpPr>
          <p:cNvPr id="7" name="Content Placeholder 2">
            <a:extLst>
              <a:ext uri="{FF2B5EF4-FFF2-40B4-BE49-F238E27FC236}">
                <a16:creationId xmlns:a16="http://schemas.microsoft.com/office/drawing/2014/main" id="{E3AFEEE6-21FE-4C40-95C3-7B7C364869AF}"/>
              </a:ext>
            </a:extLst>
          </p:cNvPr>
          <p:cNvSpPr txBox="1">
            <a:spLocks/>
          </p:cNvSpPr>
          <p:nvPr/>
        </p:nvSpPr>
        <p:spPr>
          <a:xfrm>
            <a:off x="2504405" y="6276430"/>
            <a:ext cx="3911728" cy="510178"/>
          </a:xfrm>
          <a:prstGeom prst="rect">
            <a:avLst/>
          </a:prstGeom>
        </p:spPr>
        <p:txBody>
          <a:bodyPr vert="horz" lIns="0" tIns="0" rIns="0" bIns="0" rtlCol="0">
            <a:normAutofit fontScale="92500"/>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2000" dirty="0">
                <a:hlinkClick r:id="rId4"/>
              </a:rPr>
              <a:t>www.letstalkaboutit.nhs.uk/hivteach</a:t>
            </a:r>
            <a:r>
              <a:rPr lang="en-GB" sz="2000" dirty="0"/>
              <a:t> </a:t>
            </a:r>
          </a:p>
        </p:txBody>
      </p:sp>
      <p:sp>
        <p:nvSpPr>
          <p:cNvPr id="12" name="Title 11">
            <a:extLst>
              <a:ext uri="{FF2B5EF4-FFF2-40B4-BE49-F238E27FC236}">
                <a16:creationId xmlns:a16="http://schemas.microsoft.com/office/drawing/2014/main" id="{E865372D-4A17-4382-AD2F-DC9AC328D94D}"/>
              </a:ext>
            </a:extLst>
          </p:cNvPr>
          <p:cNvSpPr>
            <a:spLocks noGrp="1"/>
          </p:cNvSpPr>
          <p:nvPr>
            <p:ph type="title"/>
          </p:nvPr>
        </p:nvSpPr>
        <p:spPr/>
        <p:txBody>
          <a:bodyPr>
            <a:normAutofit/>
          </a:bodyPr>
          <a:lstStyle/>
          <a:p>
            <a:r>
              <a:rPr lang="en-GB" dirty="0"/>
              <a:t>Relationships and Sex Education </a:t>
            </a:r>
            <a:br>
              <a:rPr lang="en-GB" dirty="0"/>
            </a:br>
            <a:r>
              <a:rPr lang="en-GB" dirty="0"/>
              <a:t>HIV Resources</a:t>
            </a:r>
          </a:p>
        </p:txBody>
      </p:sp>
      <p:sp>
        <p:nvSpPr>
          <p:cNvPr id="11" name="Content Placeholder 2">
            <a:extLst>
              <a:ext uri="{FF2B5EF4-FFF2-40B4-BE49-F238E27FC236}">
                <a16:creationId xmlns:a16="http://schemas.microsoft.com/office/drawing/2014/main" id="{9FC727E0-6EEB-43D0-8CE8-C4B1BF24BFF0}"/>
              </a:ext>
            </a:extLst>
          </p:cNvPr>
          <p:cNvSpPr txBox="1">
            <a:spLocks/>
          </p:cNvSpPr>
          <p:nvPr/>
        </p:nvSpPr>
        <p:spPr>
          <a:xfrm>
            <a:off x="1772357" y="1064528"/>
            <a:ext cx="3911728" cy="510178"/>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2000" b="1" dirty="0">
                <a:solidFill>
                  <a:schemeClr val="tx1"/>
                </a:solidFill>
              </a:rPr>
              <a:t>Learner Fact Sheet</a:t>
            </a:r>
          </a:p>
        </p:txBody>
      </p:sp>
      <p:pic>
        <p:nvPicPr>
          <p:cNvPr id="2" name="Picture 1">
            <a:extLst>
              <a:ext uri="{FF2B5EF4-FFF2-40B4-BE49-F238E27FC236}">
                <a16:creationId xmlns:a16="http://schemas.microsoft.com/office/drawing/2014/main" id="{2A6F8C82-9405-4521-963C-9E9131385C97}"/>
              </a:ext>
            </a:extLst>
          </p:cNvPr>
          <p:cNvPicPr>
            <a:picLocks noChangeAspect="1"/>
          </p:cNvPicPr>
          <p:nvPr/>
        </p:nvPicPr>
        <p:blipFill>
          <a:blip r:embed="rId5"/>
          <a:stretch>
            <a:fillRect/>
          </a:stretch>
        </p:blipFill>
        <p:spPr>
          <a:xfrm>
            <a:off x="1844460" y="1441420"/>
            <a:ext cx="3195494" cy="4633467"/>
          </a:xfrm>
          <a:prstGeom prst="rect">
            <a:avLst/>
          </a:prstGeom>
          <a:ln>
            <a:noFill/>
          </a:ln>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D1F990BF-B6F5-4962-8132-2F362058969A}"/>
              </a:ext>
            </a:extLst>
          </p:cNvPr>
          <p:cNvSpPr/>
          <p:nvPr/>
        </p:nvSpPr>
        <p:spPr>
          <a:xfrm>
            <a:off x="5684085" y="2235772"/>
            <a:ext cx="6096000" cy="2677656"/>
          </a:xfrm>
          <a:prstGeom prst="rect">
            <a:avLst/>
          </a:prstGeom>
        </p:spPr>
        <p:txBody>
          <a:bodyPr>
            <a:spAutoFit/>
          </a:bodyPr>
          <a:lstStyle/>
          <a:p>
            <a:pPr marL="285750" indent="-285750">
              <a:buFont typeface="Arial" panose="020B0604020202020204" pitchFamily="34" charset="0"/>
              <a:buChar char="•"/>
            </a:pPr>
            <a:r>
              <a:rPr lang="en-GB" sz="2800" dirty="0"/>
              <a:t>What is HIV? </a:t>
            </a:r>
          </a:p>
          <a:p>
            <a:pPr marL="285750" indent="-285750">
              <a:buFont typeface="Arial" panose="020B0604020202020204" pitchFamily="34" charset="0"/>
              <a:buChar char="•"/>
            </a:pPr>
            <a:r>
              <a:rPr lang="en-GB" sz="2800" dirty="0"/>
              <a:t>How is the virus passed on?</a:t>
            </a:r>
          </a:p>
          <a:p>
            <a:pPr marL="285750" indent="-285750">
              <a:buFont typeface="Arial" panose="020B0604020202020204" pitchFamily="34" charset="0"/>
              <a:buChar char="•"/>
            </a:pPr>
            <a:r>
              <a:rPr lang="en-GB" sz="2800" dirty="0"/>
              <a:t>Looking after yourself</a:t>
            </a:r>
          </a:p>
          <a:p>
            <a:pPr marL="285750" indent="-285750">
              <a:buFont typeface="Arial" panose="020B0604020202020204" pitchFamily="34" charset="0"/>
              <a:buChar char="•"/>
            </a:pPr>
            <a:r>
              <a:rPr lang="en-GB" sz="2800" dirty="0"/>
              <a:t>HIV treatment</a:t>
            </a:r>
          </a:p>
          <a:p>
            <a:pPr marL="285750" indent="-285750">
              <a:buFont typeface="Arial" panose="020B0604020202020204" pitchFamily="34" charset="0"/>
              <a:buChar char="•"/>
            </a:pPr>
            <a:r>
              <a:rPr lang="en-GB" sz="2800" dirty="0"/>
              <a:t>HIV testing</a:t>
            </a:r>
          </a:p>
          <a:p>
            <a:pPr marL="285750" indent="-285750">
              <a:buFont typeface="Arial" panose="020B0604020202020204" pitchFamily="34" charset="0"/>
              <a:buChar char="•"/>
            </a:pPr>
            <a:r>
              <a:rPr lang="en-GB" sz="2800" dirty="0"/>
              <a:t>Signposting</a:t>
            </a:r>
          </a:p>
        </p:txBody>
      </p:sp>
    </p:spTree>
    <p:extLst>
      <p:ext uri="{BB962C8B-B14F-4D97-AF65-F5344CB8AC3E}">
        <p14:creationId xmlns:p14="http://schemas.microsoft.com/office/powerpoint/2010/main" val="1253238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BDB7F5-5F87-4737-9BB0-AFC9F0475573}"/>
              </a:ext>
            </a:extLst>
          </p:cNvPr>
          <p:cNvSpPr>
            <a:spLocks noGrp="1"/>
          </p:cNvSpPr>
          <p:nvPr>
            <p:ph idx="1"/>
          </p:nvPr>
        </p:nvSpPr>
        <p:spPr>
          <a:xfrm>
            <a:off x="1200328" y="1714355"/>
            <a:ext cx="9804310" cy="1980402"/>
          </a:xfrm>
        </p:spPr>
        <p:txBody>
          <a:bodyPr>
            <a:normAutofit/>
          </a:bodyPr>
          <a:lstStyle/>
          <a:p>
            <a:pPr algn="just"/>
            <a:endParaRPr lang="en-GB" sz="6400" b="1" dirty="0">
              <a:solidFill>
                <a:srgbClr val="FF0000"/>
              </a:solidFill>
              <a:latin typeface="Abadi Extra Light" panose="020B0204020104020204" pitchFamily="34" charset="0"/>
            </a:endParaRPr>
          </a:p>
          <a:p>
            <a:pPr algn="just"/>
            <a:endParaRPr lang="en-GB" sz="6400" b="1" dirty="0">
              <a:solidFill>
                <a:srgbClr val="FF0000"/>
              </a:solidFill>
              <a:latin typeface="Abadi Extra Light" panose="020B0204020104020204" pitchFamily="34" charset="0"/>
            </a:endParaRPr>
          </a:p>
          <a:p>
            <a:pPr algn="just"/>
            <a:endParaRPr lang="en-GB" sz="2000" b="1" dirty="0">
              <a:solidFill>
                <a:srgbClr val="FF0000"/>
              </a:solidFill>
              <a:latin typeface="Abadi Extra Light" panose="020B0204020104020204" pitchFamily="34" charset="0"/>
            </a:endParaRPr>
          </a:p>
          <a:p>
            <a:pPr algn="just"/>
            <a:endParaRPr lang="en-GB" sz="6400" b="1" dirty="0">
              <a:solidFill>
                <a:srgbClr val="FF0000"/>
              </a:solidFill>
              <a:latin typeface="Abadi Extra Light" panose="020B0204020104020204" pitchFamily="34" charset="0"/>
            </a:endParaRPr>
          </a:p>
          <a:p>
            <a:pPr marL="457200" indent="-457200" algn="just">
              <a:buFont typeface="Arial" panose="020B0604020202020204" pitchFamily="34" charset="0"/>
              <a:buChar char="•"/>
            </a:pPr>
            <a:endParaRPr lang="en-GB" sz="2900" b="1" dirty="0">
              <a:solidFill>
                <a:srgbClr val="FF0000"/>
              </a:solidFill>
              <a:latin typeface="Abadi Extra Light" panose="020B0204020104020204" pitchFamily="34" charset="0"/>
            </a:endParaRPr>
          </a:p>
          <a:p>
            <a:pPr marL="457200" indent="-457200" algn="just">
              <a:buFont typeface="Arial" panose="020B0604020202020204" pitchFamily="34" charset="0"/>
              <a:buChar char="•"/>
            </a:pPr>
            <a:endParaRPr lang="en-GB" sz="2900" b="1" dirty="0">
              <a:solidFill>
                <a:srgbClr val="FF0000"/>
              </a:solidFill>
              <a:latin typeface="Abadi Extra Light" panose="020B0204020104020204" pitchFamily="34" charset="0"/>
            </a:endParaRPr>
          </a:p>
          <a:p>
            <a:pPr algn="just"/>
            <a:endParaRPr lang="en-GB" sz="2000" b="1" dirty="0">
              <a:solidFill>
                <a:schemeClr val="tx1"/>
              </a:solidFill>
              <a:latin typeface="Abadi Extra Light" panose="020B0204020104020204" pitchFamily="34" charset="0"/>
            </a:endParaRPr>
          </a:p>
          <a:p>
            <a:pPr algn="just"/>
            <a:endParaRPr lang="en-GB" sz="2000" b="1" dirty="0">
              <a:solidFill>
                <a:schemeClr val="tx1"/>
              </a:solidFill>
              <a:latin typeface="Abadi Extra Light" panose="020B0204020104020204" pitchFamily="34" charset="0"/>
            </a:endParaRPr>
          </a:p>
          <a:p>
            <a:pPr algn="just"/>
            <a:endParaRPr lang="en-GB" sz="2600" b="1" dirty="0">
              <a:solidFill>
                <a:schemeClr val="tx1"/>
              </a:solidFill>
              <a:latin typeface="Abadi Extra Light" panose="020B0204020104020204" pitchFamily="34" charset="0"/>
            </a:endParaRPr>
          </a:p>
          <a:p>
            <a:pPr algn="just"/>
            <a:endParaRPr lang="en-GB" sz="2600" b="1" dirty="0">
              <a:solidFill>
                <a:schemeClr val="tx1"/>
              </a:solidFill>
              <a:latin typeface="Abadi Extra Light" panose="020B0204020104020204" pitchFamily="34" charset="0"/>
            </a:endParaRPr>
          </a:p>
          <a:p>
            <a:pPr algn="just"/>
            <a:endParaRPr lang="en-GB" sz="2600" b="1" dirty="0">
              <a:solidFill>
                <a:schemeClr val="tx1"/>
              </a:solidFill>
              <a:latin typeface="Abadi Extra Light" panose="020B0204020104020204" pitchFamily="34" charset="0"/>
            </a:endParaRPr>
          </a:p>
          <a:p>
            <a:pPr algn="just"/>
            <a:endParaRPr lang="en-GB" sz="2600" b="1" dirty="0">
              <a:solidFill>
                <a:schemeClr val="tx1"/>
              </a:solidFill>
              <a:latin typeface="Abadi Extra Light" panose="020B0204020104020204" pitchFamily="34" charset="0"/>
            </a:endParaRPr>
          </a:p>
        </p:txBody>
      </p:sp>
      <p:sp>
        <p:nvSpPr>
          <p:cNvPr id="4" name="Slide Number Placeholder 3">
            <a:extLst>
              <a:ext uri="{FF2B5EF4-FFF2-40B4-BE49-F238E27FC236}">
                <a16:creationId xmlns:a16="http://schemas.microsoft.com/office/drawing/2014/main" id="{AB5DCCF3-07EB-4AC3-A675-85F6ECCBF5B4}"/>
              </a:ext>
            </a:extLst>
          </p:cNvPr>
          <p:cNvSpPr>
            <a:spLocks noGrp="1"/>
          </p:cNvSpPr>
          <p:nvPr>
            <p:ph type="sldNum" sz="quarter" idx="12"/>
          </p:nvPr>
        </p:nvSpPr>
        <p:spPr/>
        <p:txBody>
          <a:bodyPr/>
          <a:lstStyle/>
          <a:p>
            <a:fld id="{01898949-DBEE-42AF-93B8-E24DF2BBF04D}" type="slidenum">
              <a:rPr lang="en-GB" smtClean="0"/>
              <a:t>64</a:t>
            </a:fld>
            <a:endParaRPr lang="en-GB" dirty="0"/>
          </a:p>
        </p:txBody>
      </p:sp>
      <p:pic>
        <p:nvPicPr>
          <p:cNvPr id="9" name="Picture 8" descr="Logo, company name&#10;&#10;Description automatically generated">
            <a:extLst>
              <a:ext uri="{FF2B5EF4-FFF2-40B4-BE49-F238E27FC236}">
                <a16:creationId xmlns:a16="http://schemas.microsoft.com/office/drawing/2014/main" id="{7A1596DA-201A-4929-AB53-0EB7BE145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
        <p:nvSpPr>
          <p:cNvPr id="7" name="Content Placeholder 2">
            <a:extLst>
              <a:ext uri="{FF2B5EF4-FFF2-40B4-BE49-F238E27FC236}">
                <a16:creationId xmlns:a16="http://schemas.microsoft.com/office/drawing/2014/main" id="{E3AFEEE6-21FE-4C40-95C3-7B7C364869AF}"/>
              </a:ext>
            </a:extLst>
          </p:cNvPr>
          <p:cNvSpPr txBox="1">
            <a:spLocks/>
          </p:cNvSpPr>
          <p:nvPr/>
        </p:nvSpPr>
        <p:spPr>
          <a:xfrm>
            <a:off x="2504405" y="6276430"/>
            <a:ext cx="3911728" cy="510178"/>
          </a:xfrm>
          <a:prstGeom prst="rect">
            <a:avLst/>
          </a:prstGeom>
        </p:spPr>
        <p:txBody>
          <a:bodyPr vert="horz" lIns="0" tIns="0" rIns="0" bIns="0" rtlCol="0">
            <a:normAutofit fontScale="92500"/>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2000" dirty="0">
                <a:hlinkClick r:id="rId4"/>
              </a:rPr>
              <a:t>www.letstalkaboutit.nhs.uk/hivteach</a:t>
            </a:r>
            <a:r>
              <a:rPr lang="en-GB" sz="2000" dirty="0"/>
              <a:t> </a:t>
            </a:r>
          </a:p>
        </p:txBody>
      </p:sp>
      <p:sp>
        <p:nvSpPr>
          <p:cNvPr id="12" name="Title 11">
            <a:extLst>
              <a:ext uri="{FF2B5EF4-FFF2-40B4-BE49-F238E27FC236}">
                <a16:creationId xmlns:a16="http://schemas.microsoft.com/office/drawing/2014/main" id="{E865372D-4A17-4382-AD2F-DC9AC328D94D}"/>
              </a:ext>
            </a:extLst>
          </p:cNvPr>
          <p:cNvSpPr>
            <a:spLocks noGrp="1"/>
          </p:cNvSpPr>
          <p:nvPr>
            <p:ph type="title"/>
          </p:nvPr>
        </p:nvSpPr>
        <p:spPr/>
        <p:txBody>
          <a:bodyPr>
            <a:normAutofit/>
          </a:bodyPr>
          <a:lstStyle/>
          <a:p>
            <a:r>
              <a:rPr lang="en-GB" dirty="0"/>
              <a:t>Relationships and Sex Education </a:t>
            </a:r>
            <a:br>
              <a:rPr lang="en-GB" dirty="0"/>
            </a:br>
            <a:r>
              <a:rPr lang="en-GB" dirty="0"/>
              <a:t>HIV Resources</a:t>
            </a:r>
          </a:p>
        </p:txBody>
      </p:sp>
      <p:sp>
        <p:nvSpPr>
          <p:cNvPr id="11" name="Content Placeholder 2">
            <a:extLst>
              <a:ext uri="{FF2B5EF4-FFF2-40B4-BE49-F238E27FC236}">
                <a16:creationId xmlns:a16="http://schemas.microsoft.com/office/drawing/2014/main" id="{9FC727E0-6EEB-43D0-8CE8-C4B1BF24BFF0}"/>
              </a:ext>
            </a:extLst>
          </p:cNvPr>
          <p:cNvSpPr txBox="1">
            <a:spLocks/>
          </p:cNvSpPr>
          <p:nvPr/>
        </p:nvSpPr>
        <p:spPr>
          <a:xfrm>
            <a:off x="1772357" y="1037541"/>
            <a:ext cx="3911728" cy="510178"/>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2000" b="1" dirty="0">
                <a:solidFill>
                  <a:schemeClr val="tx1"/>
                </a:solidFill>
              </a:rPr>
              <a:t>Learner Worksheet</a:t>
            </a:r>
          </a:p>
        </p:txBody>
      </p:sp>
      <p:pic>
        <p:nvPicPr>
          <p:cNvPr id="2" name="Picture 1">
            <a:extLst>
              <a:ext uri="{FF2B5EF4-FFF2-40B4-BE49-F238E27FC236}">
                <a16:creationId xmlns:a16="http://schemas.microsoft.com/office/drawing/2014/main" id="{A28EE636-543C-4E5D-90C3-060CC8DE357F}"/>
              </a:ext>
            </a:extLst>
          </p:cNvPr>
          <p:cNvPicPr>
            <a:picLocks noChangeAspect="1"/>
          </p:cNvPicPr>
          <p:nvPr/>
        </p:nvPicPr>
        <p:blipFill>
          <a:blip r:embed="rId5"/>
          <a:stretch>
            <a:fillRect/>
          </a:stretch>
        </p:blipFill>
        <p:spPr>
          <a:xfrm>
            <a:off x="1949290" y="1407008"/>
            <a:ext cx="3432861" cy="4722883"/>
          </a:xfrm>
          <a:prstGeom prst="rect">
            <a:avLst/>
          </a:prstGeom>
          <a:ln>
            <a:noFill/>
          </a:ln>
          <a:effectLst>
            <a:outerShdw blurRad="50800" dist="38100" dir="2700000" algn="tl" rotWithShape="0">
              <a:prstClr val="black">
                <a:alpha val="40000"/>
              </a:prstClr>
            </a:outerShdw>
          </a:effectLst>
        </p:spPr>
      </p:pic>
      <p:sp>
        <p:nvSpPr>
          <p:cNvPr id="18" name="Rectangle 17">
            <a:extLst>
              <a:ext uri="{FF2B5EF4-FFF2-40B4-BE49-F238E27FC236}">
                <a16:creationId xmlns:a16="http://schemas.microsoft.com/office/drawing/2014/main" id="{E8EB7A3D-0361-447E-92D9-290C0C5ECD08}"/>
              </a:ext>
            </a:extLst>
          </p:cNvPr>
          <p:cNvSpPr/>
          <p:nvPr/>
        </p:nvSpPr>
        <p:spPr>
          <a:xfrm>
            <a:off x="5684085" y="1388275"/>
            <a:ext cx="6096000" cy="4739759"/>
          </a:xfrm>
          <a:prstGeom prst="rect">
            <a:avLst/>
          </a:prstGeom>
        </p:spPr>
        <p:txBody>
          <a:bodyPr>
            <a:spAutoFit/>
          </a:bodyPr>
          <a:lstStyle/>
          <a:p>
            <a:r>
              <a:rPr lang="en-GB" sz="2400" b="1" dirty="0"/>
              <a:t>True or False?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Condoms can reduce the risks of catching or passing on HIV.</a:t>
            </a:r>
          </a:p>
          <a:p>
            <a:pPr marL="285750" indent="-285750">
              <a:buFont typeface="Arial" panose="020B0604020202020204" pitchFamily="34" charset="0"/>
              <a:buChar char="•"/>
            </a:pPr>
            <a:r>
              <a:rPr lang="en-GB" dirty="0"/>
              <a:t>HIV testing is free and confidential.</a:t>
            </a:r>
          </a:p>
          <a:p>
            <a:pPr marL="285750" indent="-285750">
              <a:buFont typeface="Arial" panose="020B0604020202020204" pitchFamily="34" charset="0"/>
              <a:buChar char="•"/>
            </a:pPr>
            <a:r>
              <a:rPr lang="en-GB" dirty="0"/>
              <a:t>HIV treatment is free and can be as simple as taking one pill a day.</a:t>
            </a:r>
          </a:p>
          <a:p>
            <a:pPr marL="285750" indent="-285750">
              <a:buFont typeface="Arial" panose="020B0604020202020204" pitchFamily="34" charset="0"/>
              <a:buChar char="•"/>
            </a:pPr>
            <a:r>
              <a:rPr lang="en-GB" dirty="0"/>
              <a:t>People living with HIV can live as long as someone without HIV, if diagnosed and treated in time.</a:t>
            </a:r>
          </a:p>
          <a:p>
            <a:pPr marL="285750" indent="-285750">
              <a:buFont typeface="Arial" panose="020B0604020202020204" pitchFamily="34" charset="0"/>
              <a:buChar char="•"/>
            </a:pPr>
            <a:r>
              <a:rPr lang="en-GB" dirty="0"/>
              <a:t>People living with HIV on effective treatment can’t pass it on.</a:t>
            </a:r>
          </a:p>
          <a:p>
            <a:pPr marL="285750" indent="-285750">
              <a:buFont typeface="Arial" panose="020B0604020202020204" pitchFamily="34" charset="0"/>
              <a:buChar char="•"/>
            </a:pPr>
            <a:r>
              <a:rPr lang="en-GB" dirty="0"/>
              <a:t>People living with HIV can have a baby and not pass on HIV to their baby.</a:t>
            </a:r>
          </a:p>
          <a:p>
            <a:pPr marL="285750" indent="-285750">
              <a:buFont typeface="Arial" panose="020B0604020202020204" pitchFamily="34" charset="0"/>
              <a:buChar char="•"/>
            </a:pPr>
            <a:r>
              <a:rPr lang="en-GB" dirty="0"/>
              <a:t>People living with HIV are not restricted to the type of work they can do.</a:t>
            </a:r>
          </a:p>
          <a:p>
            <a:pPr marL="285750" indent="-285750">
              <a:buFont typeface="Arial" panose="020B0604020202020204" pitchFamily="34" charset="0"/>
              <a:buChar char="•"/>
            </a:pPr>
            <a:r>
              <a:rPr lang="en-GB" dirty="0"/>
              <a:t>HIV infection rates are coming down in the UK.</a:t>
            </a:r>
          </a:p>
        </p:txBody>
      </p:sp>
    </p:spTree>
    <p:extLst>
      <p:ext uri="{BB962C8B-B14F-4D97-AF65-F5344CB8AC3E}">
        <p14:creationId xmlns:p14="http://schemas.microsoft.com/office/powerpoint/2010/main" val="34760208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5DCCF3-07EB-4AC3-A675-85F6ECCBF5B4}"/>
              </a:ext>
            </a:extLst>
          </p:cNvPr>
          <p:cNvSpPr>
            <a:spLocks noGrp="1"/>
          </p:cNvSpPr>
          <p:nvPr>
            <p:ph type="sldNum" sz="quarter" idx="12"/>
          </p:nvPr>
        </p:nvSpPr>
        <p:spPr/>
        <p:txBody>
          <a:bodyPr/>
          <a:lstStyle/>
          <a:p>
            <a:fld id="{01898949-DBEE-42AF-93B8-E24DF2BBF04D}" type="slidenum">
              <a:rPr lang="en-GB" smtClean="0"/>
              <a:t>65</a:t>
            </a:fld>
            <a:endParaRPr lang="en-GB" dirty="0"/>
          </a:p>
        </p:txBody>
      </p:sp>
      <p:pic>
        <p:nvPicPr>
          <p:cNvPr id="9" name="Picture 8" descr="Logo, company name&#10;&#10;Description automatically generated">
            <a:extLst>
              <a:ext uri="{FF2B5EF4-FFF2-40B4-BE49-F238E27FC236}">
                <a16:creationId xmlns:a16="http://schemas.microsoft.com/office/drawing/2014/main" id="{7A1596DA-201A-4929-AB53-0EB7BE145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
        <p:nvSpPr>
          <p:cNvPr id="7" name="Content Placeholder 2">
            <a:extLst>
              <a:ext uri="{FF2B5EF4-FFF2-40B4-BE49-F238E27FC236}">
                <a16:creationId xmlns:a16="http://schemas.microsoft.com/office/drawing/2014/main" id="{E3AFEEE6-21FE-4C40-95C3-7B7C364869AF}"/>
              </a:ext>
            </a:extLst>
          </p:cNvPr>
          <p:cNvSpPr txBox="1">
            <a:spLocks/>
          </p:cNvSpPr>
          <p:nvPr/>
        </p:nvSpPr>
        <p:spPr>
          <a:xfrm>
            <a:off x="2504405" y="6276430"/>
            <a:ext cx="3911728" cy="510178"/>
          </a:xfrm>
          <a:prstGeom prst="rect">
            <a:avLst/>
          </a:prstGeom>
        </p:spPr>
        <p:txBody>
          <a:bodyPr vert="horz" lIns="0" tIns="0" rIns="0" bIns="0" rtlCol="0">
            <a:normAutofit fontScale="92500"/>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2000" dirty="0">
                <a:hlinkClick r:id="rId4"/>
              </a:rPr>
              <a:t>www.letstalkaboutit.nhs.uk/hivteach</a:t>
            </a:r>
            <a:r>
              <a:rPr lang="en-GB" sz="2000" dirty="0"/>
              <a:t> </a:t>
            </a:r>
          </a:p>
        </p:txBody>
      </p:sp>
      <p:sp>
        <p:nvSpPr>
          <p:cNvPr id="12" name="Title 11">
            <a:extLst>
              <a:ext uri="{FF2B5EF4-FFF2-40B4-BE49-F238E27FC236}">
                <a16:creationId xmlns:a16="http://schemas.microsoft.com/office/drawing/2014/main" id="{E865372D-4A17-4382-AD2F-DC9AC328D94D}"/>
              </a:ext>
            </a:extLst>
          </p:cNvPr>
          <p:cNvSpPr>
            <a:spLocks noGrp="1"/>
          </p:cNvSpPr>
          <p:nvPr>
            <p:ph type="title"/>
          </p:nvPr>
        </p:nvSpPr>
        <p:spPr/>
        <p:txBody>
          <a:bodyPr>
            <a:normAutofit/>
          </a:bodyPr>
          <a:lstStyle/>
          <a:p>
            <a:r>
              <a:rPr lang="en-GB" dirty="0"/>
              <a:t>Relationships and Sex Education </a:t>
            </a:r>
            <a:br>
              <a:rPr lang="en-GB" dirty="0"/>
            </a:br>
            <a:r>
              <a:rPr lang="en-GB" dirty="0"/>
              <a:t>HIV Resources</a:t>
            </a:r>
          </a:p>
        </p:txBody>
      </p:sp>
      <p:sp>
        <p:nvSpPr>
          <p:cNvPr id="11" name="Content Placeholder 2">
            <a:extLst>
              <a:ext uri="{FF2B5EF4-FFF2-40B4-BE49-F238E27FC236}">
                <a16:creationId xmlns:a16="http://schemas.microsoft.com/office/drawing/2014/main" id="{9FC727E0-6EEB-43D0-8CE8-C4B1BF24BFF0}"/>
              </a:ext>
            </a:extLst>
          </p:cNvPr>
          <p:cNvSpPr txBox="1">
            <a:spLocks/>
          </p:cNvSpPr>
          <p:nvPr/>
        </p:nvSpPr>
        <p:spPr>
          <a:xfrm>
            <a:off x="1772357" y="1107550"/>
            <a:ext cx="3911728" cy="510178"/>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2000" b="1" dirty="0">
                <a:solidFill>
                  <a:schemeClr val="tx1"/>
                </a:solidFill>
              </a:rPr>
              <a:t>Presentation</a:t>
            </a:r>
          </a:p>
        </p:txBody>
      </p:sp>
      <p:pic>
        <p:nvPicPr>
          <p:cNvPr id="2" name="Picture 1">
            <a:extLst>
              <a:ext uri="{FF2B5EF4-FFF2-40B4-BE49-F238E27FC236}">
                <a16:creationId xmlns:a16="http://schemas.microsoft.com/office/drawing/2014/main" id="{D22CCE71-48C6-4FC3-8B6A-327B5A0F64DB}"/>
              </a:ext>
            </a:extLst>
          </p:cNvPr>
          <p:cNvPicPr>
            <a:picLocks noChangeAspect="1"/>
          </p:cNvPicPr>
          <p:nvPr/>
        </p:nvPicPr>
        <p:blipFill>
          <a:blip r:embed="rId5"/>
          <a:stretch>
            <a:fillRect/>
          </a:stretch>
        </p:blipFill>
        <p:spPr>
          <a:xfrm>
            <a:off x="2606370" y="1547388"/>
            <a:ext cx="3911728" cy="2200347"/>
          </a:xfrm>
          <a:prstGeom prst="rect">
            <a:avLst/>
          </a:prstGeom>
          <a:ln>
            <a:noFill/>
          </a:ln>
          <a:effectLst>
            <a:innerShdw blurRad="114300">
              <a:prstClr val="black"/>
            </a:innerShdw>
          </a:effectLst>
        </p:spPr>
      </p:pic>
      <p:pic>
        <p:nvPicPr>
          <p:cNvPr id="5" name="Picture 4">
            <a:extLst>
              <a:ext uri="{FF2B5EF4-FFF2-40B4-BE49-F238E27FC236}">
                <a16:creationId xmlns:a16="http://schemas.microsoft.com/office/drawing/2014/main" id="{2501FE48-5CC9-444C-923E-B41AC9C732E8}"/>
              </a:ext>
            </a:extLst>
          </p:cNvPr>
          <p:cNvPicPr>
            <a:picLocks noChangeAspect="1"/>
          </p:cNvPicPr>
          <p:nvPr/>
        </p:nvPicPr>
        <p:blipFill>
          <a:blip r:embed="rId6"/>
          <a:stretch>
            <a:fillRect/>
          </a:stretch>
        </p:blipFill>
        <p:spPr>
          <a:xfrm>
            <a:off x="6815915" y="1547263"/>
            <a:ext cx="3911728" cy="2200347"/>
          </a:xfrm>
          <a:prstGeom prst="rect">
            <a:avLst/>
          </a:prstGeom>
          <a:ln>
            <a:noFill/>
          </a:ln>
          <a:effectLst>
            <a:innerShdw blurRad="114300">
              <a:prstClr val="black"/>
            </a:innerShdw>
          </a:effectLst>
        </p:spPr>
      </p:pic>
      <p:pic>
        <p:nvPicPr>
          <p:cNvPr id="6" name="Picture 5">
            <a:extLst>
              <a:ext uri="{FF2B5EF4-FFF2-40B4-BE49-F238E27FC236}">
                <a16:creationId xmlns:a16="http://schemas.microsoft.com/office/drawing/2014/main" id="{FB357A11-1900-4247-9133-856CB872E717}"/>
              </a:ext>
            </a:extLst>
          </p:cNvPr>
          <p:cNvPicPr>
            <a:picLocks noChangeAspect="1"/>
          </p:cNvPicPr>
          <p:nvPr/>
        </p:nvPicPr>
        <p:blipFill>
          <a:blip r:embed="rId7"/>
          <a:stretch>
            <a:fillRect/>
          </a:stretch>
        </p:blipFill>
        <p:spPr>
          <a:xfrm>
            <a:off x="2606370" y="3979456"/>
            <a:ext cx="3911728" cy="2200347"/>
          </a:xfrm>
          <a:prstGeom prst="rect">
            <a:avLst/>
          </a:prstGeom>
          <a:ln>
            <a:noFill/>
          </a:ln>
          <a:effectLst>
            <a:innerShdw blurRad="114300">
              <a:prstClr val="black"/>
            </a:innerShdw>
          </a:effectLst>
        </p:spPr>
      </p:pic>
      <p:pic>
        <p:nvPicPr>
          <p:cNvPr id="10" name="Picture 9">
            <a:extLst>
              <a:ext uri="{FF2B5EF4-FFF2-40B4-BE49-F238E27FC236}">
                <a16:creationId xmlns:a16="http://schemas.microsoft.com/office/drawing/2014/main" id="{C6A35F0A-662C-41C1-929A-388C1561A4DB}"/>
              </a:ext>
            </a:extLst>
          </p:cNvPr>
          <p:cNvPicPr>
            <a:picLocks noChangeAspect="1"/>
          </p:cNvPicPr>
          <p:nvPr/>
        </p:nvPicPr>
        <p:blipFill>
          <a:blip r:embed="rId8"/>
          <a:stretch>
            <a:fillRect/>
          </a:stretch>
        </p:blipFill>
        <p:spPr>
          <a:xfrm>
            <a:off x="6815915" y="3979455"/>
            <a:ext cx="3911728" cy="2200347"/>
          </a:xfrm>
          <a:prstGeom prst="rect">
            <a:avLst/>
          </a:prstGeom>
          <a:ln>
            <a:noFill/>
          </a:ln>
          <a:effectLst>
            <a:innerShdw blurRad="114300">
              <a:prstClr val="black"/>
            </a:innerShdw>
          </a:effectLst>
        </p:spPr>
      </p:pic>
    </p:spTree>
    <p:extLst>
      <p:ext uri="{BB962C8B-B14F-4D97-AF65-F5344CB8AC3E}">
        <p14:creationId xmlns:p14="http://schemas.microsoft.com/office/powerpoint/2010/main" val="14009172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BDA8-2E66-46C4-B2E1-F583B267B538}"/>
              </a:ext>
            </a:extLst>
          </p:cNvPr>
          <p:cNvSpPr>
            <a:spLocks noGrp="1"/>
          </p:cNvSpPr>
          <p:nvPr>
            <p:ph type="title"/>
          </p:nvPr>
        </p:nvSpPr>
        <p:spPr/>
        <p:txBody>
          <a:bodyPr/>
          <a:lstStyle/>
          <a:p>
            <a:r>
              <a:rPr lang="en-GB" dirty="0"/>
              <a:t>Support and More Information </a:t>
            </a:r>
          </a:p>
        </p:txBody>
      </p:sp>
      <p:sp>
        <p:nvSpPr>
          <p:cNvPr id="3" name="Content Placeholder 2">
            <a:extLst>
              <a:ext uri="{FF2B5EF4-FFF2-40B4-BE49-F238E27FC236}">
                <a16:creationId xmlns:a16="http://schemas.microsoft.com/office/drawing/2014/main" id="{0D83F56E-7152-4F9C-B17E-4E2D0EE5881B}"/>
              </a:ext>
            </a:extLst>
          </p:cNvPr>
          <p:cNvSpPr>
            <a:spLocks noGrp="1"/>
          </p:cNvSpPr>
          <p:nvPr>
            <p:ph idx="1"/>
          </p:nvPr>
        </p:nvSpPr>
        <p:spPr/>
        <p:txBody>
          <a:bodyPr/>
          <a:lstStyle/>
          <a:p>
            <a:pPr marL="285750" indent="-285750">
              <a:buFont typeface="Arial" panose="020B0604020202020204" pitchFamily="34" charset="0"/>
              <a:buChar char="•"/>
            </a:pPr>
            <a:r>
              <a:rPr lang="en-GB" dirty="0">
                <a:hlinkClick r:id="rId3"/>
              </a:rPr>
              <a:t>www.tht.org.uk</a:t>
            </a:r>
            <a:r>
              <a:rPr lang="en-GB" dirty="0"/>
              <a:t> </a:t>
            </a:r>
          </a:p>
          <a:p>
            <a:pPr marL="285750" indent="-285750">
              <a:buFont typeface="Arial" panose="020B0604020202020204" pitchFamily="34" charset="0"/>
              <a:buChar char="•"/>
            </a:pPr>
            <a:r>
              <a:rPr lang="en-GB" dirty="0">
                <a:hlinkClick r:id="rId4"/>
              </a:rPr>
              <a:t>www.nat.org.uk</a:t>
            </a:r>
            <a:endParaRPr lang="en-GB" dirty="0"/>
          </a:p>
          <a:p>
            <a:pPr marL="285750" indent="-285750">
              <a:buFont typeface="Arial" panose="020B0604020202020204" pitchFamily="34" charset="0"/>
              <a:buChar char="•"/>
            </a:pPr>
            <a:r>
              <a:rPr lang="en-GB" dirty="0">
                <a:hlinkClick r:id="rId5"/>
              </a:rPr>
              <a:t>https://i-base.info</a:t>
            </a:r>
            <a:endParaRPr lang="en-GB" dirty="0"/>
          </a:p>
          <a:p>
            <a:pPr marL="285750" indent="-285750">
              <a:buFont typeface="Arial" panose="020B0604020202020204" pitchFamily="34" charset="0"/>
              <a:buChar char="•"/>
            </a:pPr>
            <a:r>
              <a:rPr lang="en-GB" dirty="0">
                <a:hlinkClick r:id="rId6"/>
              </a:rPr>
              <a:t>www.startswithme.org.uk</a:t>
            </a:r>
            <a:endParaRPr lang="en-GB" dirty="0"/>
          </a:p>
          <a:p>
            <a:pPr marL="285750" indent="-285750">
              <a:buFont typeface="Arial" panose="020B0604020202020204" pitchFamily="34" charset="0"/>
              <a:buChar char="•"/>
            </a:pPr>
            <a:r>
              <a:rPr lang="en-GB" dirty="0">
                <a:hlinkClick r:id="rId7"/>
              </a:rPr>
              <a:t>www.aidsmap.com</a:t>
            </a:r>
            <a:endParaRPr lang="en-GB" dirty="0"/>
          </a:p>
          <a:p>
            <a:pPr marL="285750" indent="-285750">
              <a:buFont typeface="Arial" panose="020B0604020202020204" pitchFamily="34" charset="0"/>
              <a:buChar char="•"/>
            </a:pPr>
            <a:r>
              <a:rPr lang="en-GB" dirty="0">
                <a:hlinkClick r:id="rId8"/>
              </a:rPr>
              <a:t>www.nhs.uk/conditions/hiv-and-aids</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31C542DA-C0EE-4266-8D55-13F1AF9C125D}"/>
              </a:ext>
            </a:extLst>
          </p:cNvPr>
          <p:cNvSpPr>
            <a:spLocks noGrp="1"/>
          </p:cNvSpPr>
          <p:nvPr>
            <p:ph type="sldNum" sz="quarter" idx="12"/>
          </p:nvPr>
        </p:nvSpPr>
        <p:spPr/>
        <p:txBody>
          <a:bodyPr/>
          <a:lstStyle/>
          <a:p>
            <a:fld id="{01898949-DBEE-42AF-93B8-E24DF2BBF04D}" type="slidenum">
              <a:rPr lang="en-GB" smtClean="0"/>
              <a:t>66</a:t>
            </a:fld>
            <a:endParaRPr lang="en-GB" dirty="0"/>
          </a:p>
        </p:txBody>
      </p:sp>
      <p:pic>
        <p:nvPicPr>
          <p:cNvPr id="5" name="Picture 4" descr="Logo, company name&#10;&#10;Description automatically generated">
            <a:extLst>
              <a:ext uri="{FF2B5EF4-FFF2-40B4-BE49-F238E27FC236}">
                <a16:creationId xmlns:a16="http://schemas.microsoft.com/office/drawing/2014/main" id="{38721A55-DA38-436A-AA95-23FAD8CD9B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Tree>
    <p:extLst>
      <p:ext uri="{BB962C8B-B14F-4D97-AF65-F5344CB8AC3E}">
        <p14:creationId xmlns:p14="http://schemas.microsoft.com/office/powerpoint/2010/main" val="9005076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2871" y="4625010"/>
            <a:ext cx="9106548" cy="1567510"/>
          </a:xfrm>
        </p:spPr>
        <p:txBody>
          <a:bodyPr>
            <a:normAutofit/>
          </a:bodyPr>
          <a:lstStyle/>
          <a:p>
            <a:pPr algn="ctr">
              <a:spcBef>
                <a:spcPct val="0"/>
              </a:spcBef>
            </a:pPr>
            <a:endParaRPr lang="en-GB" altLang="en-US" sz="2000" b="1" u="sng" dirty="0">
              <a:ea typeface="Cambria" pitchFamily="18" charset="0"/>
              <a:cs typeface="Arial" pitchFamily="34" charset="0"/>
            </a:endParaRPr>
          </a:p>
          <a:p>
            <a:pPr algn="ctr">
              <a:spcBef>
                <a:spcPct val="0"/>
              </a:spcBef>
            </a:pPr>
            <a:endParaRPr lang="en-GB" altLang="en-US" sz="2000" b="1" u="sng" dirty="0">
              <a:ea typeface="Cambria" pitchFamily="18" charset="0"/>
              <a:cs typeface="Arial" pitchFamily="34" charset="0"/>
            </a:endParaRPr>
          </a:p>
          <a:p>
            <a:pPr algn="ctr">
              <a:spcBef>
                <a:spcPct val="0"/>
              </a:spcBef>
            </a:pPr>
            <a:r>
              <a:rPr lang="en-GB" altLang="en-US" sz="2000" b="1" dirty="0">
                <a:solidFill>
                  <a:schemeClr val="tx1"/>
                </a:solidFill>
                <a:ea typeface="Cambria" pitchFamily="18" charset="0"/>
                <a:cs typeface="Arial" pitchFamily="34" charset="0"/>
              </a:rPr>
              <a:t>It is always necessary to gain the patients consent prior to a Sexual Health referral being made.</a:t>
            </a:r>
          </a:p>
        </p:txBody>
      </p:sp>
      <p:sp>
        <p:nvSpPr>
          <p:cNvPr id="6" name="Rectangle 5"/>
          <p:cNvSpPr>
            <a:spLocks noChangeArrowheads="1"/>
          </p:cNvSpPr>
          <p:nvPr/>
        </p:nvSpPr>
        <p:spPr bwMode="auto">
          <a:xfrm>
            <a:off x="1398370" y="1770356"/>
            <a:ext cx="692853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0" hangingPunct="0">
              <a:spcBef>
                <a:spcPct val="20000"/>
              </a:spcBef>
              <a:buFont typeface="Lucida Grande"/>
              <a:buChar char="●"/>
            </a:pPr>
            <a:r>
              <a:rPr lang="en-GB" altLang="en-US" sz="2400" dirty="0"/>
              <a:t>Non-Urgent HIV Referral form available at </a:t>
            </a:r>
            <a:r>
              <a:rPr lang="en-GB" altLang="en-US" sz="2400" dirty="0">
                <a:hlinkClick r:id="rId3"/>
              </a:rPr>
              <a:t>www.letstalkaboutit.nhs.uk/referrals</a:t>
            </a:r>
            <a:endParaRPr lang="en-GB" altLang="en-US" sz="2400" dirty="0"/>
          </a:p>
          <a:p>
            <a:pPr marL="342900" indent="-342900" eaLnBrk="0" hangingPunct="0">
              <a:spcBef>
                <a:spcPct val="20000"/>
              </a:spcBef>
              <a:buFont typeface="Lucida Grande"/>
              <a:buChar char="●"/>
            </a:pPr>
            <a:r>
              <a:rPr lang="en-GB" altLang="en-US" sz="2400" dirty="0"/>
              <a:t>Complete relevant sections</a:t>
            </a:r>
          </a:p>
          <a:p>
            <a:pPr marL="342900" indent="-342900" eaLnBrk="0" hangingPunct="0">
              <a:spcBef>
                <a:spcPct val="20000"/>
              </a:spcBef>
              <a:buFont typeface="Lucida Grande"/>
              <a:buChar char="●"/>
            </a:pPr>
            <a:r>
              <a:rPr lang="en-GB" altLang="en-US" sz="2400" dirty="0"/>
              <a:t>Send to: </a:t>
            </a:r>
            <a:r>
              <a:rPr lang="en-GB" altLang="en-US" sz="2400" dirty="0">
                <a:hlinkClick r:id="rId4"/>
              </a:rPr>
              <a:t>snhs.sexualhealthreferral@nhs.net</a:t>
            </a:r>
            <a:endParaRPr lang="en-GB" altLang="en-US" sz="2400" dirty="0"/>
          </a:p>
          <a:p>
            <a:pPr marL="342900" indent="-342900" eaLnBrk="0" hangingPunct="0">
              <a:spcBef>
                <a:spcPct val="20000"/>
              </a:spcBef>
              <a:buFont typeface="Lucida Grande"/>
              <a:buChar char="●"/>
            </a:pPr>
            <a:endParaRPr lang="en-GB" altLang="en-US" sz="2400" dirty="0"/>
          </a:p>
          <a:p>
            <a:pPr marL="342900" indent="-342900" eaLnBrk="0" hangingPunct="0">
              <a:spcBef>
                <a:spcPct val="20000"/>
              </a:spcBef>
              <a:buFont typeface="Lucida Grande"/>
              <a:buChar char="●"/>
            </a:pPr>
            <a:r>
              <a:rPr lang="en-GB" altLang="en-US" sz="2400" dirty="0"/>
              <a:t>Urgent HIV Referral process </a:t>
            </a:r>
            <a:r>
              <a:rPr lang="en-GB" altLang="en-US" sz="2400" dirty="0">
                <a:hlinkClick r:id="rId3"/>
              </a:rPr>
              <a:t>www.letstalkaboutit.nhs.uk/referrals</a:t>
            </a:r>
            <a:endParaRPr lang="en-GB" altLang="en-US" sz="2400" dirty="0"/>
          </a:p>
          <a:p>
            <a:pPr marL="342900" indent="-342900" eaLnBrk="0" hangingPunct="0">
              <a:spcBef>
                <a:spcPct val="20000"/>
              </a:spcBef>
              <a:buFont typeface="Lucida Grande"/>
              <a:buChar char="●"/>
            </a:pPr>
            <a:endParaRPr lang="en-GB" altLang="en-US" sz="2400" dirty="0"/>
          </a:p>
        </p:txBody>
      </p:sp>
      <p:pic>
        <p:nvPicPr>
          <p:cNvPr id="2050" name="Picture 2" descr="R:\SHS Shared\Sexual Health Promotion\Communications &amp; Marketing\1. SHP Images\LTAI Graphics\NeedHelpMobi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8930" y="1773856"/>
            <a:ext cx="1700489" cy="28511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company name&#10;&#10;Description automatically generated">
            <a:extLst>
              <a:ext uri="{FF2B5EF4-FFF2-40B4-BE49-F238E27FC236}">
                <a16:creationId xmlns:a16="http://schemas.microsoft.com/office/drawing/2014/main" id="{F5CA075F-35D2-4410-A19C-6B8A977194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
        <p:nvSpPr>
          <p:cNvPr id="4" name="Title 3">
            <a:extLst>
              <a:ext uri="{FF2B5EF4-FFF2-40B4-BE49-F238E27FC236}">
                <a16:creationId xmlns:a16="http://schemas.microsoft.com/office/drawing/2014/main" id="{D16088CF-97B2-4435-A118-6C4C38B40B5C}"/>
              </a:ext>
            </a:extLst>
          </p:cNvPr>
          <p:cNvSpPr>
            <a:spLocks noGrp="1"/>
          </p:cNvSpPr>
          <p:nvPr>
            <p:ph type="title"/>
          </p:nvPr>
        </p:nvSpPr>
        <p:spPr/>
        <p:txBody>
          <a:bodyPr/>
          <a:lstStyle/>
          <a:p>
            <a:r>
              <a:rPr lang="en-GB" dirty="0"/>
              <a:t>How to make a referral</a:t>
            </a:r>
          </a:p>
        </p:txBody>
      </p:sp>
    </p:spTree>
    <p:extLst>
      <p:ext uri="{BB962C8B-B14F-4D97-AF65-F5344CB8AC3E}">
        <p14:creationId xmlns:p14="http://schemas.microsoft.com/office/powerpoint/2010/main" val="19025152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5448" y="1484729"/>
            <a:ext cx="10419643" cy="4280756"/>
          </a:xfrm>
        </p:spPr>
        <p:txBody>
          <a:bodyPr>
            <a:normAutofit/>
          </a:bodyPr>
          <a:lstStyle/>
          <a:p>
            <a:pPr algn="ctr"/>
            <a:r>
              <a:rPr lang="en-GB" sz="3200" dirty="0">
                <a:solidFill>
                  <a:schemeClr val="tx1"/>
                </a:solidFill>
              </a:rPr>
              <a:t>If you need more information about services, support or training, please contact the team:</a:t>
            </a:r>
          </a:p>
          <a:p>
            <a:endParaRPr lang="en-GB" sz="3200" dirty="0"/>
          </a:p>
          <a:p>
            <a:pPr algn="ctr"/>
            <a:r>
              <a:rPr lang="en-GB" sz="3200" dirty="0">
                <a:hlinkClick r:id="rId3"/>
              </a:rPr>
              <a:t>solentsexualhealthpromotion@solent.nhs.uk</a:t>
            </a:r>
            <a:r>
              <a:rPr lang="en-GB" sz="3200" dirty="0"/>
              <a:t>  </a:t>
            </a:r>
          </a:p>
          <a:p>
            <a:pPr algn="ctr"/>
            <a:r>
              <a:rPr lang="en-GB" sz="3200" u="sng" dirty="0">
                <a:hlinkClick r:id="rId4"/>
              </a:rPr>
              <a:t>SNHS.sexualhealthpromotion@nhs.net</a:t>
            </a:r>
            <a:r>
              <a:rPr lang="en-GB" sz="3200" dirty="0"/>
              <a:t> </a:t>
            </a:r>
            <a:r>
              <a:rPr lang="en-GB" sz="1400" dirty="0"/>
              <a:t>(Patient Identifiable Information)</a:t>
            </a:r>
          </a:p>
          <a:p>
            <a:endParaRPr lang="en-GB" sz="3200" dirty="0"/>
          </a:p>
          <a:p>
            <a:pPr algn="ctr"/>
            <a:r>
              <a:rPr lang="en-GB" sz="3200" dirty="0"/>
              <a:t> </a:t>
            </a:r>
            <a:r>
              <a:rPr lang="en-GB" sz="3200" dirty="0">
                <a:solidFill>
                  <a:schemeClr val="tx1"/>
                </a:solidFill>
              </a:rPr>
              <a:t>or speak to your local sexual health promotion practitioner directly</a:t>
            </a:r>
          </a:p>
          <a:p>
            <a:endParaRPr lang="en-GB" dirty="0"/>
          </a:p>
        </p:txBody>
      </p:sp>
      <p:sp>
        <p:nvSpPr>
          <p:cNvPr id="4" name="Slide Number Placeholder 3"/>
          <p:cNvSpPr>
            <a:spLocks noGrp="1"/>
          </p:cNvSpPr>
          <p:nvPr>
            <p:ph type="sldNum" sz="quarter" idx="12"/>
          </p:nvPr>
        </p:nvSpPr>
        <p:spPr/>
        <p:txBody>
          <a:bodyPr/>
          <a:lstStyle/>
          <a:p>
            <a:fld id="{01898949-DBEE-42AF-93B8-E24DF2BBF04D}" type="slidenum">
              <a:rPr lang="en-GB" smtClean="0"/>
              <a:t>68</a:t>
            </a:fld>
            <a:endParaRPr lang="en-GB" dirty="0"/>
          </a:p>
        </p:txBody>
      </p:sp>
      <p:pic>
        <p:nvPicPr>
          <p:cNvPr id="5" name="Picture 4" descr="Logo, company name&#10;&#10;Description automatically generated">
            <a:extLst>
              <a:ext uri="{FF2B5EF4-FFF2-40B4-BE49-F238E27FC236}">
                <a16:creationId xmlns:a16="http://schemas.microsoft.com/office/drawing/2014/main" id="{CDD4F3E7-184A-48D8-9437-591432B6CB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
        <p:nvSpPr>
          <p:cNvPr id="6" name="Title 3">
            <a:extLst>
              <a:ext uri="{FF2B5EF4-FFF2-40B4-BE49-F238E27FC236}">
                <a16:creationId xmlns:a16="http://schemas.microsoft.com/office/drawing/2014/main" id="{D52F76D4-DA3D-419B-8757-3B498E0A4FC1}"/>
              </a:ext>
            </a:extLst>
          </p:cNvPr>
          <p:cNvSpPr>
            <a:spLocks noGrp="1"/>
          </p:cNvSpPr>
          <p:nvPr>
            <p:ph type="title"/>
          </p:nvPr>
        </p:nvSpPr>
        <p:spPr>
          <a:xfrm>
            <a:off x="1772357" y="338622"/>
            <a:ext cx="8578147" cy="779463"/>
          </a:xfrm>
        </p:spPr>
        <p:txBody>
          <a:bodyPr/>
          <a:lstStyle/>
          <a:p>
            <a:r>
              <a:rPr lang="en-GB" dirty="0"/>
              <a:t>Sexual Health Promotion Support</a:t>
            </a:r>
          </a:p>
        </p:txBody>
      </p:sp>
    </p:spTree>
    <p:extLst>
      <p:ext uri="{BB962C8B-B14F-4D97-AF65-F5344CB8AC3E}">
        <p14:creationId xmlns:p14="http://schemas.microsoft.com/office/powerpoint/2010/main" val="39325570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9652" y="1162697"/>
            <a:ext cx="10500838" cy="4741977"/>
          </a:xfrm>
        </p:spPr>
        <p:txBody>
          <a:bodyPr>
            <a:normAutofit/>
          </a:bodyPr>
          <a:lstStyle/>
          <a:p>
            <a:r>
              <a:rPr lang="en-GB" sz="2400" b="1" dirty="0">
                <a:solidFill>
                  <a:schemeClr val="tx1"/>
                </a:solidFill>
              </a:rPr>
              <a:t>Online:</a:t>
            </a:r>
          </a:p>
          <a:p>
            <a:pPr marL="457200" indent="-457200">
              <a:buFont typeface="Arial" pitchFamily="34" charset="0"/>
              <a:buChar char="•"/>
            </a:pPr>
            <a:r>
              <a:rPr lang="en-GB" sz="2400" b="1" dirty="0">
                <a:solidFill>
                  <a:schemeClr val="tx1"/>
                </a:solidFill>
              </a:rPr>
              <a:t>Online Testing</a:t>
            </a:r>
          </a:p>
          <a:p>
            <a:pPr marL="457200" indent="-457200">
              <a:buFont typeface="Arial" pitchFamily="34" charset="0"/>
              <a:buChar char="•"/>
            </a:pPr>
            <a:r>
              <a:rPr lang="en-GB" sz="2400" b="1" dirty="0">
                <a:solidFill>
                  <a:schemeClr val="tx1"/>
                </a:solidFill>
              </a:rPr>
              <a:t>Condoms By Post </a:t>
            </a:r>
          </a:p>
          <a:p>
            <a:pPr marL="457200" indent="-457200">
              <a:buFont typeface="Arial" pitchFamily="34" charset="0"/>
              <a:buChar char="•"/>
            </a:pPr>
            <a:r>
              <a:rPr lang="en-GB" sz="2400" b="1" dirty="0">
                <a:solidFill>
                  <a:schemeClr val="tx1"/>
                </a:solidFill>
              </a:rPr>
              <a:t>24/7 ‘Need Help’ Facility</a:t>
            </a:r>
          </a:p>
          <a:p>
            <a:pPr marL="457200" indent="-457200">
              <a:buFont typeface="Arial" pitchFamily="34" charset="0"/>
              <a:buChar char="•"/>
            </a:pPr>
            <a:r>
              <a:rPr lang="en-GB" sz="2400" b="1" dirty="0">
                <a:solidFill>
                  <a:schemeClr val="tx1"/>
                </a:solidFill>
              </a:rPr>
              <a:t>Advice and Information</a:t>
            </a:r>
          </a:p>
          <a:p>
            <a:pPr marL="457200" indent="-457200">
              <a:buFont typeface="Arial" pitchFamily="34" charset="0"/>
              <a:buChar char="•"/>
            </a:pPr>
            <a:r>
              <a:rPr lang="en-GB" sz="2400" b="1" dirty="0">
                <a:solidFill>
                  <a:schemeClr val="tx1"/>
                </a:solidFill>
              </a:rPr>
              <a:t>Support for young people</a:t>
            </a:r>
          </a:p>
          <a:p>
            <a:endParaRPr lang="en-GB" sz="3600" dirty="0">
              <a:solidFill>
                <a:schemeClr val="tx1"/>
              </a:solidFill>
            </a:endParaRPr>
          </a:p>
          <a:p>
            <a:pPr marL="457200" indent="-457200">
              <a:buFont typeface="Arial" pitchFamily="34" charset="0"/>
              <a:buChar char="•"/>
            </a:pPr>
            <a:endParaRPr lang="en-GB" sz="2800" dirty="0">
              <a:solidFill>
                <a:srgbClr val="7030A0"/>
              </a:solidFill>
            </a:endParaRPr>
          </a:p>
          <a:p>
            <a:endParaRPr lang="en-GB" sz="2800" dirty="0"/>
          </a:p>
        </p:txBody>
      </p:sp>
      <p:sp>
        <p:nvSpPr>
          <p:cNvPr id="4" name="Slide Number Placeholder 3"/>
          <p:cNvSpPr>
            <a:spLocks noGrp="1"/>
          </p:cNvSpPr>
          <p:nvPr>
            <p:ph type="sldNum" sz="quarter" idx="12"/>
          </p:nvPr>
        </p:nvSpPr>
        <p:spPr/>
        <p:txBody>
          <a:bodyPr/>
          <a:lstStyle/>
          <a:p>
            <a:fld id="{01898949-DBEE-42AF-93B8-E24DF2BBF04D}" type="slidenum">
              <a:rPr lang="en-GB" smtClean="0"/>
              <a:t>69</a:t>
            </a:fld>
            <a:endParaRPr lang="en-GB" dirty="0"/>
          </a:p>
        </p:txBody>
      </p:sp>
      <p:pic>
        <p:nvPicPr>
          <p:cNvPr id="5122" name="Picture 2" descr="R:\SHS Shared\Sexual Health Promotion\Communications &amp; Marketing\1. SHP Images\Logos\LTAI ur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1652" y="5618098"/>
            <a:ext cx="7095587" cy="7676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FDF1E2F-8D5B-4FE8-8FD0-C449CCCFC3C9}"/>
              </a:ext>
            </a:extLst>
          </p:cNvPr>
          <p:cNvSpPr txBox="1"/>
          <p:nvPr/>
        </p:nvSpPr>
        <p:spPr>
          <a:xfrm>
            <a:off x="5510888" y="1378761"/>
            <a:ext cx="3694072" cy="1938992"/>
          </a:xfrm>
          <a:prstGeom prst="rect">
            <a:avLst/>
          </a:prstGeom>
          <a:noFill/>
        </p:spPr>
        <p:txBody>
          <a:bodyPr wrap="square" rtlCol="0">
            <a:spAutoFit/>
          </a:bodyPr>
          <a:lstStyle/>
          <a:p>
            <a:pPr marL="457200" indent="-457200">
              <a:buFont typeface="Arial" pitchFamily="34" charset="0"/>
              <a:buChar char="•"/>
            </a:pPr>
            <a:r>
              <a:rPr lang="en-GB" sz="2400" b="1" dirty="0"/>
              <a:t>Clinic Finder </a:t>
            </a:r>
          </a:p>
          <a:p>
            <a:pPr marL="457200" indent="-457200">
              <a:buFont typeface="Arial" pitchFamily="34" charset="0"/>
              <a:buChar char="•"/>
            </a:pPr>
            <a:r>
              <a:rPr lang="en-GB" sz="2400" b="1" dirty="0"/>
              <a:t>Referrals</a:t>
            </a:r>
          </a:p>
          <a:p>
            <a:pPr marL="457200" indent="-457200">
              <a:buFont typeface="Arial" pitchFamily="34" charset="0"/>
              <a:buChar char="•"/>
            </a:pPr>
            <a:r>
              <a:rPr lang="en-GB" sz="2400" b="1" dirty="0"/>
              <a:t>Specialist Clinics</a:t>
            </a:r>
          </a:p>
          <a:p>
            <a:pPr marL="457200" indent="-457200">
              <a:buFont typeface="Arial" pitchFamily="34" charset="0"/>
              <a:buChar char="•"/>
            </a:pPr>
            <a:r>
              <a:rPr lang="en-GB" sz="2400" b="1" dirty="0"/>
              <a:t>Information for Professionals </a:t>
            </a:r>
          </a:p>
        </p:txBody>
      </p:sp>
      <p:sp>
        <p:nvSpPr>
          <p:cNvPr id="12" name="TextBox 11">
            <a:extLst>
              <a:ext uri="{FF2B5EF4-FFF2-40B4-BE49-F238E27FC236}">
                <a16:creationId xmlns:a16="http://schemas.microsoft.com/office/drawing/2014/main" id="{50DAF669-5654-46B6-8C85-346E9D6587F0}"/>
              </a:ext>
            </a:extLst>
          </p:cNvPr>
          <p:cNvSpPr txBox="1"/>
          <p:nvPr/>
        </p:nvSpPr>
        <p:spPr>
          <a:xfrm>
            <a:off x="1729964" y="3985068"/>
            <a:ext cx="8114327" cy="2062103"/>
          </a:xfrm>
          <a:prstGeom prst="rect">
            <a:avLst/>
          </a:prstGeom>
          <a:noFill/>
        </p:spPr>
        <p:txBody>
          <a:bodyPr wrap="square" rtlCol="0">
            <a:spAutoFit/>
          </a:bodyPr>
          <a:lstStyle/>
          <a:p>
            <a:r>
              <a:rPr lang="en-GB" sz="2000" b="1" dirty="0">
                <a:solidFill>
                  <a:srgbClr val="000000"/>
                </a:solidFill>
              </a:rPr>
              <a:t>You can find details of the nearest </a:t>
            </a:r>
          </a:p>
          <a:p>
            <a:r>
              <a:rPr lang="en-GB" sz="2000" b="1" dirty="0">
                <a:solidFill>
                  <a:srgbClr val="000000"/>
                </a:solidFill>
              </a:rPr>
              <a:t>sexual health clinic at: </a:t>
            </a:r>
            <a:r>
              <a:rPr lang="en-GB" sz="2000" b="1" dirty="0">
                <a:solidFill>
                  <a:srgbClr val="000000"/>
                </a:solidFill>
                <a:hlinkClick r:id="rId4"/>
              </a:rPr>
              <a:t>www.letstalkaboutit.nhs.uk</a:t>
            </a:r>
            <a:r>
              <a:rPr lang="en-GB" sz="2000" b="1" dirty="0">
                <a:solidFill>
                  <a:srgbClr val="000000"/>
                </a:solidFill>
              </a:rPr>
              <a:t> </a:t>
            </a:r>
          </a:p>
          <a:p>
            <a:r>
              <a:rPr lang="en-GB" sz="2000" b="1" dirty="0">
                <a:solidFill>
                  <a:srgbClr val="000000"/>
                </a:solidFill>
              </a:rPr>
              <a:t>Click the </a:t>
            </a:r>
            <a:r>
              <a:rPr lang="en-GB" sz="2000" b="1" i="1" dirty="0">
                <a:solidFill>
                  <a:srgbClr val="000000"/>
                </a:solidFill>
              </a:rPr>
              <a:t>clinic finder </a:t>
            </a:r>
            <a:r>
              <a:rPr lang="en-GB" sz="2000" b="1" dirty="0">
                <a:solidFill>
                  <a:srgbClr val="000000"/>
                </a:solidFill>
              </a:rPr>
              <a:t>button</a:t>
            </a:r>
          </a:p>
          <a:p>
            <a:r>
              <a:rPr lang="en-GB" sz="2000" b="1" dirty="0">
                <a:solidFill>
                  <a:srgbClr val="000000"/>
                </a:solidFill>
              </a:rPr>
              <a:t>Or call: 0300 300 2016 </a:t>
            </a:r>
          </a:p>
          <a:p>
            <a:endParaRPr lang="en-GB" sz="1600" b="1" dirty="0">
              <a:solidFill>
                <a:srgbClr val="000000"/>
              </a:solidFill>
            </a:endParaRPr>
          </a:p>
          <a:p>
            <a:endParaRPr lang="en-GB" sz="1600" b="1" dirty="0">
              <a:solidFill>
                <a:srgbClr val="000000"/>
              </a:solidFill>
            </a:endParaRPr>
          </a:p>
          <a:p>
            <a:endParaRPr lang="en-GB" sz="1600" dirty="0"/>
          </a:p>
        </p:txBody>
      </p:sp>
      <p:pic>
        <p:nvPicPr>
          <p:cNvPr id="13" name="Picture 12" descr="Graphical user interface, application&#10;&#10;Description automatically generated">
            <a:extLst>
              <a:ext uri="{FF2B5EF4-FFF2-40B4-BE49-F238E27FC236}">
                <a16:creationId xmlns:a16="http://schemas.microsoft.com/office/drawing/2014/main" id="{548CB9E4-6361-4FC7-AD13-7956F11CCD8C}"/>
              </a:ext>
            </a:extLst>
          </p:cNvPr>
          <p:cNvPicPr>
            <a:picLocks noChangeAspect="1"/>
          </p:cNvPicPr>
          <p:nvPr/>
        </p:nvPicPr>
        <p:blipFill rotWithShape="1">
          <a:blip r:embed="rId5">
            <a:extLst>
              <a:ext uri="{28A0092B-C50C-407E-A947-70E740481C1C}">
                <a14:useLocalDpi xmlns:a14="http://schemas.microsoft.com/office/drawing/2010/main" val="0"/>
              </a:ext>
            </a:extLst>
          </a:blip>
          <a:srcRect l="36801" t="3292" r="37162" b="3422"/>
          <a:stretch/>
        </p:blipFill>
        <p:spPr>
          <a:xfrm>
            <a:off x="8955821" y="1169259"/>
            <a:ext cx="2529054" cy="4741977"/>
          </a:xfrm>
          <a:prstGeom prst="rect">
            <a:avLst/>
          </a:prstGeom>
        </p:spPr>
      </p:pic>
      <p:pic>
        <p:nvPicPr>
          <p:cNvPr id="10" name="Picture 9" descr="Logo, company name&#10;&#10;Description automatically generated">
            <a:extLst>
              <a:ext uri="{FF2B5EF4-FFF2-40B4-BE49-F238E27FC236}">
                <a16:creationId xmlns:a16="http://schemas.microsoft.com/office/drawing/2014/main" id="{E7E48D78-22B0-4AB4-AF3B-0F2CB68FF6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
        <p:nvSpPr>
          <p:cNvPr id="5" name="Title 4">
            <a:extLst>
              <a:ext uri="{FF2B5EF4-FFF2-40B4-BE49-F238E27FC236}">
                <a16:creationId xmlns:a16="http://schemas.microsoft.com/office/drawing/2014/main" id="{8B8EC42C-A8EE-4D6E-B329-C4D3C3601705}"/>
              </a:ext>
            </a:extLst>
          </p:cNvPr>
          <p:cNvSpPr>
            <a:spLocks noGrp="1"/>
          </p:cNvSpPr>
          <p:nvPr>
            <p:ph type="title"/>
          </p:nvPr>
        </p:nvSpPr>
        <p:spPr/>
        <p:txBody>
          <a:bodyPr/>
          <a:lstStyle/>
          <a:p>
            <a:r>
              <a:rPr lang="en-GB" dirty="0"/>
              <a:t>Accessing our service</a:t>
            </a:r>
          </a:p>
        </p:txBody>
      </p:sp>
    </p:spTree>
    <p:extLst>
      <p:ext uri="{BB962C8B-B14F-4D97-AF65-F5344CB8AC3E}">
        <p14:creationId xmlns:p14="http://schemas.microsoft.com/office/powerpoint/2010/main" val="1456711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2A081-ADFD-4236-89D3-D7CC4346FECD}"/>
              </a:ext>
            </a:extLst>
          </p:cNvPr>
          <p:cNvSpPr>
            <a:spLocks noGrp="1"/>
          </p:cNvSpPr>
          <p:nvPr>
            <p:ph type="title"/>
          </p:nvPr>
        </p:nvSpPr>
        <p:spPr/>
        <p:txBody>
          <a:bodyPr/>
          <a:lstStyle/>
          <a:p>
            <a:r>
              <a:rPr lang="en-GB" dirty="0"/>
              <a:t>HIV &amp; AIDS - Terminology</a:t>
            </a:r>
          </a:p>
        </p:txBody>
      </p:sp>
      <p:sp>
        <p:nvSpPr>
          <p:cNvPr id="3" name="Content Placeholder 2">
            <a:extLst>
              <a:ext uri="{FF2B5EF4-FFF2-40B4-BE49-F238E27FC236}">
                <a16:creationId xmlns:a16="http://schemas.microsoft.com/office/drawing/2014/main" id="{7B35908A-F4BE-4E96-B02A-7BC4CE49B9DE}"/>
              </a:ext>
            </a:extLst>
          </p:cNvPr>
          <p:cNvSpPr>
            <a:spLocks noGrp="1"/>
          </p:cNvSpPr>
          <p:nvPr>
            <p:ph idx="1"/>
          </p:nvPr>
        </p:nvSpPr>
        <p:spPr>
          <a:xfrm>
            <a:off x="1772357" y="1549879"/>
            <a:ext cx="8578147" cy="4280756"/>
          </a:xfrm>
        </p:spPr>
        <p:txBody>
          <a:bodyPr>
            <a:normAutofit fontScale="92500" lnSpcReduction="20000"/>
          </a:bodyPr>
          <a:lstStyle/>
          <a:p>
            <a:r>
              <a:rPr lang="en-GB" sz="2600" dirty="0">
                <a:solidFill>
                  <a:srgbClr val="F84545"/>
                </a:solidFill>
              </a:rPr>
              <a:t>AIDS? </a:t>
            </a:r>
          </a:p>
          <a:p>
            <a:endParaRPr lang="en-GB" dirty="0"/>
          </a:p>
          <a:p>
            <a:r>
              <a:rPr lang="en-GB" sz="2800" b="1" dirty="0"/>
              <a:t>Late-stage HIV infection.</a:t>
            </a:r>
          </a:p>
          <a:p>
            <a:endParaRPr lang="en-GB" b="1" dirty="0"/>
          </a:p>
          <a:p>
            <a:endParaRPr lang="en-GB" b="1" dirty="0"/>
          </a:p>
          <a:p>
            <a:endParaRPr lang="en-GB" b="1" dirty="0"/>
          </a:p>
          <a:p>
            <a:r>
              <a:rPr lang="en-GB" sz="2600" dirty="0">
                <a:solidFill>
                  <a:srgbClr val="F84545"/>
                </a:solidFill>
              </a:rPr>
              <a:t>HIV Positive? </a:t>
            </a:r>
          </a:p>
          <a:p>
            <a:endParaRPr lang="en-GB" b="1" dirty="0"/>
          </a:p>
          <a:p>
            <a:r>
              <a:rPr lang="en-GB" sz="2800" b="1" i="1" dirty="0"/>
              <a:t>Living</a:t>
            </a:r>
            <a:r>
              <a:rPr lang="en-GB" sz="2800" b="1" dirty="0"/>
              <a:t> with HIV. </a:t>
            </a:r>
          </a:p>
          <a:p>
            <a:endParaRPr lang="en-GB" sz="2800" dirty="0"/>
          </a:p>
          <a:p>
            <a:endParaRPr lang="en-GB" sz="2800" dirty="0"/>
          </a:p>
          <a:p>
            <a:r>
              <a:rPr lang="en-GB" sz="2600" dirty="0">
                <a:solidFill>
                  <a:srgbClr val="F84545"/>
                </a:solidFill>
              </a:rPr>
              <a:t>Died of AIDS? </a:t>
            </a:r>
          </a:p>
          <a:p>
            <a:endParaRPr lang="en-GB" sz="1700" b="1" dirty="0"/>
          </a:p>
          <a:p>
            <a:r>
              <a:rPr lang="en-GB" sz="2800" b="1" dirty="0"/>
              <a:t>Died from AIDS related illness.</a:t>
            </a:r>
          </a:p>
          <a:p>
            <a:endParaRPr lang="en-GB" sz="2800" dirty="0"/>
          </a:p>
        </p:txBody>
      </p:sp>
      <p:sp>
        <p:nvSpPr>
          <p:cNvPr id="4" name="Slide Number Placeholder 3">
            <a:extLst>
              <a:ext uri="{FF2B5EF4-FFF2-40B4-BE49-F238E27FC236}">
                <a16:creationId xmlns:a16="http://schemas.microsoft.com/office/drawing/2014/main" id="{96C88834-2037-444F-A56F-E177D769A912}"/>
              </a:ext>
            </a:extLst>
          </p:cNvPr>
          <p:cNvSpPr>
            <a:spLocks noGrp="1"/>
          </p:cNvSpPr>
          <p:nvPr>
            <p:ph type="sldNum" sz="quarter" idx="12"/>
          </p:nvPr>
        </p:nvSpPr>
        <p:spPr/>
        <p:txBody>
          <a:bodyPr/>
          <a:lstStyle/>
          <a:p>
            <a:fld id="{01898949-DBEE-42AF-93B8-E24DF2BBF04D}" type="slidenum">
              <a:rPr lang="en-GB" smtClean="0"/>
              <a:t>7</a:t>
            </a:fld>
            <a:endParaRPr lang="en-GB" dirty="0"/>
          </a:p>
        </p:txBody>
      </p:sp>
      <p:pic>
        <p:nvPicPr>
          <p:cNvPr id="5" name="Picture 4" descr="Logo, company name&#10;&#10;Description automatically generated">
            <a:extLst>
              <a:ext uri="{FF2B5EF4-FFF2-40B4-BE49-F238E27FC236}">
                <a16:creationId xmlns:a16="http://schemas.microsoft.com/office/drawing/2014/main" id="{B0799988-546F-42B3-8C7F-ADFEBEF38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Tree>
    <p:extLst>
      <p:ext uri="{BB962C8B-B14F-4D97-AF65-F5344CB8AC3E}">
        <p14:creationId xmlns:p14="http://schemas.microsoft.com/office/powerpoint/2010/main" val="31371527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11BB4-503B-48A6-BEE5-A913F7C05959}"/>
              </a:ext>
            </a:extLst>
          </p:cNvPr>
          <p:cNvSpPr>
            <a:spLocks noGrp="1"/>
          </p:cNvSpPr>
          <p:nvPr>
            <p:ph type="title"/>
          </p:nvPr>
        </p:nvSpPr>
        <p:spPr/>
        <p:txBody>
          <a:bodyPr/>
          <a:lstStyle/>
          <a:p>
            <a:pPr algn="ctr"/>
            <a:r>
              <a:rPr lang="en-GB" dirty="0"/>
              <a:t>Personal Health Record (PHR)</a:t>
            </a:r>
          </a:p>
        </p:txBody>
      </p:sp>
      <p:sp>
        <p:nvSpPr>
          <p:cNvPr id="3" name="Content Placeholder 2">
            <a:extLst>
              <a:ext uri="{FF2B5EF4-FFF2-40B4-BE49-F238E27FC236}">
                <a16:creationId xmlns:a16="http://schemas.microsoft.com/office/drawing/2014/main" id="{95F64C28-595E-4300-BFD2-CCA7D9DFA475}"/>
              </a:ext>
            </a:extLst>
          </p:cNvPr>
          <p:cNvSpPr>
            <a:spLocks noGrp="1"/>
          </p:cNvSpPr>
          <p:nvPr>
            <p:ph idx="1"/>
          </p:nvPr>
        </p:nvSpPr>
        <p:spPr>
          <a:xfrm>
            <a:off x="1004835" y="1314641"/>
            <a:ext cx="11187165" cy="4935434"/>
          </a:xfrm>
        </p:spPr>
        <p:txBody>
          <a:bodyPr>
            <a:normAutofit/>
          </a:bodyPr>
          <a:lstStyle/>
          <a:p>
            <a:pPr marL="285750" indent="-285750">
              <a:buFont typeface="Arial" panose="020B0604020202020204" pitchFamily="34" charset="0"/>
              <a:buChar char="•"/>
            </a:pPr>
            <a:r>
              <a:rPr lang="en-GB" dirty="0">
                <a:solidFill>
                  <a:srgbClr val="7030A0"/>
                </a:solidFill>
              </a:rPr>
              <a:t>Solent Sexual Health Services have launched a new Personal Health Record (PHR) for our patients</a:t>
            </a:r>
          </a:p>
          <a:p>
            <a:endParaRPr lang="en-GB" dirty="0">
              <a:solidFill>
                <a:srgbClr val="7030A0"/>
              </a:solidFill>
            </a:endParaRPr>
          </a:p>
          <a:p>
            <a:endParaRPr lang="en-GB" dirty="0">
              <a:solidFill>
                <a:srgbClr val="7030A0"/>
              </a:solidFill>
            </a:endParaRPr>
          </a:p>
          <a:p>
            <a:pPr marL="285750" indent="-285750">
              <a:buFont typeface="Arial" panose="020B0604020202020204" pitchFamily="34" charset="0"/>
              <a:buChar char="•"/>
            </a:pPr>
            <a:r>
              <a:rPr lang="en-GB" dirty="0">
                <a:solidFill>
                  <a:srgbClr val="7030A0"/>
                </a:solidFill>
              </a:rPr>
              <a:t>PHR brings together Appointment Booking, STI Test Kit ordering and Condoms by Post all in one place</a:t>
            </a:r>
          </a:p>
          <a:p>
            <a:endParaRPr lang="en-GB" dirty="0">
              <a:solidFill>
                <a:schemeClr val="tx1"/>
              </a:solidFill>
            </a:endParaRPr>
          </a:p>
          <a:p>
            <a:endParaRPr lang="en-GB" dirty="0">
              <a:solidFill>
                <a:schemeClr val="tx1"/>
              </a:solidFill>
            </a:endParaRPr>
          </a:p>
          <a:p>
            <a:endParaRPr lang="en-GB" dirty="0">
              <a:solidFill>
                <a:schemeClr val="tx1"/>
              </a:solidFill>
            </a:endParaRPr>
          </a:p>
          <a:p>
            <a:endParaRPr lang="en-GB" dirty="0">
              <a:solidFill>
                <a:schemeClr val="tx1"/>
              </a:solidFill>
            </a:endParaRPr>
          </a:p>
          <a:p>
            <a:endParaRPr lang="en-GB" dirty="0">
              <a:solidFill>
                <a:schemeClr val="tx1"/>
              </a:solidFill>
            </a:endParaRPr>
          </a:p>
          <a:p>
            <a:endParaRPr lang="en-GB" dirty="0">
              <a:solidFill>
                <a:schemeClr val="tx1"/>
              </a:solidFill>
            </a:endParaRPr>
          </a:p>
          <a:p>
            <a:pPr algn="ctr"/>
            <a:endParaRPr lang="en-GB" dirty="0">
              <a:solidFill>
                <a:schemeClr val="tx1"/>
              </a:solidFill>
              <a:hlinkClick r:id="rId2">
                <a:extLst>
                  <a:ext uri="{A12FA001-AC4F-418D-AE19-62706E023703}">
                    <ahyp:hlinkClr xmlns:ahyp="http://schemas.microsoft.com/office/drawing/2018/hyperlinkcolor" val="tx"/>
                  </a:ext>
                </a:extLst>
              </a:hlinkClick>
            </a:endParaRPr>
          </a:p>
          <a:p>
            <a:pPr algn="ctr"/>
            <a:endParaRPr lang="en-GB" dirty="0">
              <a:solidFill>
                <a:schemeClr val="tx1"/>
              </a:solidFill>
              <a:hlinkClick r:id="rId2">
                <a:extLst>
                  <a:ext uri="{A12FA001-AC4F-418D-AE19-62706E023703}">
                    <ahyp:hlinkClr xmlns:ahyp="http://schemas.microsoft.com/office/drawing/2018/hyperlinkcolor" val="tx"/>
                  </a:ext>
                </a:extLst>
              </a:hlinkClick>
            </a:endParaRPr>
          </a:p>
          <a:p>
            <a:pPr algn="ctr"/>
            <a:endParaRPr lang="en-GB" dirty="0">
              <a:solidFill>
                <a:schemeClr val="tx1"/>
              </a:solidFill>
              <a:hlinkClick r:id="rId2">
                <a:extLst>
                  <a:ext uri="{A12FA001-AC4F-418D-AE19-62706E023703}">
                    <ahyp:hlinkClr xmlns:ahyp="http://schemas.microsoft.com/office/drawing/2018/hyperlinkcolor" val="tx"/>
                  </a:ext>
                </a:extLst>
              </a:hlinkClick>
            </a:endParaRPr>
          </a:p>
          <a:p>
            <a:pPr algn="ctr"/>
            <a:endParaRPr lang="en-GB" dirty="0">
              <a:solidFill>
                <a:schemeClr val="tx1"/>
              </a:solidFill>
              <a:hlinkClick r:id="rId2">
                <a:extLst>
                  <a:ext uri="{A12FA001-AC4F-418D-AE19-62706E023703}">
                    <ahyp:hlinkClr xmlns:ahyp="http://schemas.microsoft.com/office/drawing/2018/hyperlinkcolor" val="tx"/>
                  </a:ext>
                </a:extLst>
              </a:hlinkClick>
            </a:endParaRPr>
          </a:p>
          <a:p>
            <a:pPr algn="ctr"/>
            <a:r>
              <a:rPr lang="en-GB" dirty="0">
                <a:solidFill>
                  <a:schemeClr val="tx1"/>
                </a:solidFill>
                <a:hlinkClick r:id="rId2">
                  <a:extLst>
                    <a:ext uri="{A12FA001-AC4F-418D-AE19-62706E023703}">
                      <ahyp:hlinkClr xmlns:ahyp="http://schemas.microsoft.com/office/drawing/2018/hyperlinkcolor" val="tx"/>
                    </a:ext>
                  </a:extLst>
                </a:hlinkClick>
              </a:rPr>
              <a:t>www.letstalkaboutit.nhs.uk/personal-health-record</a:t>
            </a:r>
            <a:r>
              <a:rPr lang="en-GB" dirty="0">
                <a:solidFill>
                  <a:schemeClr val="tx1"/>
                </a:solidFill>
              </a:rPr>
              <a:t> </a:t>
            </a:r>
          </a:p>
        </p:txBody>
      </p:sp>
      <p:sp>
        <p:nvSpPr>
          <p:cNvPr id="4" name="Slide Number Placeholder 3">
            <a:extLst>
              <a:ext uri="{FF2B5EF4-FFF2-40B4-BE49-F238E27FC236}">
                <a16:creationId xmlns:a16="http://schemas.microsoft.com/office/drawing/2014/main" id="{A7E0FCFA-2EC1-442C-A8F4-4C059BD9A275}"/>
              </a:ext>
            </a:extLst>
          </p:cNvPr>
          <p:cNvSpPr>
            <a:spLocks noGrp="1"/>
          </p:cNvSpPr>
          <p:nvPr>
            <p:ph type="sldNum" sz="quarter" idx="12"/>
          </p:nvPr>
        </p:nvSpPr>
        <p:spPr/>
        <p:txBody>
          <a:bodyPr/>
          <a:lstStyle/>
          <a:p>
            <a:fld id="{01898949-DBEE-42AF-93B8-E24DF2BBF04D}" type="slidenum">
              <a:rPr lang="en-GB" smtClean="0"/>
              <a:t>70</a:t>
            </a:fld>
            <a:endParaRPr lang="en-GB" dirty="0"/>
          </a:p>
        </p:txBody>
      </p:sp>
      <p:pic>
        <p:nvPicPr>
          <p:cNvPr id="5122" name="Picture 2" descr="Personal Health Record - click for appointments, STI postal tests and condoms by post">
            <a:extLst>
              <a:ext uri="{FF2B5EF4-FFF2-40B4-BE49-F238E27FC236}">
                <a16:creationId xmlns:a16="http://schemas.microsoft.com/office/drawing/2014/main" id="{A73681B7-031C-46E9-B960-3C608885B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4819" y="3067259"/>
            <a:ext cx="2315878" cy="23158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company name&#10;&#10;Description automatically generated">
            <a:extLst>
              <a:ext uri="{FF2B5EF4-FFF2-40B4-BE49-F238E27FC236}">
                <a16:creationId xmlns:a16="http://schemas.microsoft.com/office/drawing/2014/main" id="{319EC221-1B4C-447D-AD96-BB1ED51FF4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8831" y="328610"/>
            <a:ext cx="955514" cy="376066"/>
          </a:xfrm>
          <a:prstGeom prst="rect">
            <a:avLst/>
          </a:prstGeom>
        </p:spPr>
      </p:pic>
    </p:spTree>
    <p:extLst>
      <p:ext uri="{BB962C8B-B14F-4D97-AF65-F5344CB8AC3E}">
        <p14:creationId xmlns:p14="http://schemas.microsoft.com/office/powerpoint/2010/main" val="28105231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D5678A-7F76-4218-AED6-9A27944105A4}"/>
              </a:ext>
            </a:extLst>
          </p:cNvPr>
          <p:cNvSpPr>
            <a:spLocks noGrp="1"/>
          </p:cNvSpPr>
          <p:nvPr>
            <p:ph type="sldNum" sz="quarter" idx="12"/>
          </p:nvPr>
        </p:nvSpPr>
        <p:spPr/>
        <p:txBody>
          <a:bodyPr/>
          <a:lstStyle/>
          <a:p>
            <a:fld id="{01898949-DBEE-42AF-93B8-E24DF2BBF04D}" type="slidenum">
              <a:rPr lang="en-GB" smtClean="0"/>
              <a:t>71</a:t>
            </a:fld>
            <a:endParaRPr lang="en-GB" dirty="0"/>
          </a:p>
        </p:txBody>
      </p:sp>
      <p:pic>
        <p:nvPicPr>
          <p:cNvPr id="5" name="Picture 4" descr="Logo, company name&#10;&#10;Description automatically generated">
            <a:extLst>
              <a:ext uri="{FF2B5EF4-FFF2-40B4-BE49-F238E27FC236}">
                <a16:creationId xmlns:a16="http://schemas.microsoft.com/office/drawing/2014/main" id="{4A5ED324-5BCE-4889-ACF7-3FDBA6A1EA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
        <p:nvSpPr>
          <p:cNvPr id="9" name="Content Placeholder 2">
            <a:extLst>
              <a:ext uri="{FF2B5EF4-FFF2-40B4-BE49-F238E27FC236}">
                <a16:creationId xmlns:a16="http://schemas.microsoft.com/office/drawing/2014/main" id="{C5322FB5-061B-4FAC-BF19-2EB72AF55449}"/>
              </a:ext>
            </a:extLst>
          </p:cNvPr>
          <p:cNvSpPr txBox="1">
            <a:spLocks/>
          </p:cNvSpPr>
          <p:nvPr/>
        </p:nvSpPr>
        <p:spPr>
          <a:xfrm>
            <a:off x="5372100" y="2476500"/>
            <a:ext cx="8106906" cy="2819399"/>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6600" b="1" dirty="0">
                <a:solidFill>
                  <a:schemeClr val="tx1"/>
                </a:solidFill>
              </a:rPr>
              <a:t>Free &amp;</a:t>
            </a:r>
          </a:p>
          <a:p>
            <a:pPr>
              <a:spcAft>
                <a:spcPts val="0"/>
              </a:spcAft>
            </a:pPr>
            <a:r>
              <a:rPr lang="en-GB" sz="6600" b="1" dirty="0">
                <a:solidFill>
                  <a:schemeClr val="tx1"/>
                </a:solidFill>
              </a:rPr>
              <a:t>Confidential</a:t>
            </a:r>
            <a:endParaRPr lang="en-GB" sz="3200" b="1" dirty="0">
              <a:solidFill>
                <a:schemeClr val="tx1"/>
              </a:solidFill>
            </a:endParaRPr>
          </a:p>
        </p:txBody>
      </p:sp>
      <p:pic>
        <p:nvPicPr>
          <p:cNvPr id="3" name="Graphic 2" descr="Lock">
            <a:extLst>
              <a:ext uri="{FF2B5EF4-FFF2-40B4-BE49-F238E27FC236}">
                <a16:creationId xmlns:a16="http://schemas.microsoft.com/office/drawing/2014/main" id="{1963C0F0-D7B8-4BA6-8590-CB27EA68C1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90850" y="2085974"/>
            <a:ext cx="2667000" cy="2667000"/>
          </a:xfrm>
          <a:prstGeom prst="rect">
            <a:avLst/>
          </a:prstGeom>
        </p:spPr>
      </p:pic>
      <p:sp>
        <p:nvSpPr>
          <p:cNvPr id="6" name="Title 3">
            <a:extLst>
              <a:ext uri="{FF2B5EF4-FFF2-40B4-BE49-F238E27FC236}">
                <a16:creationId xmlns:a16="http://schemas.microsoft.com/office/drawing/2014/main" id="{F1782822-72A6-422A-89E0-2F0D1C917C2E}"/>
              </a:ext>
            </a:extLst>
          </p:cNvPr>
          <p:cNvSpPr>
            <a:spLocks noGrp="1"/>
          </p:cNvSpPr>
          <p:nvPr>
            <p:ph type="title"/>
          </p:nvPr>
        </p:nvSpPr>
        <p:spPr>
          <a:xfrm>
            <a:off x="1772357" y="338622"/>
            <a:ext cx="8578147" cy="779463"/>
          </a:xfrm>
        </p:spPr>
        <p:txBody>
          <a:bodyPr/>
          <a:lstStyle/>
          <a:p>
            <a:r>
              <a:rPr lang="en-GB" dirty="0"/>
              <a:t>Don’t forget!</a:t>
            </a:r>
          </a:p>
        </p:txBody>
      </p:sp>
    </p:spTree>
    <p:extLst>
      <p:ext uri="{BB962C8B-B14F-4D97-AF65-F5344CB8AC3E}">
        <p14:creationId xmlns:p14="http://schemas.microsoft.com/office/powerpoint/2010/main" val="7814636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Living with HIV? Today, it’s just living.">
            <a:hlinkClick r:id="" action="ppaction://media"/>
            <a:extLst>
              <a:ext uri="{FF2B5EF4-FFF2-40B4-BE49-F238E27FC236}">
                <a16:creationId xmlns:a16="http://schemas.microsoft.com/office/drawing/2014/main" id="{80FEDCB9-8ABA-42D2-AF92-70BA00C11020}"/>
              </a:ext>
            </a:extLst>
          </p:cNvPr>
          <p:cNvPicPr>
            <a:picLocks noGrp="1" noRot="1" noChangeAspect="1"/>
          </p:cNvPicPr>
          <p:nvPr>
            <p:ph idx="1"/>
            <a:videoFile r:link="rId1"/>
          </p:nvPr>
        </p:nvPicPr>
        <p:blipFill>
          <a:blip r:embed="rId4"/>
          <a:stretch>
            <a:fillRect/>
          </a:stretch>
        </p:blipFill>
        <p:spPr>
          <a:xfrm>
            <a:off x="2045362" y="1276141"/>
            <a:ext cx="8909290" cy="5034224"/>
          </a:xfrm>
          <a:prstGeom prst="rect">
            <a:avLst/>
          </a:prstGeom>
        </p:spPr>
      </p:pic>
      <p:sp>
        <p:nvSpPr>
          <p:cNvPr id="4" name="Slide Number Placeholder 3">
            <a:extLst>
              <a:ext uri="{FF2B5EF4-FFF2-40B4-BE49-F238E27FC236}">
                <a16:creationId xmlns:a16="http://schemas.microsoft.com/office/drawing/2014/main" id="{06C3B327-4FAF-4350-ADB5-FD8C81234EBB}"/>
              </a:ext>
            </a:extLst>
          </p:cNvPr>
          <p:cNvSpPr>
            <a:spLocks noGrp="1"/>
          </p:cNvSpPr>
          <p:nvPr>
            <p:ph type="sldNum" sz="quarter" idx="12"/>
          </p:nvPr>
        </p:nvSpPr>
        <p:spPr/>
        <p:txBody>
          <a:bodyPr/>
          <a:lstStyle/>
          <a:p>
            <a:fld id="{01898949-DBEE-42AF-93B8-E24DF2BBF04D}" type="slidenum">
              <a:rPr lang="en-GB" smtClean="0"/>
              <a:t>72</a:t>
            </a:fld>
            <a:endParaRPr lang="en-GB" dirty="0"/>
          </a:p>
        </p:txBody>
      </p:sp>
      <p:pic>
        <p:nvPicPr>
          <p:cNvPr id="5" name="Picture 4" descr="Logo, company name&#10;&#10;Description automatically generated">
            <a:extLst>
              <a:ext uri="{FF2B5EF4-FFF2-40B4-BE49-F238E27FC236}">
                <a16:creationId xmlns:a16="http://schemas.microsoft.com/office/drawing/2014/main" id="{3EDEE4CC-9DBA-438D-8DB7-F90D395D1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pic>
        <p:nvPicPr>
          <p:cNvPr id="7" name="Picture 2" descr="Red, Ribbon, Awareness, Aids, Hiv">
            <a:extLst>
              <a:ext uri="{FF2B5EF4-FFF2-40B4-BE49-F238E27FC236}">
                <a16:creationId xmlns:a16="http://schemas.microsoft.com/office/drawing/2014/main" id="{0CAC7122-FAEF-4A76-BA27-E657281F82AA}"/>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6489" t="10294" r="22647" b="20329"/>
          <a:stretch/>
        </p:blipFill>
        <p:spPr bwMode="auto">
          <a:xfrm>
            <a:off x="1196587" y="224309"/>
            <a:ext cx="678728" cy="11523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37689A7-83E2-41FB-93DB-F44809277AAF}"/>
              </a:ext>
            </a:extLst>
          </p:cNvPr>
          <p:cNvSpPr/>
          <p:nvPr/>
        </p:nvSpPr>
        <p:spPr>
          <a:xfrm>
            <a:off x="2126756" y="6524765"/>
            <a:ext cx="3292889" cy="261610"/>
          </a:xfrm>
          <a:prstGeom prst="rect">
            <a:avLst/>
          </a:prstGeom>
        </p:spPr>
        <p:txBody>
          <a:bodyPr wrap="none">
            <a:spAutoFit/>
          </a:bodyPr>
          <a:lstStyle/>
          <a:p>
            <a:r>
              <a:rPr lang="en-GB" sz="1100" dirty="0">
                <a:hlinkClick r:id="rId7"/>
              </a:rPr>
              <a:t>https://www.youtube.com/watch?v=fI-9vh5QYGM</a:t>
            </a:r>
            <a:r>
              <a:rPr lang="en-GB" sz="1100" dirty="0"/>
              <a:t> </a:t>
            </a:r>
          </a:p>
        </p:txBody>
      </p:sp>
    </p:spTree>
    <p:extLst>
      <p:ext uri="{BB962C8B-B14F-4D97-AF65-F5344CB8AC3E}">
        <p14:creationId xmlns:p14="http://schemas.microsoft.com/office/powerpoint/2010/main" val="351562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A2CDAC-1C4F-4640-87CB-656B2E431AB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898949-DBEE-42AF-93B8-E24DF2BBF04D}" type="slidenum">
              <a:rPr kumimoji="0" lang="en-GB" sz="9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itle 3">
            <a:extLst>
              <a:ext uri="{FF2B5EF4-FFF2-40B4-BE49-F238E27FC236}">
                <a16:creationId xmlns:a16="http://schemas.microsoft.com/office/drawing/2014/main" id="{C22A3A15-68F1-4395-AADE-257D584E831F}"/>
              </a:ext>
            </a:extLst>
          </p:cNvPr>
          <p:cNvSpPr txBox="1">
            <a:spLocks/>
          </p:cNvSpPr>
          <p:nvPr/>
        </p:nvSpPr>
        <p:spPr>
          <a:xfrm>
            <a:off x="1772357" y="338622"/>
            <a:ext cx="8578147" cy="779463"/>
          </a:xfrm>
          <a:prstGeom prst="rect">
            <a:avLst/>
          </a:prstGeom>
        </p:spPr>
        <p:txBody>
          <a:bodyPr/>
          <a:lstStyle>
            <a:lvl1pPr algn="l" defTabSz="914400" rtl="0" eaLnBrk="1" latinLnBrk="0" hangingPunct="1">
              <a:lnSpc>
                <a:spcPct val="90000"/>
              </a:lnSpc>
              <a:spcBef>
                <a:spcPct val="0"/>
              </a:spcBef>
              <a:buNone/>
              <a:defRPr sz="2400" b="1" kern="1200">
                <a:solidFill>
                  <a:schemeClr val="accent1"/>
                </a:solidFill>
                <a:latin typeface="+mj-lt"/>
                <a:ea typeface="+mj-ea"/>
                <a:cs typeface="+mj-cs"/>
              </a:defRPr>
            </a:lvl1pPr>
          </a:lstStyle>
          <a:p>
            <a:pPr algn="ctr"/>
            <a:r>
              <a:rPr lang="en-GB" sz="2800" dirty="0"/>
              <a:t>Social Media</a:t>
            </a:r>
          </a:p>
        </p:txBody>
      </p:sp>
      <p:grpSp>
        <p:nvGrpSpPr>
          <p:cNvPr id="5" name="Group 4">
            <a:extLst>
              <a:ext uri="{FF2B5EF4-FFF2-40B4-BE49-F238E27FC236}">
                <a16:creationId xmlns:a16="http://schemas.microsoft.com/office/drawing/2014/main" id="{6DD45D78-FB77-417F-A60A-E6AE85E9CCEF}"/>
              </a:ext>
            </a:extLst>
          </p:cNvPr>
          <p:cNvGrpSpPr/>
          <p:nvPr/>
        </p:nvGrpSpPr>
        <p:grpSpPr>
          <a:xfrm>
            <a:off x="1772357" y="1350937"/>
            <a:ext cx="9756624" cy="4712472"/>
            <a:chOff x="1772357" y="1350937"/>
            <a:chExt cx="9756624" cy="4712472"/>
          </a:xfrm>
        </p:grpSpPr>
        <p:pic>
          <p:nvPicPr>
            <p:cNvPr id="9" name="Picture 3" descr="R:\SHS Shared\Sexual Health Promotion\Communications &amp; Marketing\1. SHP Images\Logos\Twitter_Logo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0195" y="2465460"/>
              <a:ext cx="2481211" cy="25025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SHS Shared\Sexual Health Promotion\Communications &amp; Marketing\1. SHP Images\Logos\IG colour.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72357" y="2973951"/>
              <a:ext cx="1360678" cy="13723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98309" y="1687129"/>
              <a:ext cx="46306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effectLst/>
                  <a:uLnTx/>
                  <a:uFillTx/>
                </a:rPr>
                <a:t>@LetsTalkHampshire</a:t>
              </a:r>
            </a:p>
          </p:txBody>
        </p:sp>
        <p:sp>
          <p:nvSpPr>
            <p:cNvPr id="11" name="TextBox 10"/>
            <p:cNvSpPr txBox="1"/>
            <p:nvPr/>
          </p:nvSpPr>
          <p:spPr>
            <a:xfrm>
              <a:off x="6898309" y="3336966"/>
              <a:ext cx="39020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effectLst/>
                  <a:uLnTx/>
                  <a:uFillTx/>
                </a:rPr>
                <a:t>@</a:t>
              </a:r>
              <a:r>
                <a:rPr kumimoji="0" lang="en-GB" sz="3600" b="0" i="0" u="none" strike="noStrike" kern="1200" cap="none" spc="0" normalizeH="0" baseline="0" noProof="0" dirty="0" err="1">
                  <a:ln>
                    <a:noFill/>
                  </a:ln>
                  <a:effectLst/>
                  <a:uLnTx/>
                  <a:uFillTx/>
                </a:rPr>
                <a:t>LetsTalkHants</a:t>
              </a:r>
              <a:endParaRPr kumimoji="0" lang="en-GB" sz="3600" b="0" i="0" u="none" strike="noStrike" kern="1200" cap="none" spc="0" normalizeH="0" baseline="0" noProof="0" dirty="0">
                <a:ln>
                  <a:noFill/>
                </a:ln>
                <a:effectLst/>
                <a:uLnTx/>
                <a:uFillTx/>
              </a:endParaRPr>
            </a:p>
          </p:txBody>
        </p:sp>
        <p:pic>
          <p:nvPicPr>
            <p:cNvPr id="7" name="Picture 6" descr="Icon&#10;&#10;Description automatically generated">
              <a:extLst>
                <a:ext uri="{FF2B5EF4-FFF2-40B4-BE49-F238E27FC236}">
                  <a16:creationId xmlns:a16="http://schemas.microsoft.com/office/drawing/2014/main" id="{473E9478-F798-46A1-B507-AA2720DCAD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9164" y="1350937"/>
              <a:ext cx="1364532" cy="1364532"/>
            </a:xfrm>
            <a:prstGeom prst="rect">
              <a:avLst/>
            </a:prstGeom>
          </p:spPr>
        </p:pic>
        <p:pic>
          <p:nvPicPr>
            <p:cNvPr id="4" name="Picture 3">
              <a:extLst>
                <a:ext uri="{FF2B5EF4-FFF2-40B4-BE49-F238E27FC236}">
                  <a16:creationId xmlns:a16="http://schemas.microsoft.com/office/drawing/2014/main" id="{0F4FB003-EE8D-46E4-A1A5-11786CE46540}"/>
                </a:ext>
              </a:extLst>
            </p:cNvPr>
            <p:cNvPicPr>
              <a:picLocks noChangeAspect="1"/>
            </p:cNvPicPr>
            <p:nvPr/>
          </p:nvPicPr>
          <p:blipFill rotWithShape="1">
            <a:blip r:embed="rId6"/>
            <a:srcRect l="2296" b="1522"/>
            <a:stretch/>
          </p:blipFill>
          <p:spPr>
            <a:xfrm>
              <a:off x="5390436" y="3040649"/>
              <a:ext cx="1360678" cy="1352143"/>
            </a:xfrm>
            <a:prstGeom prst="rect">
              <a:avLst/>
            </a:prstGeom>
          </p:spPr>
        </p:pic>
        <p:pic>
          <p:nvPicPr>
            <p:cNvPr id="13" name="Picture 12">
              <a:extLst>
                <a:ext uri="{FF2B5EF4-FFF2-40B4-BE49-F238E27FC236}">
                  <a16:creationId xmlns:a16="http://schemas.microsoft.com/office/drawing/2014/main" id="{B1D9DB82-401B-4954-93C9-CF9FBCAE86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3586" y="5202211"/>
              <a:ext cx="7964828" cy="861198"/>
            </a:xfrm>
            <a:prstGeom prst="rect">
              <a:avLst/>
            </a:prstGeom>
          </p:spPr>
        </p:pic>
      </p:grpSp>
      <p:pic>
        <p:nvPicPr>
          <p:cNvPr id="15" name="Picture 14" descr="Logo, company name&#10;&#10;Description automatically generated">
            <a:extLst>
              <a:ext uri="{FF2B5EF4-FFF2-40B4-BE49-F238E27FC236}">
                <a16:creationId xmlns:a16="http://schemas.microsoft.com/office/drawing/2014/main" id="{BBA9133A-3234-4972-BD95-26C7E0CFD3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78831" y="328610"/>
            <a:ext cx="955514" cy="376066"/>
          </a:xfrm>
          <a:prstGeom prst="rect">
            <a:avLst/>
          </a:prstGeom>
        </p:spPr>
      </p:pic>
    </p:spTree>
    <p:extLst>
      <p:ext uri="{BB962C8B-B14F-4D97-AF65-F5344CB8AC3E}">
        <p14:creationId xmlns:p14="http://schemas.microsoft.com/office/powerpoint/2010/main" val="2997388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DCCF6-ED40-48D4-9D6B-90ED28D47AB6}"/>
              </a:ext>
            </a:extLst>
          </p:cNvPr>
          <p:cNvSpPr>
            <a:spLocks noGrp="1"/>
          </p:cNvSpPr>
          <p:nvPr>
            <p:ph type="title"/>
          </p:nvPr>
        </p:nvSpPr>
        <p:spPr/>
        <p:txBody>
          <a:bodyPr/>
          <a:lstStyle/>
          <a:p>
            <a:r>
              <a:rPr lang="en-GB" dirty="0"/>
              <a:t>How HIV is transmitted</a:t>
            </a:r>
          </a:p>
        </p:txBody>
      </p:sp>
      <p:sp>
        <p:nvSpPr>
          <p:cNvPr id="3" name="Content Placeholder 2">
            <a:extLst>
              <a:ext uri="{FF2B5EF4-FFF2-40B4-BE49-F238E27FC236}">
                <a16:creationId xmlns:a16="http://schemas.microsoft.com/office/drawing/2014/main" id="{7CEAC102-D949-4330-AB6E-30411671D577}"/>
              </a:ext>
            </a:extLst>
          </p:cNvPr>
          <p:cNvSpPr>
            <a:spLocks noGrp="1"/>
          </p:cNvSpPr>
          <p:nvPr>
            <p:ph idx="1"/>
          </p:nvPr>
        </p:nvSpPr>
        <p:spPr>
          <a:xfrm>
            <a:off x="1772357" y="1405216"/>
            <a:ext cx="8578147" cy="4754424"/>
          </a:xfrm>
        </p:spPr>
        <p:txBody>
          <a:bodyPr>
            <a:normAutofit lnSpcReduction="10000"/>
          </a:bodyPr>
          <a:lstStyle/>
          <a:p>
            <a:pPr marL="285750" indent="-285750">
              <a:buFont typeface="Arial" panose="020B0604020202020204" pitchFamily="34" charset="0"/>
              <a:buChar char="•"/>
            </a:pPr>
            <a:r>
              <a:rPr lang="en-GB" sz="2400" dirty="0">
                <a:solidFill>
                  <a:schemeClr val="tx1"/>
                </a:solidFill>
              </a:rPr>
              <a:t>Semen</a:t>
            </a:r>
          </a:p>
          <a:p>
            <a:pPr marL="285750" indent="-285750">
              <a:buFont typeface="Arial" panose="020B0604020202020204" pitchFamily="34" charset="0"/>
              <a:buChar char="•"/>
            </a:pPr>
            <a:r>
              <a:rPr lang="en-GB" sz="2400" dirty="0">
                <a:solidFill>
                  <a:schemeClr val="tx1"/>
                </a:solidFill>
              </a:rPr>
              <a:t>Vaginal fluids, including menstrual blood</a:t>
            </a:r>
          </a:p>
          <a:p>
            <a:pPr marL="285750" indent="-285750">
              <a:buFont typeface="Arial" panose="020B0604020202020204" pitchFamily="34" charset="0"/>
              <a:buChar char="•"/>
            </a:pPr>
            <a:r>
              <a:rPr lang="en-GB" sz="2400" dirty="0">
                <a:solidFill>
                  <a:schemeClr val="tx1"/>
                </a:solidFill>
              </a:rPr>
              <a:t>Anal secretions</a:t>
            </a:r>
          </a:p>
          <a:p>
            <a:pPr marL="285750" indent="-285750">
              <a:buFont typeface="Arial" panose="020B0604020202020204" pitchFamily="34" charset="0"/>
              <a:buChar char="•"/>
            </a:pPr>
            <a:r>
              <a:rPr lang="en-GB" sz="2400" dirty="0">
                <a:solidFill>
                  <a:schemeClr val="tx1"/>
                </a:solidFill>
              </a:rPr>
              <a:t>Breast milk</a:t>
            </a:r>
          </a:p>
          <a:p>
            <a:pPr marL="285750" indent="-285750">
              <a:buFont typeface="Arial" panose="020B0604020202020204" pitchFamily="34" charset="0"/>
              <a:buChar char="•"/>
            </a:pPr>
            <a:r>
              <a:rPr lang="en-GB" sz="2400" dirty="0">
                <a:solidFill>
                  <a:schemeClr val="tx1"/>
                </a:solidFill>
              </a:rPr>
              <a:t>Blood</a:t>
            </a:r>
          </a:p>
          <a:p>
            <a:pPr marL="285750" indent="-285750">
              <a:buFont typeface="Arial" panose="020B0604020202020204" pitchFamily="34" charset="0"/>
              <a:buChar char="•"/>
            </a:pPr>
            <a:r>
              <a:rPr lang="en-GB" sz="2400" dirty="0">
                <a:solidFill>
                  <a:schemeClr val="tx1"/>
                </a:solidFill>
              </a:rPr>
              <a:t>Mother to baby (vertical transmission)</a:t>
            </a:r>
          </a:p>
          <a:p>
            <a:pPr marL="285750" indent="-285750">
              <a:buFont typeface="Arial" panose="020B0604020202020204" pitchFamily="34" charset="0"/>
              <a:buChar char="•"/>
            </a:pPr>
            <a:endParaRPr lang="en-GB" sz="2400" dirty="0">
              <a:solidFill>
                <a:schemeClr val="tx1"/>
              </a:solidFill>
            </a:endParaRPr>
          </a:p>
          <a:p>
            <a:pPr marL="285750" indent="-285750">
              <a:buFont typeface="Arial" panose="020B0604020202020204" pitchFamily="34" charset="0"/>
              <a:buChar char="•"/>
            </a:pPr>
            <a:endParaRPr lang="en-GB" sz="2400" dirty="0">
              <a:solidFill>
                <a:schemeClr val="tx1"/>
              </a:solidFill>
            </a:endParaRPr>
          </a:p>
          <a:p>
            <a:pPr marL="285750" indent="-285750">
              <a:buFont typeface="Arial" panose="020B0604020202020204" pitchFamily="34" charset="0"/>
              <a:buChar char="•"/>
            </a:pPr>
            <a:r>
              <a:rPr lang="en-GB" sz="2400" dirty="0">
                <a:solidFill>
                  <a:schemeClr val="tx1"/>
                </a:solidFill>
              </a:rPr>
              <a:t>Unprotected sex</a:t>
            </a:r>
          </a:p>
          <a:p>
            <a:pPr marL="285750" indent="-285750">
              <a:buFont typeface="Arial" panose="020B0604020202020204" pitchFamily="34" charset="0"/>
              <a:buChar char="•"/>
            </a:pPr>
            <a:r>
              <a:rPr lang="en-GB" sz="2400" dirty="0">
                <a:solidFill>
                  <a:schemeClr val="tx1"/>
                </a:solidFill>
              </a:rPr>
              <a:t>Sharing sex toys</a:t>
            </a:r>
          </a:p>
          <a:p>
            <a:pPr marL="285750" indent="-285750">
              <a:buFont typeface="Arial" panose="020B0604020202020204" pitchFamily="34" charset="0"/>
              <a:buChar char="•"/>
            </a:pPr>
            <a:r>
              <a:rPr lang="en-GB" sz="2400" dirty="0">
                <a:solidFill>
                  <a:schemeClr val="tx1"/>
                </a:solidFill>
              </a:rPr>
              <a:t>Fisting</a:t>
            </a:r>
          </a:p>
          <a:p>
            <a:pPr marL="285750" indent="-285750">
              <a:buFont typeface="Arial" panose="020B0604020202020204" pitchFamily="34" charset="0"/>
              <a:buChar char="•"/>
            </a:pPr>
            <a:r>
              <a:rPr lang="en-GB" sz="2400" dirty="0">
                <a:solidFill>
                  <a:schemeClr val="tx1"/>
                </a:solidFill>
              </a:rPr>
              <a:t>Sharing injecting equipment</a:t>
            </a:r>
          </a:p>
          <a:p>
            <a:pPr marL="285750" indent="-285750">
              <a:buFont typeface="Arial" panose="020B0604020202020204" pitchFamily="34" charset="0"/>
              <a:buChar char="•"/>
            </a:pPr>
            <a:endParaRPr lang="en-GB" sz="2400" dirty="0"/>
          </a:p>
        </p:txBody>
      </p:sp>
      <p:sp>
        <p:nvSpPr>
          <p:cNvPr id="4" name="Slide Number Placeholder 3">
            <a:extLst>
              <a:ext uri="{FF2B5EF4-FFF2-40B4-BE49-F238E27FC236}">
                <a16:creationId xmlns:a16="http://schemas.microsoft.com/office/drawing/2014/main" id="{618CCFDE-FDC8-4BB8-B4E6-0EA884D7F9B7}"/>
              </a:ext>
            </a:extLst>
          </p:cNvPr>
          <p:cNvSpPr>
            <a:spLocks noGrp="1"/>
          </p:cNvSpPr>
          <p:nvPr>
            <p:ph type="sldNum" sz="quarter" idx="12"/>
          </p:nvPr>
        </p:nvSpPr>
        <p:spPr/>
        <p:txBody>
          <a:bodyPr/>
          <a:lstStyle/>
          <a:p>
            <a:fld id="{01898949-DBEE-42AF-93B8-E24DF2BBF04D}" type="slidenum">
              <a:rPr lang="en-GB" smtClean="0"/>
              <a:t>8</a:t>
            </a:fld>
            <a:endParaRPr lang="en-GB" dirty="0"/>
          </a:p>
        </p:txBody>
      </p:sp>
      <p:pic>
        <p:nvPicPr>
          <p:cNvPr id="5" name="Picture 4" descr="Logo, company name&#10;&#10;Description automatically generated">
            <a:extLst>
              <a:ext uri="{FF2B5EF4-FFF2-40B4-BE49-F238E27FC236}">
                <a16:creationId xmlns:a16="http://schemas.microsoft.com/office/drawing/2014/main" id="{F139881F-6358-476A-8FF3-9D28351FD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Tree>
    <p:extLst>
      <p:ext uri="{BB962C8B-B14F-4D97-AF65-F5344CB8AC3E}">
        <p14:creationId xmlns:p14="http://schemas.microsoft.com/office/powerpoint/2010/main" val="2648048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DCCF6-ED40-48D4-9D6B-90ED28D47AB6}"/>
              </a:ext>
            </a:extLst>
          </p:cNvPr>
          <p:cNvSpPr>
            <a:spLocks noGrp="1"/>
          </p:cNvSpPr>
          <p:nvPr>
            <p:ph type="title"/>
          </p:nvPr>
        </p:nvSpPr>
        <p:spPr/>
        <p:txBody>
          <a:bodyPr/>
          <a:lstStyle/>
          <a:p>
            <a:r>
              <a:rPr lang="en-GB" dirty="0"/>
              <a:t>How HIV Symptoms Present </a:t>
            </a:r>
          </a:p>
        </p:txBody>
      </p:sp>
      <p:sp>
        <p:nvSpPr>
          <p:cNvPr id="4" name="Slide Number Placeholder 3">
            <a:extLst>
              <a:ext uri="{FF2B5EF4-FFF2-40B4-BE49-F238E27FC236}">
                <a16:creationId xmlns:a16="http://schemas.microsoft.com/office/drawing/2014/main" id="{618CCFDE-FDC8-4BB8-B4E6-0EA884D7F9B7}"/>
              </a:ext>
            </a:extLst>
          </p:cNvPr>
          <p:cNvSpPr>
            <a:spLocks noGrp="1"/>
          </p:cNvSpPr>
          <p:nvPr>
            <p:ph type="sldNum" sz="quarter" idx="12"/>
          </p:nvPr>
        </p:nvSpPr>
        <p:spPr/>
        <p:txBody>
          <a:bodyPr/>
          <a:lstStyle/>
          <a:p>
            <a:fld id="{01898949-DBEE-42AF-93B8-E24DF2BBF04D}" type="slidenum">
              <a:rPr lang="en-GB" smtClean="0"/>
              <a:t>9</a:t>
            </a:fld>
            <a:endParaRPr lang="en-GB" dirty="0"/>
          </a:p>
        </p:txBody>
      </p:sp>
      <p:pic>
        <p:nvPicPr>
          <p:cNvPr id="5" name="Picture 4" descr="Logo, company name&#10;&#10;Description automatically generated">
            <a:extLst>
              <a:ext uri="{FF2B5EF4-FFF2-40B4-BE49-F238E27FC236}">
                <a16:creationId xmlns:a16="http://schemas.microsoft.com/office/drawing/2014/main" id="{F139881F-6358-476A-8FF3-9D28351FD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3077" y="333063"/>
            <a:ext cx="2142972" cy="843419"/>
          </a:xfrm>
          <a:prstGeom prst="rect">
            <a:avLst/>
          </a:prstGeom>
        </p:spPr>
      </p:pic>
      <p:sp>
        <p:nvSpPr>
          <p:cNvPr id="6" name="Rectangle 5">
            <a:extLst>
              <a:ext uri="{FF2B5EF4-FFF2-40B4-BE49-F238E27FC236}">
                <a16:creationId xmlns:a16="http://schemas.microsoft.com/office/drawing/2014/main" id="{B0BD2149-CC12-49A9-98F3-C040969F6DD5}"/>
              </a:ext>
            </a:extLst>
          </p:cNvPr>
          <p:cNvSpPr/>
          <p:nvPr/>
        </p:nvSpPr>
        <p:spPr>
          <a:xfrm>
            <a:off x="1997517" y="6259457"/>
            <a:ext cx="6096000" cy="276999"/>
          </a:xfrm>
          <a:prstGeom prst="rect">
            <a:avLst/>
          </a:prstGeom>
        </p:spPr>
        <p:txBody>
          <a:bodyPr>
            <a:spAutoFit/>
          </a:bodyPr>
          <a:lstStyle/>
          <a:p>
            <a:r>
              <a:rPr lang="en-GB" sz="1200" dirty="0">
                <a:hlinkClick r:id="rId4"/>
              </a:rPr>
              <a:t>https://www.tht.org.uk/hiv-and-sexual-health/about-hiv/symptoms-hiv</a:t>
            </a:r>
            <a:r>
              <a:rPr lang="en-GB" sz="1200" dirty="0"/>
              <a:t> </a:t>
            </a:r>
          </a:p>
        </p:txBody>
      </p:sp>
      <p:sp>
        <p:nvSpPr>
          <p:cNvPr id="7" name="Rectangle 6">
            <a:extLst>
              <a:ext uri="{FF2B5EF4-FFF2-40B4-BE49-F238E27FC236}">
                <a16:creationId xmlns:a16="http://schemas.microsoft.com/office/drawing/2014/main" id="{DE93F49E-B186-4F9E-B720-05212103C2CF}"/>
              </a:ext>
            </a:extLst>
          </p:cNvPr>
          <p:cNvSpPr/>
          <p:nvPr/>
        </p:nvSpPr>
        <p:spPr>
          <a:xfrm>
            <a:off x="1997517" y="6559786"/>
            <a:ext cx="4007379" cy="276999"/>
          </a:xfrm>
          <a:prstGeom prst="rect">
            <a:avLst/>
          </a:prstGeom>
        </p:spPr>
        <p:txBody>
          <a:bodyPr wrap="none">
            <a:spAutoFit/>
          </a:bodyPr>
          <a:lstStyle/>
          <a:p>
            <a:r>
              <a:rPr lang="en-GB" sz="1200" dirty="0">
                <a:hlinkClick r:id="rId5"/>
              </a:rPr>
              <a:t>https://www.aidsmap.com/about-hiv/stages-hiv-infection</a:t>
            </a:r>
            <a:r>
              <a:rPr lang="en-GB" sz="1200" dirty="0"/>
              <a:t> </a:t>
            </a:r>
          </a:p>
        </p:txBody>
      </p:sp>
      <p:sp>
        <p:nvSpPr>
          <p:cNvPr id="8" name="Rectangle: Rounded Corners 7">
            <a:extLst>
              <a:ext uri="{FF2B5EF4-FFF2-40B4-BE49-F238E27FC236}">
                <a16:creationId xmlns:a16="http://schemas.microsoft.com/office/drawing/2014/main" id="{27127EB1-052A-4163-8FFC-58CEF6540B35}"/>
              </a:ext>
            </a:extLst>
          </p:cNvPr>
          <p:cNvSpPr/>
          <p:nvPr/>
        </p:nvSpPr>
        <p:spPr>
          <a:xfrm>
            <a:off x="1772357" y="2268234"/>
            <a:ext cx="2142972" cy="2190237"/>
          </a:xfrm>
          <a:prstGeom prst="roundRect">
            <a:avLst>
              <a:gd name="adj" fmla="val 4508"/>
            </a:avLst>
          </a:prstGeom>
          <a:solidFill>
            <a:srgbClr val="F8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Acute HIV infection &amp; Seroconversion</a:t>
            </a:r>
          </a:p>
        </p:txBody>
      </p:sp>
      <p:sp>
        <p:nvSpPr>
          <p:cNvPr id="9" name="Rectangle: Rounded Corners 8">
            <a:extLst>
              <a:ext uri="{FF2B5EF4-FFF2-40B4-BE49-F238E27FC236}">
                <a16:creationId xmlns:a16="http://schemas.microsoft.com/office/drawing/2014/main" id="{E05D50C8-62F5-49BC-AD28-D5EC41D14765}"/>
              </a:ext>
            </a:extLst>
          </p:cNvPr>
          <p:cNvSpPr/>
          <p:nvPr/>
        </p:nvSpPr>
        <p:spPr>
          <a:xfrm>
            <a:off x="4001207" y="2268234"/>
            <a:ext cx="2142972" cy="2190237"/>
          </a:xfrm>
          <a:prstGeom prst="roundRect">
            <a:avLst>
              <a:gd name="adj" fmla="val 4508"/>
            </a:avLst>
          </a:prstGeom>
          <a:solidFill>
            <a:srgbClr val="FC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Asymptomatic</a:t>
            </a:r>
          </a:p>
        </p:txBody>
      </p:sp>
      <p:sp>
        <p:nvSpPr>
          <p:cNvPr id="10" name="Rectangle: Rounded Corners 9">
            <a:extLst>
              <a:ext uri="{FF2B5EF4-FFF2-40B4-BE49-F238E27FC236}">
                <a16:creationId xmlns:a16="http://schemas.microsoft.com/office/drawing/2014/main" id="{1B60C1B7-52E5-40BB-A019-A99D602C4A94}"/>
              </a:ext>
            </a:extLst>
          </p:cNvPr>
          <p:cNvSpPr/>
          <p:nvPr/>
        </p:nvSpPr>
        <p:spPr>
          <a:xfrm>
            <a:off x="6230057" y="2268235"/>
            <a:ext cx="2142972" cy="2190237"/>
          </a:xfrm>
          <a:prstGeom prst="roundRect">
            <a:avLst>
              <a:gd name="adj" fmla="val 4508"/>
            </a:avLst>
          </a:prstGeom>
          <a:solidFill>
            <a:srgbClr val="F8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Symptomatic</a:t>
            </a:r>
          </a:p>
        </p:txBody>
      </p:sp>
      <p:sp>
        <p:nvSpPr>
          <p:cNvPr id="11" name="Rectangle: Rounded Corners 10">
            <a:extLst>
              <a:ext uri="{FF2B5EF4-FFF2-40B4-BE49-F238E27FC236}">
                <a16:creationId xmlns:a16="http://schemas.microsoft.com/office/drawing/2014/main" id="{E6299990-3C6E-4902-805F-5588851A2ACC}"/>
              </a:ext>
            </a:extLst>
          </p:cNvPr>
          <p:cNvSpPr/>
          <p:nvPr/>
        </p:nvSpPr>
        <p:spPr>
          <a:xfrm>
            <a:off x="8458907" y="2268235"/>
            <a:ext cx="2142972" cy="2190237"/>
          </a:xfrm>
          <a:prstGeom prst="roundRect">
            <a:avLst>
              <a:gd name="adj" fmla="val 4508"/>
            </a:avLst>
          </a:prstGeom>
          <a:solidFill>
            <a:srgbClr val="F8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Late-Stage HIV Infection</a:t>
            </a:r>
          </a:p>
        </p:txBody>
      </p:sp>
    </p:spTree>
    <p:extLst>
      <p:ext uri="{BB962C8B-B14F-4D97-AF65-F5344CB8AC3E}">
        <p14:creationId xmlns:p14="http://schemas.microsoft.com/office/powerpoint/2010/main" val="268318665"/>
      </p:ext>
    </p:extLst>
  </p:cSld>
  <p:clrMapOvr>
    <a:masterClrMapping/>
  </p:clrMapOvr>
</p:sld>
</file>

<file path=ppt/theme/theme1.xml><?xml version="1.0" encoding="utf-8"?>
<a:theme xmlns:a="http://schemas.openxmlformats.org/drawingml/2006/main" name="Solent NHS PowerPoint Template">
  <a:themeElements>
    <a:clrScheme name="NHS">
      <a:dk1>
        <a:sysClr val="windowText" lastClr="000000"/>
      </a:dk1>
      <a:lt1>
        <a:sysClr val="window" lastClr="FFFFFF"/>
      </a:lt1>
      <a:dk2>
        <a:srgbClr val="44546A"/>
      </a:dk2>
      <a:lt2>
        <a:srgbClr val="E7E6E6"/>
      </a:lt2>
      <a:accent1>
        <a:srgbClr val="005EB8"/>
      </a:accent1>
      <a:accent2>
        <a:srgbClr val="41B6E6"/>
      </a:accent2>
      <a:accent3>
        <a:srgbClr val="AE2573"/>
      </a:accent3>
      <a:accent4>
        <a:srgbClr val="00A4A3"/>
      </a:accent4>
      <a:accent5>
        <a:srgbClr val="330072"/>
      </a:accent5>
      <a:accent6>
        <a:srgbClr val="FFB81C"/>
      </a:accent6>
      <a:hlink>
        <a:srgbClr val="0563C1"/>
      </a:hlink>
      <a:folHlink>
        <a:srgbClr val="954F72"/>
      </a:folHlink>
    </a:clrScheme>
    <a:fontScheme name="NH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lent NHS Template v1" id="{B2DAC0E1-F0BA-4603-A688-4D6244D880BA}" vid="{D8B4BD8B-6CEB-43F0-A435-07CAAFA7A0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7292DA9367AA4D8EA9A17F0B299C48" ma:contentTypeVersion="15" ma:contentTypeDescription="Create a new document." ma:contentTypeScope="" ma:versionID="b2ccfb148db5217925d9bc463304c0e1">
  <xsd:schema xmlns:xsd="http://www.w3.org/2001/XMLSchema" xmlns:xs="http://www.w3.org/2001/XMLSchema" xmlns:p="http://schemas.microsoft.com/office/2006/metadata/properties" xmlns:ns2="016fb2a7-a79a-47a5-800d-4d908064266a" xmlns:ns3="3cc56e09-4012-404f-8a89-75e344912984" targetNamespace="http://schemas.microsoft.com/office/2006/metadata/properties" ma:root="true" ma:fieldsID="f6a65bed826bb17743b125e99fb9b5e1" ns2:_="" ns3:_="">
    <xsd:import namespace="016fb2a7-a79a-47a5-800d-4d908064266a"/>
    <xsd:import namespace="3cc56e09-4012-404f-8a89-75e34491298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6fb2a7-a79a-47a5-800d-4d908064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43f86b8-64d4-4c45-a345-3dedbc32dd6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c56e09-4012-404f-8a89-75e344912984"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e1bb96cf-e8a7-4c01-bd20-050a7ad8d825}" ma:internalName="TaxCatchAll" ma:showField="CatchAllData" ma:web="3cc56e09-4012-404f-8a89-75e34491298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cc56e09-4012-404f-8a89-75e344912984" xsi:nil="true"/>
    <lcf76f155ced4ddcb4097134ff3c332f xmlns="016fb2a7-a79a-47a5-800d-4d908064266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4B1DB6F-D836-4E17-9B91-F4B125D0620F}">
  <ds:schemaRefs>
    <ds:schemaRef ds:uri="http://schemas.microsoft.com/sharepoint/v3/contenttype/forms"/>
  </ds:schemaRefs>
</ds:datastoreItem>
</file>

<file path=customXml/itemProps2.xml><?xml version="1.0" encoding="utf-8"?>
<ds:datastoreItem xmlns:ds="http://schemas.openxmlformats.org/officeDocument/2006/customXml" ds:itemID="{98C98B66-2D87-4F90-82C6-3405ECB166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6fb2a7-a79a-47a5-800d-4d908064266a"/>
    <ds:schemaRef ds:uri="3cc56e09-4012-404f-8a89-75e3449129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12F14F-A853-42D3-B174-6A20706F67C6}">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1d8df28a-a00b-4360-89f0-a3494d5e6d32"/>
    <ds:schemaRef ds:uri="http://purl.org/dc/elements/1.1/"/>
    <ds:schemaRef ds:uri="http://schemas.microsoft.com/office/2006/metadata/properties"/>
    <ds:schemaRef ds:uri="93f2a94b-7ac3-4254-892c-d4e0c097324e"/>
    <ds:schemaRef ds:uri="http://www.w3.org/XML/1998/namespace"/>
    <ds:schemaRef ds:uri="3cc56e09-4012-404f-8a89-75e344912984"/>
    <ds:schemaRef ds:uri="016fb2a7-a79a-47a5-800d-4d908064266a"/>
  </ds:schemaRefs>
</ds:datastoreItem>
</file>

<file path=docProps/app.xml><?xml version="1.0" encoding="utf-8"?>
<Properties xmlns="http://schemas.openxmlformats.org/officeDocument/2006/extended-properties" xmlns:vt="http://schemas.openxmlformats.org/officeDocument/2006/docPropsVTypes">
  <Template/>
  <TotalTime>5641</TotalTime>
  <Words>7349</Words>
  <Application>Microsoft Office PowerPoint</Application>
  <PresentationFormat>Widescreen</PresentationFormat>
  <Paragraphs>911</Paragraphs>
  <Slides>73</Slides>
  <Notes>72</Notes>
  <HiddenSlides>0</HiddenSlides>
  <MMClips>3</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Solent NHS PowerPoint Template</vt:lpstr>
      <vt:lpstr>Sexual Health Services Hampshire &amp; Isle of Wight HIV Webinar </vt:lpstr>
      <vt:lpstr>HIV specialist team </vt:lpstr>
      <vt:lpstr>What is your understanding of HIV &amp; AIDS? </vt:lpstr>
      <vt:lpstr>History</vt:lpstr>
      <vt:lpstr>History</vt:lpstr>
      <vt:lpstr>HIV &amp; AIDS</vt:lpstr>
      <vt:lpstr>HIV &amp; AIDS - Terminology</vt:lpstr>
      <vt:lpstr>How HIV is transmitted</vt:lpstr>
      <vt:lpstr>How HIV Symptoms Present </vt:lpstr>
      <vt:lpstr>Who can get HIV?</vt:lpstr>
      <vt:lpstr>Who is living with HIV?</vt:lpstr>
      <vt:lpstr>How is HIV Transmitted?</vt:lpstr>
      <vt:lpstr>How is HIV Transmitted?</vt:lpstr>
      <vt:lpstr>Who is living with HIV?</vt:lpstr>
      <vt:lpstr>Who is living with HIV?</vt:lpstr>
      <vt:lpstr>Late Diagnosis</vt:lpstr>
      <vt:lpstr>New HIV cases are falling</vt:lpstr>
      <vt:lpstr>90-90-90</vt:lpstr>
      <vt:lpstr>HIV Locally</vt:lpstr>
      <vt:lpstr>HIV Commission</vt:lpstr>
      <vt:lpstr>HIV Prevention</vt:lpstr>
      <vt:lpstr>PowerPoint Presentation</vt:lpstr>
      <vt:lpstr>PowerPoint Presentation</vt:lpstr>
      <vt:lpstr>PowerPoint Presentation</vt:lpstr>
      <vt:lpstr>PowerPoint Presentation</vt:lpstr>
      <vt:lpstr>HIV Prevention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HIV Prevention</vt:lpstr>
      <vt:lpstr>PowerPoint Presentation</vt:lpstr>
      <vt:lpstr>PowerPoint Presentation</vt:lpstr>
      <vt:lpstr>PowerPoint Presentation</vt:lpstr>
      <vt:lpstr>PowerPoint Presentation</vt:lpstr>
      <vt:lpstr>PowerPoint Presentation</vt:lpstr>
      <vt:lpstr>HIV Prevention</vt:lpstr>
      <vt:lpstr>PowerPoint Presentation</vt:lpstr>
      <vt:lpstr>PowerPoint Presentation</vt:lpstr>
      <vt:lpstr>PowerPoint Presentation</vt:lpstr>
      <vt:lpstr>PowerPoint Presentation</vt:lpstr>
      <vt:lpstr>PowerPoint Presentation</vt:lpstr>
      <vt:lpstr>PowerPoint Presentation</vt:lpstr>
      <vt:lpstr>HIV Prevention</vt:lpstr>
      <vt:lpstr>PowerPoint Presentation</vt:lpstr>
      <vt:lpstr>PowerPoint Presentation</vt:lpstr>
      <vt:lpstr>PowerPoint Presentation</vt:lpstr>
      <vt:lpstr>Reducing Stigma </vt:lpstr>
      <vt:lpstr>Reducing Stigma </vt:lpstr>
      <vt:lpstr>Reducing Stigma – Famous Faces</vt:lpstr>
      <vt:lpstr>Reducing Stigma </vt:lpstr>
      <vt:lpstr>Reducing Stigma </vt:lpstr>
      <vt:lpstr>Reducing Stigma </vt:lpstr>
      <vt:lpstr>Reducing Stigma </vt:lpstr>
      <vt:lpstr>GP &amp; Pharmacist Information Sheet</vt:lpstr>
      <vt:lpstr>Relationships and Sex Education  HIV Resources</vt:lpstr>
      <vt:lpstr>Relationships and Sex Education  HIV Resources</vt:lpstr>
      <vt:lpstr>Relationships and Sex Education  HIV Resources</vt:lpstr>
      <vt:lpstr>Relationships and Sex Education  HIV Resources</vt:lpstr>
      <vt:lpstr>Relationships and Sex Education  HIV Resources</vt:lpstr>
      <vt:lpstr>Support and More Information </vt:lpstr>
      <vt:lpstr>How to make a referral</vt:lpstr>
      <vt:lpstr>Sexual Health Promotion Support</vt:lpstr>
      <vt:lpstr>Accessing our service</vt:lpstr>
      <vt:lpstr>Personal Health Record (PHR)</vt:lpstr>
      <vt:lpstr>Don’t forget!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Murray, Anna - Sexual Health Promotion Practitioner</dc:creator>
  <cp:lastModifiedBy>Atkins, Gordon - Health Promotion Practitioner</cp:lastModifiedBy>
  <cp:revision>371</cp:revision>
  <dcterms:created xsi:type="dcterms:W3CDTF">2020-11-24T12:20:18Z</dcterms:created>
  <dcterms:modified xsi:type="dcterms:W3CDTF">2023-07-27T08:31:15Z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0x010100397292DA9367AA4D8EA9A17F0B299C48</vt:lpwstr>
  </property>
  <property fmtid="{D5CDD505-2E9C-101B-9397-08002B2CF9AE}" pid="3" name="MSIP_Label_cb4100ce-f04e-4b80-a326-08c9f28b8c4d_Enabled">
    <vt:lpwstr>true</vt:lpwstr>
  </property>
  <property fmtid="{D5CDD505-2E9C-101B-9397-08002B2CF9AE}" pid="4" name="MSIP_Label_cb4100ce-f04e-4b80-a326-08c9f28b8c4d_Method">
    <vt:lpwstr>Standard</vt:lpwstr>
  </property>
  <property fmtid="{D5CDD505-2E9C-101B-9397-08002B2CF9AE}" pid="5" name="MSIP_Label_cb4100ce-f04e-4b80-a326-08c9f28b8c4d_Name">
    <vt:lpwstr>Trustwide - default label</vt:lpwstr>
  </property>
  <property fmtid="{D5CDD505-2E9C-101B-9397-08002B2CF9AE}" pid="6" name="MSIP_Label_cb4100ce-f04e-4b80-a326-08c9f28b8c4d_SiteId">
    <vt:lpwstr>41321cc1-ecb9-467c-b0d5-854644d94e3b</vt:lpwstr>
  </property>
  <property fmtid="{D5CDD505-2E9C-101B-9397-08002B2CF9AE}" pid="7" name="MSIP_Label_cb4100ce-f04e-4b80-a326-08c9f28b8c4d_ContentBits">
    <vt:lpwstr>0</vt:lpwstr>
  </property>
  <property fmtid="{D5CDD505-2E9C-101B-9397-08002B2CF9AE}" pid="8" name="MSIP_Label_cb4100ce-f04e-4b80-a326-08c9f28b8c4d_SetDate">
    <vt:lpwstr>2023-07-27T08:09:58Z</vt:lpwstr>
  </property>
  <property fmtid="{D5CDD505-2E9C-101B-9397-08002B2CF9AE}" pid="9" name="MSIP_Label_cb4100ce-f04e-4b80-a326-08c9f28b8c4d_ActionId">
    <vt:lpwstr>8701ce9b-a2c7-4841-a684-71bf835b2c41</vt:lpwstr>
  </property>
  <property fmtid="{D5CDD505-2E9C-101B-9397-08002B2CF9AE}" pid="10" name="MediaServiceImageTags">
    <vt:lpwstr/>
  </property>
</Properties>
</file>