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7"/>
  </p:notesMasterIdLst>
  <p:sldIdLst>
    <p:sldId id="257" r:id="rId2"/>
    <p:sldId id="262" r:id="rId3"/>
    <p:sldId id="263" r:id="rId4"/>
    <p:sldId id="261" r:id="rId5"/>
    <p:sldId id="258" r:id="rId6"/>
    <p:sldId id="264" r:id="rId7"/>
    <p:sldId id="296" r:id="rId8"/>
    <p:sldId id="267" r:id="rId9"/>
    <p:sldId id="29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1" r:id="rId23"/>
    <p:sldId id="282" r:id="rId24"/>
    <p:sldId id="283" r:id="rId25"/>
    <p:sldId id="284" r:id="rId26"/>
    <p:sldId id="285" r:id="rId27"/>
    <p:sldId id="286" r:id="rId28"/>
    <p:sldId id="287" r:id="rId29"/>
    <p:sldId id="288" r:id="rId30"/>
    <p:sldId id="289" r:id="rId31"/>
    <p:sldId id="290" r:id="rId32"/>
    <p:sldId id="280" r:id="rId33"/>
    <p:sldId id="291" r:id="rId34"/>
    <p:sldId id="292" r:id="rId35"/>
    <p:sldId id="293"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0676997-125C-4C9F-AE6E-8EA42ABFF649}">
          <p14:sldIdLst>
            <p14:sldId id="257"/>
            <p14:sldId id="262"/>
            <p14:sldId id="263"/>
            <p14:sldId id="261"/>
            <p14:sldId id="258"/>
            <p14:sldId id="264"/>
            <p14:sldId id="296"/>
            <p14:sldId id="267"/>
            <p14:sldId id="297"/>
            <p14:sldId id="268"/>
            <p14:sldId id="269"/>
            <p14:sldId id="270"/>
            <p14:sldId id="271"/>
            <p14:sldId id="272"/>
            <p14:sldId id="273"/>
            <p14:sldId id="274"/>
            <p14:sldId id="275"/>
            <p14:sldId id="276"/>
            <p14:sldId id="277"/>
            <p14:sldId id="278"/>
            <p14:sldId id="279"/>
            <p14:sldId id="281"/>
            <p14:sldId id="282"/>
            <p14:sldId id="283"/>
            <p14:sldId id="284"/>
            <p14:sldId id="285"/>
            <p14:sldId id="286"/>
            <p14:sldId id="287"/>
            <p14:sldId id="288"/>
            <p14:sldId id="289"/>
            <p14:sldId id="290"/>
            <p14:sldId id="280"/>
            <p14:sldId id="291"/>
            <p14:sldId id="292"/>
            <p14:sldId id="293"/>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nderson, Kimberley - Community and Network Lead" initials="HK-CaNL" lastIdx="2" clrIdx="0">
    <p:extLst>
      <p:ext uri="{19B8F6BF-5375-455C-9EA6-DF929625EA0E}">
        <p15:presenceInfo xmlns:p15="http://schemas.microsoft.com/office/powerpoint/2012/main" userId="S::Kimberley.Henderson@solent.nhs.uk::621aa883-a9b7-45aa-97a2-0b56ea7873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59" autoAdjust="0"/>
    <p:restoredTop sz="79906" autoAdjust="0"/>
  </p:normalViewPr>
  <p:slideViewPr>
    <p:cSldViewPr snapToGrid="0">
      <p:cViewPr varScale="1">
        <p:scale>
          <a:sx n="91" d="100"/>
          <a:sy n="91" d="100"/>
        </p:scale>
        <p:origin x="137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AB345B-7CE3-4BA9-A882-E4E13A3AB76A}" type="datetimeFigureOut">
              <a:rPr lang="en-GB" smtClean="0"/>
              <a:t>02/10/2020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C47771-4644-42F5-918E-10CE8262AD1D}" type="slidenum">
              <a:rPr lang="en-GB" smtClean="0"/>
              <a:t>‹#›</a:t>
            </a:fld>
            <a:endParaRPr lang="en-GB"/>
          </a:p>
        </p:txBody>
      </p:sp>
    </p:spTree>
    <p:extLst>
      <p:ext uri="{BB962C8B-B14F-4D97-AF65-F5344CB8AC3E}">
        <p14:creationId xmlns:p14="http://schemas.microsoft.com/office/powerpoint/2010/main" val="1005607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vimeo.com/461829208"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letstalkaboutit.nhs.uk/yp"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presentation to introduce the Sexual Health services to young people, to raise awareness on services provided, how to access the service, what to expect and also some basic education on STI’s. There is an interactive quiz and several videos, which you can utilise depending on timeframe available for the session. The videos all have time details included. Please have a quick run through first and make sure the notes are clear enough for you. If there are any questions or issues, please speak with the worker who sent you the presentation.</a:t>
            </a:r>
          </a:p>
        </p:txBody>
      </p:sp>
      <p:sp>
        <p:nvSpPr>
          <p:cNvPr id="4" name="Slide Number Placeholder 3"/>
          <p:cNvSpPr>
            <a:spLocks noGrp="1"/>
          </p:cNvSpPr>
          <p:nvPr>
            <p:ph type="sldNum" sz="quarter" idx="5"/>
          </p:nvPr>
        </p:nvSpPr>
        <p:spPr/>
        <p:txBody>
          <a:bodyPr/>
          <a:lstStyle/>
          <a:p>
            <a:fld id="{35C47771-4644-42F5-918E-10CE8262AD1D}" type="slidenum">
              <a:rPr lang="en-GB" smtClean="0"/>
              <a:t>1</a:t>
            </a:fld>
            <a:endParaRPr lang="en-GB"/>
          </a:p>
        </p:txBody>
      </p:sp>
    </p:spTree>
    <p:extLst>
      <p:ext uri="{BB962C8B-B14F-4D97-AF65-F5344CB8AC3E}">
        <p14:creationId xmlns:p14="http://schemas.microsoft.com/office/powerpoint/2010/main" val="3528031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dirty="0"/>
              <a:t>External condom (male condom – worn on the penis) – video for how to put on a condom available at https://www.letstalkaboutit.nhs.uk/contraception/condoms/ (also featured later in presentation)</a:t>
            </a:r>
          </a:p>
          <a:p>
            <a:r>
              <a:rPr lang="en-GB" dirty="0"/>
              <a:t>Internal condom (female condom – inserted into the vagina)</a:t>
            </a:r>
          </a:p>
          <a:p>
            <a:r>
              <a:rPr lang="en-GB" dirty="0"/>
              <a:t>Implant – inserted into upper arm – lasts up to 3 years – discreet</a:t>
            </a:r>
          </a:p>
          <a:p>
            <a:r>
              <a:rPr lang="en-GB" dirty="0"/>
              <a:t>Depo Injection – every 12-13 weeks</a:t>
            </a:r>
          </a:p>
          <a:p>
            <a:r>
              <a:rPr lang="en-GB" dirty="0"/>
              <a:t>Coil – inserted through vagina, sits in the womb 5-10 years depending on type</a:t>
            </a:r>
          </a:p>
          <a:p>
            <a:r>
              <a:rPr lang="en-GB" dirty="0"/>
              <a:t>Pills – hormonal &amp; non-hormonal available</a:t>
            </a:r>
          </a:p>
          <a:p>
            <a:r>
              <a:rPr lang="en-GB" dirty="0"/>
              <a:t>All contraception options will be discussed in more depth with a Sexual Health Nurse at the clinic. It is the young persons decision about which contraception method to choose, but the nurse will talk through life style and options to support them to make an appropriate decision – not everyone is the same. </a:t>
            </a:r>
          </a:p>
        </p:txBody>
      </p:sp>
      <p:sp>
        <p:nvSpPr>
          <p:cNvPr id="4" name="Slide Number Placeholder 3"/>
          <p:cNvSpPr>
            <a:spLocks noGrp="1"/>
          </p:cNvSpPr>
          <p:nvPr>
            <p:ph type="sldNum" sz="quarter" idx="10"/>
          </p:nvPr>
        </p:nvSpPr>
        <p:spPr/>
        <p:txBody>
          <a:bodyPr/>
          <a:lstStyle/>
          <a:p>
            <a:fld id="{61C30C00-1131-4EC3-A842-3D50B0F5C92C}" type="slidenum">
              <a:rPr lang="en-GB" smtClean="0"/>
              <a:t>10</a:t>
            </a:fld>
            <a:endParaRPr lang="en-GB"/>
          </a:p>
        </p:txBody>
      </p:sp>
    </p:spTree>
    <p:extLst>
      <p:ext uri="{BB962C8B-B14F-4D97-AF65-F5344CB8AC3E}">
        <p14:creationId xmlns:p14="http://schemas.microsoft.com/office/powerpoint/2010/main" val="253073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dirty="0"/>
              <a:t>Slides 13 to 30  -  Interactive quiz with answers (true/False questions on separate slides, answer slide immediately after each question slide)</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Video link: </a:t>
            </a:r>
            <a:r>
              <a:rPr lang="en-GB" sz="1200" u="sng" kern="1200" dirty="0">
                <a:solidFill>
                  <a:schemeClr val="tx1"/>
                </a:solidFill>
                <a:effectLst/>
                <a:latin typeface="+mn-lt"/>
                <a:ea typeface="+mn-ea"/>
                <a:cs typeface="+mn-cs"/>
                <a:hlinkClick r:id="rId3"/>
              </a:rPr>
              <a:t>https://vimeo.com/461829208</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61C30C00-1131-4EC3-A842-3D50B0F5C92C}" type="slidenum">
              <a:rPr lang="en-GB" smtClean="0"/>
              <a:t>11</a:t>
            </a:fld>
            <a:endParaRPr lang="en-GB"/>
          </a:p>
        </p:txBody>
      </p:sp>
    </p:spTree>
    <p:extLst>
      <p:ext uri="{BB962C8B-B14F-4D97-AF65-F5344CB8AC3E}">
        <p14:creationId xmlns:p14="http://schemas.microsoft.com/office/powerpoint/2010/main" val="18152379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dirty="0"/>
              <a:t>Use this quiz to challenge myths and misconceptions. </a:t>
            </a:r>
          </a:p>
          <a:p>
            <a:r>
              <a:rPr lang="en-GB" dirty="0"/>
              <a:t>You can ask students to shout out their answers or give them each a card with “True/False” written and ask them to hold up their answers – this will enable everyone to engage. </a:t>
            </a:r>
          </a:p>
          <a:p>
            <a:r>
              <a:rPr lang="en-GB" dirty="0"/>
              <a:t>You can address incorrect answers after each question, and you may identify further learning needs for your students. </a:t>
            </a:r>
          </a:p>
          <a:p>
            <a:endParaRPr lang="en-GB" dirty="0"/>
          </a:p>
          <a:p>
            <a:r>
              <a:rPr lang="en-GB" dirty="0"/>
              <a:t>Information about consent and recognising signs of consent available here: https://www.disrespectnobody.co.uk/ </a:t>
            </a:r>
          </a:p>
        </p:txBody>
      </p:sp>
      <p:sp>
        <p:nvSpPr>
          <p:cNvPr id="4" name="Slide Number Placeholder 3"/>
          <p:cNvSpPr>
            <a:spLocks noGrp="1"/>
          </p:cNvSpPr>
          <p:nvPr>
            <p:ph type="sldNum" sz="quarter" idx="10"/>
          </p:nvPr>
        </p:nvSpPr>
        <p:spPr/>
        <p:txBody>
          <a:bodyPr/>
          <a:lstStyle/>
          <a:p>
            <a:fld id="{61C30C00-1131-4EC3-A842-3D50B0F5C92C}" type="slidenum">
              <a:rPr lang="en-GB" smtClean="0"/>
              <a:t>12</a:t>
            </a:fld>
            <a:endParaRPr lang="en-GB"/>
          </a:p>
        </p:txBody>
      </p:sp>
    </p:spTree>
    <p:extLst>
      <p:ext uri="{BB962C8B-B14F-4D97-AF65-F5344CB8AC3E}">
        <p14:creationId xmlns:p14="http://schemas.microsoft.com/office/powerpoint/2010/main" val="2759977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C30C00-1131-4EC3-A842-3D50B0F5C92C}" type="slidenum">
              <a:rPr lang="en-GB" smtClean="0"/>
              <a:t>13</a:t>
            </a:fld>
            <a:endParaRPr lang="en-GB"/>
          </a:p>
        </p:txBody>
      </p:sp>
    </p:spTree>
    <p:extLst>
      <p:ext uri="{BB962C8B-B14F-4D97-AF65-F5344CB8AC3E}">
        <p14:creationId xmlns:p14="http://schemas.microsoft.com/office/powerpoint/2010/main" val="4399867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5C47771-4644-42F5-918E-10CE8262AD1D}" type="slidenum">
              <a:rPr lang="en-GB" smtClean="0"/>
              <a:t>14</a:t>
            </a:fld>
            <a:endParaRPr lang="en-GB"/>
          </a:p>
        </p:txBody>
      </p:sp>
    </p:spTree>
    <p:extLst>
      <p:ext uri="{BB962C8B-B14F-4D97-AF65-F5344CB8AC3E}">
        <p14:creationId xmlns:p14="http://schemas.microsoft.com/office/powerpoint/2010/main" val="37385775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dirty="0"/>
              <a:t>16-18 year olds also have the same rights as an adult due to the age of consent being 16</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13-15 year olds can access sexual health services without permission from a parent/guardian but we would always encourage them to talk to a trusted adult about sexual health and if they are worried and for support.</a:t>
            </a:r>
          </a:p>
          <a:p>
            <a:endParaRPr lang="en-GB" dirty="0"/>
          </a:p>
        </p:txBody>
      </p:sp>
      <p:sp>
        <p:nvSpPr>
          <p:cNvPr id="4" name="Slide Number Placeholder 3"/>
          <p:cNvSpPr>
            <a:spLocks noGrp="1"/>
          </p:cNvSpPr>
          <p:nvPr>
            <p:ph type="sldNum" sz="quarter" idx="5"/>
          </p:nvPr>
        </p:nvSpPr>
        <p:spPr/>
        <p:txBody>
          <a:bodyPr/>
          <a:lstStyle/>
          <a:p>
            <a:fld id="{61C30C00-1131-4EC3-A842-3D50B0F5C92C}" type="slidenum">
              <a:rPr lang="en-GB" smtClean="0"/>
              <a:t>15</a:t>
            </a:fld>
            <a:endParaRPr lang="en-GB"/>
          </a:p>
        </p:txBody>
      </p:sp>
    </p:spTree>
    <p:extLst>
      <p:ext uri="{BB962C8B-B14F-4D97-AF65-F5344CB8AC3E}">
        <p14:creationId xmlns:p14="http://schemas.microsoft.com/office/powerpoint/2010/main" val="3296727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C30C00-1131-4EC3-A842-3D50B0F5C92C}" type="slidenum">
              <a:rPr lang="en-GB" smtClean="0"/>
              <a:t>16</a:t>
            </a:fld>
            <a:endParaRPr lang="en-GB"/>
          </a:p>
        </p:txBody>
      </p:sp>
    </p:spTree>
    <p:extLst>
      <p:ext uri="{BB962C8B-B14F-4D97-AF65-F5344CB8AC3E}">
        <p14:creationId xmlns:p14="http://schemas.microsoft.com/office/powerpoint/2010/main" val="15755386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C30C00-1131-4EC3-A842-3D50B0F5C92C}" type="slidenum">
              <a:rPr lang="en-GB" smtClean="0"/>
              <a:t>17</a:t>
            </a:fld>
            <a:endParaRPr lang="en-GB"/>
          </a:p>
        </p:txBody>
      </p:sp>
    </p:spTree>
    <p:extLst>
      <p:ext uri="{BB962C8B-B14F-4D97-AF65-F5344CB8AC3E}">
        <p14:creationId xmlns:p14="http://schemas.microsoft.com/office/powerpoint/2010/main" val="4165531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dirty="0"/>
              <a:t>Some infections such as warts and herpes are diagnosed through physical/visual examination.</a:t>
            </a:r>
          </a:p>
        </p:txBody>
      </p:sp>
      <p:sp>
        <p:nvSpPr>
          <p:cNvPr id="4" name="Slide Number Placeholder 3"/>
          <p:cNvSpPr>
            <a:spLocks noGrp="1"/>
          </p:cNvSpPr>
          <p:nvPr>
            <p:ph type="sldNum" sz="quarter" idx="10"/>
          </p:nvPr>
        </p:nvSpPr>
        <p:spPr/>
        <p:txBody>
          <a:bodyPr/>
          <a:lstStyle/>
          <a:p>
            <a:fld id="{61C30C00-1131-4EC3-A842-3D50B0F5C92C}" type="slidenum">
              <a:rPr lang="en-GB" smtClean="0"/>
              <a:t>19</a:t>
            </a:fld>
            <a:endParaRPr lang="en-GB"/>
          </a:p>
        </p:txBody>
      </p:sp>
    </p:spTree>
    <p:extLst>
      <p:ext uri="{BB962C8B-B14F-4D97-AF65-F5344CB8AC3E}">
        <p14:creationId xmlns:p14="http://schemas.microsoft.com/office/powerpoint/2010/main" val="15436179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C30C00-1131-4EC3-A842-3D50B0F5C92C}" type="slidenum">
              <a:rPr lang="en-GB" smtClean="0"/>
              <a:t>20</a:t>
            </a:fld>
            <a:endParaRPr lang="en-GB"/>
          </a:p>
        </p:txBody>
      </p:sp>
    </p:spTree>
    <p:extLst>
      <p:ext uri="{BB962C8B-B14F-4D97-AF65-F5344CB8AC3E}">
        <p14:creationId xmlns:p14="http://schemas.microsoft.com/office/powerpoint/2010/main" val="3140416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Sexual Health Service are free and available for everyone. More information about Solent’s Equality, Diversity and Inclusion Policy available here: https://www.solent.nhs.uk/our-story/equality-diversity-and-inclusion/</a:t>
            </a:r>
          </a:p>
          <a:p>
            <a:endParaRPr lang="en-GB" dirty="0"/>
          </a:p>
          <a:p>
            <a:r>
              <a:rPr lang="en-GB" dirty="0"/>
              <a:t>For example, we will address you by your preferred pronouns or name. </a:t>
            </a:r>
          </a:p>
        </p:txBody>
      </p:sp>
      <p:sp>
        <p:nvSpPr>
          <p:cNvPr id="4" name="Slide Number Placeholder 3"/>
          <p:cNvSpPr>
            <a:spLocks noGrp="1"/>
          </p:cNvSpPr>
          <p:nvPr>
            <p:ph type="sldNum" sz="quarter" idx="5"/>
          </p:nvPr>
        </p:nvSpPr>
        <p:spPr/>
        <p:txBody>
          <a:bodyPr/>
          <a:lstStyle/>
          <a:p>
            <a:fld id="{35C47771-4644-42F5-918E-10CE8262AD1D}" type="slidenum">
              <a:rPr lang="en-GB" smtClean="0"/>
              <a:t>2</a:t>
            </a:fld>
            <a:endParaRPr lang="en-GB"/>
          </a:p>
        </p:txBody>
      </p:sp>
    </p:spTree>
    <p:extLst>
      <p:ext uri="{BB962C8B-B14F-4D97-AF65-F5344CB8AC3E}">
        <p14:creationId xmlns:p14="http://schemas.microsoft.com/office/powerpoint/2010/main" val="42631587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dirty="0"/>
              <a:t>Most tests can be completed without a physical examination. If the nurse or doctor needs to examine someone, we will discuss this with them and gain their consent. A chaperone (another sexual health professional) will be provided to support them during any physical examination. </a:t>
            </a:r>
          </a:p>
        </p:txBody>
      </p:sp>
      <p:sp>
        <p:nvSpPr>
          <p:cNvPr id="4" name="Slide Number Placeholder 3"/>
          <p:cNvSpPr>
            <a:spLocks noGrp="1"/>
          </p:cNvSpPr>
          <p:nvPr>
            <p:ph type="sldNum" sz="quarter" idx="10"/>
          </p:nvPr>
        </p:nvSpPr>
        <p:spPr/>
        <p:txBody>
          <a:bodyPr/>
          <a:lstStyle/>
          <a:p>
            <a:fld id="{61C30C00-1131-4EC3-A842-3D50B0F5C92C}" type="slidenum">
              <a:rPr lang="en-GB" smtClean="0"/>
              <a:t>21</a:t>
            </a:fld>
            <a:endParaRPr lang="en-GB"/>
          </a:p>
        </p:txBody>
      </p:sp>
    </p:spTree>
    <p:extLst>
      <p:ext uri="{BB962C8B-B14F-4D97-AF65-F5344CB8AC3E}">
        <p14:creationId xmlns:p14="http://schemas.microsoft.com/office/powerpoint/2010/main" val="23811881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only takes one sexual contact / intercourse to get an STI. This poster indicates that although you may have only had sex once, your partner may have had sex with another partner, who has had sex with another partner. </a:t>
            </a:r>
          </a:p>
          <a:p>
            <a:endParaRPr lang="en-GB" dirty="0"/>
          </a:p>
          <a:p>
            <a:r>
              <a:rPr lang="en-GB" dirty="0"/>
              <a:t>If both partners have never had sex before (</a:t>
            </a:r>
            <a:r>
              <a:rPr lang="en-GB" dirty="0" err="1"/>
              <a:t>incl</a:t>
            </a:r>
            <a:r>
              <a:rPr lang="en-GB" dirty="0"/>
              <a:t>, oral, vaginal and anal sex), then there is very low risk of an STI (Note that some STIs can be passed from mother to child during pregnancy)</a:t>
            </a:r>
          </a:p>
          <a:p>
            <a:endParaRPr lang="en-GB" dirty="0"/>
          </a:p>
          <a:p>
            <a:r>
              <a:rPr lang="en-GB" dirty="0"/>
              <a:t>Information about preventing an STI can be found here: https://www.letstalkaboutit.nhs.uk/worried-about-stis/preventing-an-sti/</a:t>
            </a:r>
          </a:p>
          <a:p>
            <a:endParaRPr lang="en-GB" dirty="0"/>
          </a:p>
        </p:txBody>
      </p:sp>
      <p:sp>
        <p:nvSpPr>
          <p:cNvPr id="4" name="Slide Number Placeholder 3"/>
          <p:cNvSpPr>
            <a:spLocks noGrp="1"/>
          </p:cNvSpPr>
          <p:nvPr>
            <p:ph type="sldNum" sz="quarter" idx="5"/>
          </p:nvPr>
        </p:nvSpPr>
        <p:spPr/>
        <p:txBody>
          <a:bodyPr/>
          <a:lstStyle/>
          <a:p>
            <a:fld id="{35C47771-4644-42F5-918E-10CE8262AD1D}" type="slidenum">
              <a:rPr lang="en-GB" smtClean="0"/>
              <a:t>23</a:t>
            </a:fld>
            <a:endParaRPr lang="en-GB"/>
          </a:p>
        </p:txBody>
      </p:sp>
    </p:spTree>
    <p:extLst>
      <p:ext uri="{BB962C8B-B14F-4D97-AF65-F5344CB8AC3E}">
        <p14:creationId xmlns:p14="http://schemas.microsoft.com/office/powerpoint/2010/main" val="1493645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Information on how to use a condom and top tips available here: https://www.letstalkaboutit.nhs.uk/contraception/condoms/</a:t>
            </a:r>
          </a:p>
        </p:txBody>
      </p:sp>
      <p:sp>
        <p:nvSpPr>
          <p:cNvPr id="4" name="Slide Number Placeholder 3"/>
          <p:cNvSpPr>
            <a:spLocks noGrp="1"/>
          </p:cNvSpPr>
          <p:nvPr>
            <p:ph type="sldNum" sz="quarter" idx="5"/>
          </p:nvPr>
        </p:nvSpPr>
        <p:spPr/>
        <p:txBody>
          <a:bodyPr/>
          <a:lstStyle/>
          <a:p>
            <a:fld id="{35C47771-4644-42F5-918E-10CE8262AD1D}" type="slidenum">
              <a:rPr lang="en-GB" smtClean="0"/>
              <a:t>25</a:t>
            </a:fld>
            <a:endParaRPr lang="en-GB"/>
          </a:p>
        </p:txBody>
      </p:sp>
    </p:spTree>
    <p:extLst>
      <p:ext uri="{BB962C8B-B14F-4D97-AF65-F5344CB8AC3E}">
        <p14:creationId xmlns:p14="http://schemas.microsoft.com/office/powerpoint/2010/main" val="39130974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Pulling out is withdrawal of the penis before ejaculation</a:t>
            </a:r>
          </a:p>
        </p:txBody>
      </p:sp>
      <p:sp>
        <p:nvSpPr>
          <p:cNvPr id="4" name="Slide Number Placeholder 3"/>
          <p:cNvSpPr>
            <a:spLocks noGrp="1"/>
          </p:cNvSpPr>
          <p:nvPr>
            <p:ph type="sldNum" sz="quarter" idx="5"/>
          </p:nvPr>
        </p:nvSpPr>
        <p:spPr/>
        <p:txBody>
          <a:bodyPr/>
          <a:lstStyle/>
          <a:p>
            <a:fld id="{35C47771-4644-42F5-918E-10CE8262AD1D}" type="slidenum">
              <a:rPr lang="en-GB" smtClean="0"/>
              <a:t>26</a:t>
            </a:fld>
            <a:endParaRPr lang="en-GB"/>
          </a:p>
        </p:txBody>
      </p:sp>
    </p:spTree>
    <p:extLst>
      <p:ext uri="{BB962C8B-B14F-4D97-AF65-F5344CB8AC3E}">
        <p14:creationId xmlns:p14="http://schemas.microsoft.com/office/powerpoint/2010/main" val="30630831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dirty="0"/>
              <a:t>More information about emergency contraception, including when to get it and how, can be found here: https://www.letstalkaboutit.nhs.uk/pregnancy-worries/emergency-contraception/</a:t>
            </a:r>
          </a:p>
          <a:p>
            <a:endParaRPr lang="en-GB" dirty="0"/>
          </a:p>
          <a:p>
            <a:endParaRPr lang="en-GB" dirty="0"/>
          </a:p>
        </p:txBody>
      </p:sp>
      <p:sp>
        <p:nvSpPr>
          <p:cNvPr id="4" name="Slide Number Placeholder 3"/>
          <p:cNvSpPr>
            <a:spLocks noGrp="1"/>
          </p:cNvSpPr>
          <p:nvPr>
            <p:ph type="sldNum" sz="quarter" idx="10"/>
          </p:nvPr>
        </p:nvSpPr>
        <p:spPr/>
        <p:txBody>
          <a:bodyPr/>
          <a:lstStyle/>
          <a:p>
            <a:fld id="{61C30C00-1131-4EC3-A842-3D50B0F5C92C}" type="slidenum">
              <a:rPr lang="en-GB" smtClean="0"/>
              <a:t>29</a:t>
            </a:fld>
            <a:endParaRPr lang="en-GB"/>
          </a:p>
        </p:txBody>
      </p:sp>
    </p:spTree>
    <p:extLst>
      <p:ext uri="{BB962C8B-B14F-4D97-AF65-F5344CB8AC3E}">
        <p14:creationId xmlns:p14="http://schemas.microsoft.com/office/powerpoint/2010/main" val="10675948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information can be found at https://www.letstalkaboutit.nhs.uk/contraception/get-it-on-condom-card/ </a:t>
            </a:r>
          </a:p>
        </p:txBody>
      </p:sp>
      <p:sp>
        <p:nvSpPr>
          <p:cNvPr id="4" name="Slide Number Placeholder 3"/>
          <p:cNvSpPr>
            <a:spLocks noGrp="1"/>
          </p:cNvSpPr>
          <p:nvPr>
            <p:ph type="sldNum" sz="quarter" idx="5"/>
          </p:nvPr>
        </p:nvSpPr>
        <p:spPr/>
        <p:txBody>
          <a:bodyPr/>
          <a:lstStyle/>
          <a:p>
            <a:fld id="{35C47771-4644-42F5-918E-10CE8262AD1D}" type="slidenum">
              <a:rPr lang="en-GB" smtClean="0"/>
              <a:t>30</a:t>
            </a:fld>
            <a:endParaRPr lang="en-GB"/>
          </a:p>
        </p:txBody>
      </p:sp>
    </p:spTree>
    <p:extLst>
      <p:ext uri="{BB962C8B-B14F-4D97-AF65-F5344CB8AC3E}">
        <p14:creationId xmlns:p14="http://schemas.microsoft.com/office/powerpoint/2010/main" val="22993733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A list of these venues can be found on our website https://www.letstalkaboutit.nhs.uk/contraception/get-it-on-condom-card/</a:t>
            </a:r>
          </a:p>
          <a:p>
            <a:pPr marL="171450" indent="-171450">
              <a:buFont typeface="Arial" panose="020B0604020202020204" pitchFamily="34" charset="0"/>
              <a:buChar char="•"/>
            </a:pPr>
            <a:r>
              <a:rPr lang="en-GB" dirty="0"/>
              <a:t>If video doesn’t load (you tube) it can also be found here: </a:t>
            </a:r>
            <a:r>
              <a:rPr lang="en-GB" dirty="0">
                <a:hlinkClick r:id="rId3"/>
              </a:rPr>
              <a:t>http://www.letstalkaboutit.nhs.uk/yp</a:t>
            </a:r>
            <a:endParaRPr lang="en-GB" dirty="0"/>
          </a:p>
        </p:txBody>
      </p:sp>
      <p:sp>
        <p:nvSpPr>
          <p:cNvPr id="4" name="Slide Number Placeholder 3"/>
          <p:cNvSpPr>
            <a:spLocks noGrp="1"/>
          </p:cNvSpPr>
          <p:nvPr>
            <p:ph type="sldNum" sz="quarter" idx="5"/>
          </p:nvPr>
        </p:nvSpPr>
        <p:spPr/>
        <p:txBody>
          <a:bodyPr/>
          <a:lstStyle/>
          <a:p>
            <a:fld id="{61C30C00-1131-4EC3-A842-3D50B0F5C92C}" type="slidenum">
              <a:rPr lang="en-GB" smtClean="0"/>
              <a:t>31</a:t>
            </a:fld>
            <a:endParaRPr lang="en-GB"/>
          </a:p>
        </p:txBody>
      </p:sp>
    </p:spTree>
    <p:extLst>
      <p:ext uri="{BB962C8B-B14F-4D97-AF65-F5344CB8AC3E}">
        <p14:creationId xmlns:p14="http://schemas.microsoft.com/office/powerpoint/2010/main" val="2954794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short video gives a visual guide with written talk-through on what to expect when attending a clinic. The clinic used in the video is Crown Heights in Basingstoke, but gives a good representation of what you would expect to experience at any of the locations. Please don’t this video pre-dates COVID and any changes in procedures due to COVID guidance. </a:t>
            </a:r>
          </a:p>
          <a:p>
            <a:endParaRPr lang="en-GB" dirty="0"/>
          </a:p>
          <a:p>
            <a:r>
              <a:rPr lang="en-GB" dirty="0"/>
              <a:t>If the link isn’t working please visit: https://www.letstalkaboutit.nhs.uk/other-services/support-for-young-people/young-persons-advice-guide/ to access the video (we will be changing the video in due course and the current version will be uploaded on this page)</a:t>
            </a:r>
          </a:p>
        </p:txBody>
      </p:sp>
      <p:sp>
        <p:nvSpPr>
          <p:cNvPr id="4" name="Slide Number Placeholder 3"/>
          <p:cNvSpPr>
            <a:spLocks noGrp="1"/>
          </p:cNvSpPr>
          <p:nvPr>
            <p:ph type="sldNum" sz="quarter" idx="5"/>
          </p:nvPr>
        </p:nvSpPr>
        <p:spPr/>
        <p:txBody>
          <a:bodyPr/>
          <a:lstStyle/>
          <a:p>
            <a:fld id="{35C47771-4644-42F5-918E-10CE8262AD1D}" type="slidenum">
              <a:rPr lang="en-GB" smtClean="0"/>
              <a:t>32</a:t>
            </a:fld>
            <a:endParaRPr lang="en-GB"/>
          </a:p>
        </p:txBody>
      </p:sp>
    </p:spTree>
    <p:extLst>
      <p:ext uri="{BB962C8B-B14F-4D97-AF65-F5344CB8AC3E}">
        <p14:creationId xmlns:p14="http://schemas.microsoft.com/office/powerpoint/2010/main" val="25669720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C30C00-1131-4EC3-A842-3D50B0F5C92C}" type="slidenum">
              <a:rPr lang="en-GB" smtClean="0"/>
              <a:t>33</a:t>
            </a:fld>
            <a:endParaRPr lang="en-GB"/>
          </a:p>
        </p:txBody>
      </p:sp>
    </p:spTree>
    <p:extLst>
      <p:ext uri="{BB962C8B-B14F-4D97-AF65-F5344CB8AC3E}">
        <p14:creationId xmlns:p14="http://schemas.microsoft.com/office/powerpoint/2010/main" val="24671260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C30C00-1131-4EC3-A842-3D50B0F5C92C}" type="slidenum">
              <a:rPr lang="en-GB" smtClean="0"/>
              <a:t>35</a:t>
            </a:fld>
            <a:endParaRPr lang="en-GB"/>
          </a:p>
        </p:txBody>
      </p:sp>
    </p:spTree>
    <p:extLst>
      <p:ext uri="{BB962C8B-B14F-4D97-AF65-F5344CB8AC3E}">
        <p14:creationId xmlns:p14="http://schemas.microsoft.com/office/powerpoint/2010/main" val="1528975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C30C00-1131-4EC3-A842-3D50B0F5C92C}" type="slidenum">
              <a:rPr lang="en-GB" smtClean="0"/>
              <a:t>3</a:t>
            </a:fld>
            <a:endParaRPr lang="en-GB"/>
          </a:p>
        </p:txBody>
      </p:sp>
    </p:spTree>
    <p:extLst>
      <p:ext uri="{BB962C8B-B14F-4D97-AF65-F5344CB8AC3E}">
        <p14:creationId xmlns:p14="http://schemas.microsoft.com/office/powerpoint/2010/main" val="503231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5C47771-4644-42F5-918E-10CE8262AD1D}" type="slidenum">
              <a:rPr lang="en-GB" smtClean="0"/>
              <a:t>4</a:t>
            </a:fld>
            <a:endParaRPr lang="en-GB"/>
          </a:p>
        </p:txBody>
      </p:sp>
    </p:spTree>
    <p:extLst>
      <p:ext uri="{BB962C8B-B14F-4D97-AF65-F5344CB8AC3E}">
        <p14:creationId xmlns:p14="http://schemas.microsoft.com/office/powerpoint/2010/main" val="279458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dirty="0"/>
              <a:t>Facilitator can check this information with their sexual health practitioner contact or obtain current information from: https://www.letstalkaboutit.nhs.uk/clinic-finder/</a:t>
            </a:r>
          </a:p>
          <a:p>
            <a:endParaRPr lang="en-GB" dirty="0"/>
          </a:p>
          <a:p>
            <a:endParaRPr lang="en-GB" dirty="0"/>
          </a:p>
        </p:txBody>
      </p:sp>
      <p:sp>
        <p:nvSpPr>
          <p:cNvPr id="4" name="Slide Number Placeholder 3"/>
          <p:cNvSpPr>
            <a:spLocks noGrp="1"/>
          </p:cNvSpPr>
          <p:nvPr>
            <p:ph type="sldNum" sz="quarter" idx="10"/>
          </p:nvPr>
        </p:nvSpPr>
        <p:spPr/>
        <p:txBody>
          <a:bodyPr/>
          <a:lstStyle/>
          <a:p>
            <a:fld id="{61C30C00-1131-4EC3-A842-3D50B0F5C92C}" type="slidenum">
              <a:rPr lang="en-GB" smtClean="0"/>
              <a:t>5</a:t>
            </a:fld>
            <a:endParaRPr lang="en-GB"/>
          </a:p>
        </p:txBody>
      </p:sp>
    </p:spTree>
    <p:extLst>
      <p:ext uri="{BB962C8B-B14F-4D97-AF65-F5344CB8AC3E}">
        <p14:creationId xmlns:p14="http://schemas.microsoft.com/office/powerpoint/2010/main" val="3119447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dirty="0"/>
              <a:t>More information about different types of STIs can be found at https://www.letstalkaboutit.nhs.uk/worried-about-stis/information-about-common-stis/ or https://www.nhs.uk/live-well/sexual-health/</a:t>
            </a:r>
          </a:p>
        </p:txBody>
      </p:sp>
      <p:sp>
        <p:nvSpPr>
          <p:cNvPr id="4" name="Slide Number Placeholder 3"/>
          <p:cNvSpPr>
            <a:spLocks noGrp="1"/>
          </p:cNvSpPr>
          <p:nvPr>
            <p:ph type="sldNum" sz="quarter" idx="10"/>
          </p:nvPr>
        </p:nvSpPr>
        <p:spPr/>
        <p:txBody>
          <a:bodyPr/>
          <a:lstStyle/>
          <a:p>
            <a:fld id="{61C30C00-1131-4EC3-A842-3D50B0F5C92C}" type="slidenum">
              <a:rPr lang="en-GB" smtClean="0"/>
              <a:t>6</a:t>
            </a:fld>
            <a:endParaRPr lang="en-GB"/>
          </a:p>
        </p:txBody>
      </p:sp>
    </p:spTree>
    <p:extLst>
      <p:ext uri="{BB962C8B-B14F-4D97-AF65-F5344CB8AC3E}">
        <p14:creationId xmlns:p14="http://schemas.microsoft.com/office/powerpoint/2010/main" val="98900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dirty="0"/>
              <a:t>More information about Chlamydia is available at https://www.nhs.uk/conditions/chlamydia/</a:t>
            </a:r>
          </a:p>
          <a:p>
            <a:r>
              <a:rPr lang="en-GB" dirty="0"/>
              <a:t>Young people aged 15-24 can get a free test for Chlamydia online at www.letstalkaboutit.nhs.uk. They can also visit a Sexual health clinic or a GP. </a:t>
            </a:r>
          </a:p>
        </p:txBody>
      </p:sp>
      <p:sp>
        <p:nvSpPr>
          <p:cNvPr id="4" name="Slide Number Placeholder 3"/>
          <p:cNvSpPr>
            <a:spLocks noGrp="1"/>
          </p:cNvSpPr>
          <p:nvPr>
            <p:ph type="sldNum" sz="quarter" idx="10"/>
          </p:nvPr>
        </p:nvSpPr>
        <p:spPr/>
        <p:txBody>
          <a:bodyPr/>
          <a:lstStyle/>
          <a:p>
            <a:fld id="{61C30C00-1131-4EC3-A842-3D50B0F5C92C}" type="slidenum">
              <a:rPr lang="en-GB" smtClean="0"/>
              <a:t>7</a:t>
            </a:fld>
            <a:endParaRPr lang="en-GB"/>
          </a:p>
        </p:txBody>
      </p:sp>
    </p:spTree>
    <p:extLst>
      <p:ext uri="{BB962C8B-B14F-4D97-AF65-F5344CB8AC3E}">
        <p14:creationId xmlns:p14="http://schemas.microsoft.com/office/powerpoint/2010/main" val="12475491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dirty="0"/>
              <a:t>Information about contraception is available: https://www.letstalkaboutit.nhs.uk/contraception/ or https://www.sexwise.org.uk/contraception </a:t>
            </a:r>
          </a:p>
          <a:p>
            <a:endParaRPr lang="en-GB" dirty="0"/>
          </a:p>
          <a:p>
            <a:r>
              <a:rPr lang="en-GB" dirty="0"/>
              <a:t>Emergency Contraception must be taken </a:t>
            </a:r>
            <a:r>
              <a:rPr lang="en-GB" sz="1200" b="1" i="0" kern="1200" dirty="0">
                <a:solidFill>
                  <a:schemeClr val="tx1"/>
                </a:solidFill>
                <a:effectLst/>
                <a:latin typeface="+mn-lt"/>
                <a:ea typeface="+mn-ea"/>
                <a:cs typeface="+mn-cs"/>
              </a:rPr>
              <a:t>as soon as possible</a:t>
            </a:r>
            <a:r>
              <a:rPr lang="en-GB" sz="1200" b="0" i="0" kern="1200" dirty="0">
                <a:solidFill>
                  <a:schemeClr val="tx1"/>
                </a:solidFill>
                <a:effectLst/>
                <a:latin typeface="+mn-lt"/>
                <a:ea typeface="+mn-ea"/>
                <a:cs typeface="+mn-cs"/>
              </a:rPr>
              <a:t> following unprotected sex, </a:t>
            </a:r>
            <a:r>
              <a:rPr lang="en-GB" sz="1200" b="0" i="0" kern="1200" dirty="0" err="1">
                <a:solidFill>
                  <a:schemeClr val="tx1"/>
                </a:solidFill>
                <a:effectLst/>
                <a:latin typeface="+mn-lt"/>
                <a:ea typeface="+mn-ea"/>
                <a:cs typeface="+mn-cs"/>
              </a:rPr>
              <a:t>i.e</a:t>
            </a:r>
            <a:r>
              <a:rPr lang="en-GB" sz="1200" b="0" i="0" kern="1200" dirty="0">
                <a:solidFill>
                  <a:schemeClr val="tx1"/>
                </a:solidFill>
                <a:effectLst/>
                <a:latin typeface="+mn-lt"/>
                <a:ea typeface="+mn-ea"/>
                <a:cs typeface="+mn-cs"/>
              </a:rPr>
              <a:t> without any contraception - as it works best to stop pregnancy the sooner it is taken. </a:t>
            </a:r>
            <a:r>
              <a:rPr lang="en-GB" dirty="0"/>
              <a:t> </a:t>
            </a:r>
          </a:p>
          <a:p>
            <a:r>
              <a:rPr lang="en-GB" dirty="0"/>
              <a:t>More information available at: https://www.letstalkaboutit.nhs.uk/pregnancy-worries/emergency-contraception/</a:t>
            </a:r>
          </a:p>
        </p:txBody>
      </p:sp>
      <p:sp>
        <p:nvSpPr>
          <p:cNvPr id="4" name="Slide Number Placeholder 3"/>
          <p:cNvSpPr>
            <a:spLocks noGrp="1"/>
          </p:cNvSpPr>
          <p:nvPr>
            <p:ph type="sldNum" sz="quarter" idx="10"/>
          </p:nvPr>
        </p:nvSpPr>
        <p:spPr/>
        <p:txBody>
          <a:bodyPr/>
          <a:lstStyle/>
          <a:p>
            <a:fld id="{61C30C00-1131-4EC3-A842-3D50B0F5C92C}" type="slidenum">
              <a:rPr lang="en-GB" smtClean="0"/>
              <a:t>8</a:t>
            </a:fld>
            <a:endParaRPr lang="en-GB"/>
          </a:p>
        </p:txBody>
      </p:sp>
    </p:spTree>
    <p:extLst>
      <p:ext uri="{BB962C8B-B14F-4D97-AF65-F5344CB8AC3E}">
        <p14:creationId xmlns:p14="http://schemas.microsoft.com/office/powerpoint/2010/main" val="3158932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dirty="0"/>
              <a:t>LARC = Long Acting Reversible Contraception </a:t>
            </a:r>
          </a:p>
          <a:p>
            <a:endParaRPr lang="en-GB" dirty="0"/>
          </a:p>
          <a:p>
            <a:r>
              <a:rPr lang="en-GB" dirty="0"/>
              <a:t>More information about the myths of fit and forget contraception can be found here: https://www.letstalkaboutit.nhs.uk/contraception/fit-forget-contraception/</a:t>
            </a:r>
          </a:p>
          <a:p>
            <a:endParaRPr lang="en-GB" dirty="0"/>
          </a:p>
          <a:p>
            <a:endParaRPr lang="en-GB" dirty="0"/>
          </a:p>
        </p:txBody>
      </p:sp>
      <p:sp>
        <p:nvSpPr>
          <p:cNvPr id="4" name="Slide Number Placeholder 3"/>
          <p:cNvSpPr>
            <a:spLocks noGrp="1"/>
          </p:cNvSpPr>
          <p:nvPr>
            <p:ph type="sldNum" sz="quarter" idx="10"/>
          </p:nvPr>
        </p:nvSpPr>
        <p:spPr/>
        <p:txBody>
          <a:bodyPr/>
          <a:lstStyle/>
          <a:p>
            <a:fld id="{61C30C00-1131-4EC3-A842-3D50B0F5C92C}" type="slidenum">
              <a:rPr lang="en-GB" smtClean="0"/>
              <a:t>9</a:t>
            </a:fld>
            <a:endParaRPr lang="en-GB"/>
          </a:p>
        </p:txBody>
      </p:sp>
    </p:spTree>
    <p:extLst>
      <p:ext uri="{BB962C8B-B14F-4D97-AF65-F5344CB8AC3E}">
        <p14:creationId xmlns:p14="http://schemas.microsoft.com/office/powerpoint/2010/main" val="1552712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73A9898-3C60-49C8-8056-72639DB748BA}" type="datetimeFigureOut">
              <a:rPr lang="en-GB" smtClean="0"/>
              <a:t>02/10/2020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64F0E9-B618-44B3-874F-6F052C382E6F}" type="slidenum">
              <a:rPr lang="en-GB" smtClean="0"/>
              <a:t>‹#›</a:t>
            </a:fld>
            <a:endParaRPr lang="en-GB"/>
          </a:p>
        </p:txBody>
      </p:sp>
    </p:spTree>
    <p:extLst>
      <p:ext uri="{BB962C8B-B14F-4D97-AF65-F5344CB8AC3E}">
        <p14:creationId xmlns:p14="http://schemas.microsoft.com/office/powerpoint/2010/main" val="523036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73A9898-3C60-49C8-8056-72639DB748BA}" type="datetimeFigureOut">
              <a:rPr lang="en-GB" smtClean="0"/>
              <a:t>02/10/2020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64F0E9-B618-44B3-874F-6F052C382E6F}" type="slidenum">
              <a:rPr lang="en-GB" smtClean="0"/>
              <a:t>‹#›</a:t>
            </a:fld>
            <a:endParaRPr lang="en-GB"/>
          </a:p>
        </p:txBody>
      </p:sp>
    </p:spTree>
    <p:extLst>
      <p:ext uri="{BB962C8B-B14F-4D97-AF65-F5344CB8AC3E}">
        <p14:creationId xmlns:p14="http://schemas.microsoft.com/office/powerpoint/2010/main" val="3660450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3A9898-3C60-49C8-8056-72639DB748BA}" type="datetimeFigureOut">
              <a:rPr lang="en-GB" smtClean="0"/>
              <a:t>02/10/2020</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64F0E9-B618-44B3-874F-6F052C382E6F}" type="slidenum">
              <a:rPr lang="en-GB" smtClean="0"/>
              <a:t>‹#›</a:t>
            </a:fld>
            <a:endParaRPr lang="en-GB"/>
          </a:p>
        </p:txBody>
      </p:sp>
    </p:spTree>
    <p:extLst>
      <p:ext uri="{BB962C8B-B14F-4D97-AF65-F5344CB8AC3E}">
        <p14:creationId xmlns:p14="http://schemas.microsoft.com/office/powerpoint/2010/main" val="624946526"/>
      </p:ext>
    </p:extLst>
  </p:cSld>
  <p:clrMap bg1="lt1" tx1="dk1" bg2="lt2" tx2="dk2" accent1="accent1" accent2="accent2" accent3="accent3" accent4="accent4" accent5="accent5" accent6="accent6" hlink="hlink" folHlink="folHlink"/>
  <p:sldLayoutIdLst>
    <p:sldLayoutId id="2147483710" r:id="rId1"/>
    <p:sldLayoutId id="2147483709"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hyperlink" Target="https://vimeo.com/461829208"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slide" Target="slide3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pZwvrxVavnQ"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hyperlink" Target="https://www.youtube.com/watch?v=VuUdT1teRbE#action=share"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vimeo.com/281768833"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www.letstalkaboutit.nhs.uk/yp" TargetMode="External"/><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hyperlink" Target="http://www.letstalkaboutit.nhs.uk/"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hyperlink" Target="http://www.letstalkaboutit.nhs.uk/" TargetMode="External"/><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 Id="rId9"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hyperlink" Target="http://www.letstalkaboutit.nhs.uk/" TargetMode="Externa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8" name="Rectangle 137">
            <a:extLst>
              <a:ext uri="{FF2B5EF4-FFF2-40B4-BE49-F238E27FC236}">
                <a16:creationId xmlns:a16="http://schemas.microsoft.com/office/drawing/2014/main" id="{FD9CAA70-FC24-4DA9-9035-DD65DE90D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7D8889D6-46FE-4175-812C-8BEED2FF4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p:cNvSpPr>
            <a:spLocks noGrp="1"/>
          </p:cNvSpPr>
          <p:nvPr>
            <p:ph type="ctrTitle"/>
          </p:nvPr>
        </p:nvSpPr>
        <p:spPr>
          <a:xfrm>
            <a:off x="2769784" y="2395942"/>
            <a:ext cx="8930937" cy="2487585"/>
          </a:xfrm>
        </p:spPr>
        <p:txBody>
          <a:bodyPr anchor="t">
            <a:normAutofit fontScale="90000"/>
          </a:bodyPr>
          <a:lstStyle/>
          <a:p>
            <a:pPr algn="l">
              <a:lnSpc>
                <a:spcPct val="90000"/>
              </a:lnSpc>
            </a:pPr>
            <a:br>
              <a:rPr lang="en-GB" sz="1300" dirty="0">
                <a:solidFill>
                  <a:schemeClr val="tx2"/>
                </a:solidFill>
              </a:rPr>
            </a:br>
            <a:r>
              <a:rPr lang="en-GB" sz="7300" dirty="0">
                <a:latin typeface="Abadi" panose="020B0604020104020204" pitchFamily="34" charset="0"/>
                <a:cs typeface="Arial" panose="020B0604020202020204" pitchFamily="34" charset="0"/>
              </a:rPr>
              <a:t>Solent NHS Trust</a:t>
            </a:r>
            <a:br>
              <a:rPr lang="en-GB" sz="7300" dirty="0">
                <a:latin typeface="Abadi" panose="020B0604020104020204" pitchFamily="34" charset="0"/>
                <a:cs typeface="Arial" panose="020B0604020202020204" pitchFamily="34" charset="0"/>
              </a:rPr>
            </a:br>
            <a:r>
              <a:rPr lang="en-GB" sz="7300" dirty="0">
                <a:latin typeface="Abadi" panose="020B0604020104020204" pitchFamily="34" charset="0"/>
                <a:cs typeface="Arial" panose="020B0604020202020204" pitchFamily="34" charset="0"/>
              </a:rPr>
              <a:t>Sexual Health Service</a:t>
            </a:r>
            <a:br>
              <a:rPr lang="en-GB" sz="1300" dirty="0">
                <a:solidFill>
                  <a:schemeClr val="tx2"/>
                </a:solidFill>
              </a:rPr>
            </a:br>
            <a:br>
              <a:rPr lang="en-GB" sz="1300" dirty="0">
                <a:solidFill>
                  <a:schemeClr val="tx2"/>
                </a:solidFill>
              </a:rPr>
            </a:br>
            <a:endParaRPr lang="en-GB" sz="1300" dirty="0">
              <a:solidFill>
                <a:schemeClr val="tx2"/>
              </a:solidFill>
            </a:endParaRPr>
          </a:p>
        </p:txBody>
      </p:sp>
      <p:grpSp>
        <p:nvGrpSpPr>
          <p:cNvPr id="142" name="Group 141">
            <a:extLst>
              <a:ext uri="{FF2B5EF4-FFF2-40B4-BE49-F238E27FC236}">
                <a16:creationId xmlns:a16="http://schemas.microsoft.com/office/drawing/2014/main" id="{7ACCA88C-8741-4EAC-B3FE-0CFC0BA02DF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3832880" cy="2876136"/>
            <a:chOff x="-305" y="-1"/>
            <a:chExt cx="3832880" cy="2876136"/>
          </a:xfrm>
        </p:grpSpPr>
        <p:sp>
          <p:nvSpPr>
            <p:cNvPr id="143" name="Freeform: Shape 142">
              <a:extLst>
                <a:ext uri="{FF2B5EF4-FFF2-40B4-BE49-F238E27FC236}">
                  <a16:creationId xmlns:a16="http://schemas.microsoft.com/office/drawing/2014/main" id="{F0349FD5-909D-4E8A-B7B0-0D268C82B9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DD260D80-8FAD-46AF-B161-6BDFA50F49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82E4BAD0-C518-46E3-A120-C996C8ED53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 name="Freeform: Shape 145">
              <a:extLst>
                <a:ext uri="{FF2B5EF4-FFF2-40B4-BE49-F238E27FC236}">
                  <a16:creationId xmlns:a16="http://schemas.microsoft.com/office/drawing/2014/main" id="{81922341-7D82-4C50-8F3A-01EA7B2252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7" name="Picture 3" descr="R:\SHS Shared\Sexual Health Promotion\Communications &amp; Marketing\1. SHP Images\Logos\Solent NHS Logo.JP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1026066" y="187947"/>
            <a:ext cx="907874" cy="8760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SHS Shared\Sexual Health Promotion\Communications &amp; Marketing\1. SHP Images\Logos\HQ Sexual Health Logo.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8860"/>
          <a:stretch/>
        </p:blipFill>
        <p:spPr bwMode="auto">
          <a:xfrm>
            <a:off x="324351" y="187947"/>
            <a:ext cx="1592394" cy="72151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CABB0A0-FB19-44AF-A4D2-705E7C5DBA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4351" y="5717144"/>
            <a:ext cx="6759621" cy="730885"/>
          </a:xfrm>
          <a:prstGeom prst="rect">
            <a:avLst/>
          </a:prstGeom>
        </p:spPr>
      </p:pic>
    </p:spTree>
    <p:extLst>
      <p:ext uri="{BB962C8B-B14F-4D97-AF65-F5344CB8AC3E}">
        <p14:creationId xmlns:p14="http://schemas.microsoft.com/office/powerpoint/2010/main" val="19564233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35779" t="54709" r="57047" b="35349"/>
          <a:stretch/>
        </p:blipFill>
        <p:spPr bwMode="auto">
          <a:xfrm>
            <a:off x="4914065" y="2131670"/>
            <a:ext cx="1808079" cy="969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8275" t="32821" r="59006" b="46326"/>
          <a:stretch/>
        </p:blipFill>
        <p:spPr bwMode="auto">
          <a:xfrm>
            <a:off x="4937733" y="2926413"/>
            <a:ext cx="2232248" cy="1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17098" t="18643" r="76317" b="68011"/>
          <a:stretch/>
        </p:blipFill>
        <p:spPr bwMode="auto">
          <a:xfrm>
            <a:off x="4937733" y="4594897"/>
            <a:ext cx="2091604" cy="1640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6848" t="55025" r="76573" b="29959"/>
          <a:stretch/>
        </p:blipFill>
        <p:spPr bwMode="auto">
          <a:xfrm>
            <a:off x="8619975" y="1972461"/>
            <a:ext cx="1658229" cy="891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l="36128" t="67956" r="57268" b="25187"/>
          <a:stretch/>
        </p:blipFill>
        <p:spPr bwMode="auto">
          <a:xfrm>
            <a:off x="8880847" y="4330646"/>
            <a:ext cx="1664506" cy="1081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rotWithShape="1">
          <a:blip r:embed="rId6">
            <a:extLst>
              <a:ext uri="{28A0092B-C50C-407E-A947-70E740481C1C}">
                <a14:useLocalDpi xmlns:a14="http://schemas.microsoft.com/office/drawing/2010/main" val="0"/>
              </a:ext>
            </a:extLst>
          </a:blip>
          <a:srcRect l="35961" t="29133" r="57214" b="59822"/>
          <a:stretch/>
        </p:blipFill>
        <p:spPr bwMode="auto">
          <a:xfrm>
            <a:off x="1247382" y="2077912"/>
            <a:ext cx="1720241"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7"/>
          <p:cNvPicPr>
            <a:picLocks noChangeAspect="1" noChangeArrowheads="1"/>
          </p:cNvPicPr>
          <p:nvPr/>
        </p:nvPicPr>
        <p:blipFill rotWithShape="1">
          <a:blip r:embed="rId6">
            <a:extLst>
              <a:ext uri="{28A0092B-C50C-407E-A947-70E740481C1C}">
                <a14:useLocalDpi xmlns:a14="http://schemas.microsoft.com/office/drawing/2010/main" val="0"/>
              </a:ext>
            </a:extLst>
          </a:blip>
          <a:srcRect l="16529" t="67758" r="76288" b="19648"/>
          <a:stretch/>
        </p:blipFill>
        <p:spPr bwMode="auto">
          <a:xfrm>
            <a:off x="1157249" y="3915523"/>
            <a:ext cx="1810374" cy="1228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B432E047-09EA-4CB5-B677-F985F1FB46B5}"/>
              </a:ext>
            </a:extLst>
          </p:cNvPr>
          <p:cNvSpPr txBox="1"/>
          <p:nvPr/>
        </p:nvSpPr>
        <p:spPr>
          <a:xfrm>
            <a:off x="1532877" y="398902"/>
            <a:ext cx="8745328" cy="769441"/>
          </a:xfrm>
          <a:prstGeom prst="rect">
            <a:avLst/>
          </a:prstGeom>
          <a:noFill/>
        </p:spPr>
        <p:txBody>
          <a:bodyPr wrap="square" rtlCol="0">
            <a:spAutoFit/>
          </a:bodyPr>
          <a:lstStyle/>
          <a:p>
            <a:r>
              <a:rPr lang="en-GB" sz="4400" b="1" dirty="0">
                <a:latin typeface="Abadi" panose="020B0604020104020204" pitchFamily="34" charset="0"/>
              </a:rPr>
              <a:t>Common methods of contraception</a:t>
            </a:r>
          </a:p>
        </p:txBody>
      </p:sp>
      <p:sp>
        <p:nvSpPr>
          <p:cNvPr id="4" name="TextBox 3">
            <a:extLst>
              <a:ext uri="{FF2B5EF4-FFF2-40B4-BE49-F238E27FC236}">
                <a16:creationId xmlns:a16="http://schemas.microsoft.com/office/drawing/2014/main" id="{BFA2284E-17D5-4912-8D9F-16120402A78C}"/>
              </a:ext>
            </a:extLst>
          </p:cNvPr>
          <p:cNvSpPr txBox="1"/>
          <p:nvPr/>
        </p:nvSpPr>
        <p:spPr>
          <a:xfrm>
            <a:off x="5283586" y="5799433"/>
            <a:ext cx="1624828" cy="369332"/>
          </a:xfrm>
          <a:prstGeom prst="rect">
            <a:avLst/>
          </a:prstGeom>
          <a:noFill/>
        </p:spPr>
        <p:txBody>
          <a:bodyPr wrap="square" rtlCol="0">
            <a:spAutoFit/>
          </a:bodyPr>
          <a:lstStyle/>
          <a:p>
            <a:r>
              <a:rPr lang="en-GB" sz="1800" dirty="0">
                <a:latin typeface="Abadi" panose="020B0604020104020204" pitchFamily="34" charset="0"/>
              </a:rPr>
              <a:t>Depo Injection</a:t>
            </a:r>
          </a:p>
        </p:txBody>
      </p:sp>
      <p:sp>
        <p:nvSpPr>
          <p:cNvPr id="5" name="TextBox 4">
            <a:extLst>
              <a:ext uri="{FF2B5EF4-FFF2-40B4-BE49-F238E27FC236}">
                <a16:creationId xmlns:a16="http://schemas.microsoft.com/office/drawing/2014/main" id="{4867CFBC-3BA1-4324-8886-4D0D7FC44117}"/>
              </a:ext>
            </a:extLst>
          </p:cNvPr>
          <p:cNvSpPr txBox="1"/>
          <p:nvPr/>
        </p:nvSpPr>
        <p:spPr>
          <a:xfrm>
            <a:off x="1193700" y="2916707"/>
            <a:ext cx="2353437" cy="369332"/>
          </a:xfrm>
          <a:prstGeom prst="rect">
            <a:avLst/>
          </a:prstGeom>
          <a:noFill/>
        </p:spPr>
        <p:txBody>
          <a:bodyPr wrap="square" rtlCol="0">
            <a:spAutoFit/>
          </a:bodyPr>
          <a:lstStyle/>
          <a:p>
            <a:r>
              <a:rPr lang="en-GB" sz="1800" dirty="0">
                <a:latin typeface="Abadi" panose="020B0604020104020204" pitchFamily="34" charset="0"/>
              </a:rPr>
              <a:t>External condom</a:t>
            </a:r>
          </a:p>
        </p:txBody>
      </p:sp>
      <p:sp>
        <p:nvSpPr>
          <p:cNvPr id="9" name="TextBox 8">
            <a:extLst>
              <a:ext uri="{FF2B5EF4-FFF2-40B4-BE49-F238E27FC236}">
                <a16:creationId xmlns:a16="http://schemas.microsoft.com/office/drawing/2014/main" id="{688209B0-975E-4AEB-B623-B6F4C3B4D204}"/>
              </a:ext>
            </a:extLst>
          </p:cNvPr>
          <p:cNvSpPr txBox="1"/>
          <p:nvPr/>
        </p:nvSpPr>
        <p:spPr>
          <a:xfrm>
            <a:off x="1224481" y="5227375"/>
            <a:ext cx="1902740" cy="369332"/>
          </a:xfrm>
          <a:prstGeom prst="rect">
            <a:avLst/>
          </a:prstGeom>
          <a:noFill/>
        </p:spPr>
        <p:txBody>
          <a:bodyPr wrap="square" rtlCol="0">
            <a:spAutoFit/>
          </a:bodyPr>
          <a:lstStyle/>
          <a:p>
            <a:r>
              <a:rPr lang="en-GB" sz="1800" dirty="0">
                <a:latin typeface="Abadi" panose="020B0604020104020204" pitchFamily="34" charset="0"/>
              </a:rPr>
              <a:t>Internal condom</a:t>
            </a:r>
          </a:p>
        </p:txBody>
      </p:sp>
      <p:sp>
        <p:nvSpPr>
          <p:cNvPr id="15" name="TextBox 14">
            <a:extLst>
              <a:ext uri="{FF2B5EF4-FFF2-40B4-BE49-F238E27FC236}">
                <a16:creationId xmlns:a16="http://schemas.microsoft.com/office/drawing/2014/main" id="{E50D50B6-24D9-45B1-92CA-F22550B58E93}"/>
              </a:ext>
            </a:extLst>
          </p:cNvPr>
          <p:cNvSpPr txBox="1"/>
          <p:nvPr/>
        </p:nvSpPr>
        <p:spPr>
          <a:xfrm>
            <a:off x="9146422" y="4959155"/>
            <a:ext cx="2016224" cy="369332"/>
          </a:xfrm>
          <a:prstGeom prst="rect">
            <a:avLst/>
          </a:prstGeom>
          <a:noFill/>
        </p:spPr>
        <p:txBody>
          <a:bodyPr wrap="square" rtlCol="0">
            <a:spAutoFit/>
          </a:bodyPr>
          <a:lstStyle/>
          <a:p>
            <a:r>
              <a:rPr lang="en-GB" sz="1800" dirty="0"/>
              <a:t>Implant  </a:t>
            </a:r>
          </a:p>
        </p:txBody>
      </p:sp>
      <p:sp>
        <p:nvSpPr>
          <p:cNvPr id="17" name="TextBox 16">
            <a:extLst>
              <a:ext uri="{FF2B5EF4-FFF2-40B4-BE49-F238E27FC236}">
                <a16:creationId xmlns:a16="http://schemas.microsoft.com/office/drawing/2014/main" id="{5C302783-EE2E-4121-A175-A3A927768DDB}"/>
              </a:ext>
            </a:extLst>
          </p:cNvPr>
          <p:cNvSpPr txBox="1"/>
          <p:nvPr/>
        </p:nvSpPr>
        <p:spPr>
          <a:xfrm>
            <a:off x="9062983" y="3059668"/>
            <a:ext cx="1658229" cy="369332"/>
          </a:xfrm>
          <a:prstGeom prst="rect">
            <a:avLst/>
          </a:prstGeom>
          <a:noFill/>
        </p:spPr>
        <p:txBody>
          <a:bodyPr wrap="square" rtlCol="0">
            <a:spAutoFit/>
          </a:bodyPr>
          <a:lstStyle/>
          <a:p>
            <a:r>
              <a:rPr lang="en-GB" sz="1800" dirty="0">
                <a:latin typeface="Abadi" panose="020B0604020104020204" pitchFamily="34" charset="0"/>
              </a:rPr>
              <a:t>Coil</a:t>
            </a:r>
          </a:p>
        </p:txBody>
      </p:sp>
      <p:sp>
        <p:nvSpPr>
          <p:cNvPr id="18" name="TextBox 17">
            <a:extLst>
              <a:ext uri="{FF2B5EF4-FFF2-40B4-BE49-F238E27FC236}">
                <a16:creationId xmlns:a16="http://schemas.microsoft.com/office/drawing/2014/main" id="{AD1BAE55-00C8-426E-9AA4-9B68B99AB222}"/>
              </a:ext>
            </a:extLst>
          </p:cNvPr>
          <p:cNvSpPr txBox="1"/>
          <p:nvPr/>
        </p:nvSpPr>
        <p:spPr>
          <a:xfrm>
            <a:off x="5224742" y="2950066"/>
            <a:ext cx="1658229" cy="369332"/>
          </a:xfrm>
          <a:prstGeom prst="rect">
            <a:avLst/>
          </a:prstGeom>
          <a:noFill/>
        </p:spPr>
        <p:txBody>
          <a:bodyPr wrap="square" rtlCol="0">
            <a:spAutoFit/>
          </a:bodyPr>
          <a:lstStyle/>
          <a:p>
            <a:r>
              <a:rPr lang="en-GB" sz="1800" dirty="0">
                <a:latin typeface="Abadi" panose="020B0604020104020204" pitchFamily="34" charset="0"/>
              </a:rPr>
              <a:t>Pills</a:t>
            </a:r>
          </a:p>
        </p:txBody>
      </p:sp>
    </p:spTree>
    <p:extLst>
      <p:ext uri="{BB962C8B-B14F-4D97-AF65-F5344CB8AC3E}">
        <p14:creationId xmlns:p14="http://schemas.microsoft.com/office/powerpoint/2010/main" val="4236190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ontent Placeholder 2">
            <a:extLst>
              <a:ext uri="{FF2B5EF4-FFF2-40B4-BE49-F238E27FC236}">
                <a16:creationId xmlns:a16="http://schemas.microsoft.com/office/drawing/2014/main" id="{ABAE0F6C-5618-4682-A56D-940820F52816}"/>
              </a:ext>
            </a:extLst>
          </p:cNvPr>
          <p:cNvSpPr>
            <a:spLocks noGrp="1"/>
          </p:cNvSpPr>
          <p:nvPr>
            <p:ph idx="1"/>
          </p:nvPr>
        </p:nvSpPr>
        <p:spPr>
          <a:xfrm>
            <a:off x="5215811" y="804672"/>
            <a:ext cx="6975883" cy="5230368"/>
          </a:xfrm>
        </p:spPr>
        <p:txBody>
          <a:bodyPr anchor="ctr">
            <a:normAutofit/>
          </a:bodyPr>
          <a:lstStyle/>
          <a:p>
            <a:pPr marL="0" indent="0">
              <a:buNone/>
            </a:pPr>
            <a:r>
              <a:rPr lang="en-GB" sz="2800" dirty="0">
                <a:solidFill>
                  <a:schemeClr val="accent6">
                    <a:lumMod val="60000"/>
                    <a:lumOff val="40000"/>
                  </a:schemeClr>
                </a:solidFill>
                <a:latin typeface="Abadi" panose="020B0604020104020204" pitchFamily="34" charset="0"/>
                <a:hlinkClick r:id="rId3"/>
              </a:rPr>
              <a:t>Click here for video on how to access   Sexual Health Services </a:t>
            </a:r>
            <a:r>
              <a:rPr lang="en-GB" sz="2800" dirty="0">
                <a:solidFill>
                  <a:schemeClr val="accent6">
                    <a:lumMod val="60000"/>
                    <a:lumOff val="40000"/>
                  </a:schemeClr>
                </a:solidFill>
                <a:latin typeface="Abadi" panose="020B0604020104020204" pitchFamily="34" charset="0"/>
              </a:rPr>
              <a:t>(sound on)</a:t>
            </a:r>
          </a:p>
          <a:p>
            <a:pPr marL="0" indent="0">
              <a:buNone/>
            </a:pPr>
            <a:endParaRPr lang="en-GB" sz="1800" dirty="0">
              <a:solidFill>
                <a:schemeClr val="tx2"/>
              </a:solidFill>
            </a:endParaRPr>
          </a:p>
          <a:p>
            <a:pPr marL="0" indent="0">
              <a:buNone/>
            </a:pPr>
            <a:r>
              <a:rPr lang="en-GB" sz="2800" dirty="0">
                <a:latin typeface="Abadi" panose="020B0604020104020204" pitchFamily="34" charset="0"/>
              </a:rPr>
              <a:t>The following slides are interactive. </a:t>
            </a:r>
          </a:p>
          <a:p>
            <a:pPr marL="0" indent="0">
              <a:buNone/>
            </a:pPr>
            <a:endParaRPr lang="en-GB" sz="1800" dirty="0">
              <a:latin typeface="Abadi" panose="020B0604020104020204" pitchFamily="34" charset="0"/>
            </a:endParaRPr>
          </a:p>
          <a:p>
            <a:pPr marL="0" indent="0">
              <a:buNone/>
            </a:pPr>
            <a:r>
              <a:rPr lang="en-GB" sz="2800" dirty="0">
                <a:latin typeface="Abadi" panose="020B0604020104020204" pitchFamily="34" charset="0"/>
              </a:rPr>
              <a:t>If you are short on time, please move to </a:t>
            </a:r>
            <a:r>
              <a:rPr lang="en-GB" sz="2800" dirty="0">
                <a:latin typeface="Abadi" panose="020B0604020104020204" pitchFamily="34" charset="0"/>
                <a:hlinkClick r:id="rId4" action="ppaction://hlinksldjump"/>
              </a:rPr>
              <a:t>here</a:t>
            </a:r>
            <a:endParaRPr lang="en-GB" sz="2800" dirty="0">
              <a:solidFill>
                <a:schemeClr val="tx2"/>
              </a:solidFill>
              <a:latin typeface="Abadi" panose="020B0604020104020204" pitchFamily="34" charset="0"/>
            </a:endParaRPr>
          </a:p>
        </p:txBody>
      </p:sp>
      <p:sp>
        <p:nvSpPr>
          <p:cNvPr id="2" name="TextBox 1">
            <a:extLst>
              <a:ext uri="{FF2B5EF4-FFF2-40B4-BE49-F238E27FC236}">
                <a16:creationId xmlns:a16="http://schemas.microsoft.com/office/drawing/2014/main" id="{1EFD6328-1C05-4A03-912D-296DDB1FFFF0}"/>
              </a:ext>
            </a:extLst>
          </p:cNvPr>
          <p:cNvSpPr txBox="1"/>
          <p:nvPr/>
        </p:nvSpPr>
        <p:spPr>
          <a:xfrm>
            <a:off x="1153551" y="2885513"/>
            <a:ext cx="3094892" cy="1446550"/>
          </a:xfrm>
          <a:prstGeom prst="rect">
            <a:avLst/>
          </a:prstGeom>
          <a:noFill/>
        </p:spPr>
        <p:txBody>
          <a:bodyPr wrap="square" rtlCol="0">
            <a:spAutoFit/>
          </a:bodyPr>
          <a:lstStyle/>
          <a:p>
            <a:r>
              <a:rPr lang="en-GB" sz="4400" dirty="0">
                <a:latin typeface="Abadi" panose="020B0604020104020204" pitchFamily="34" charset="0"/>
              </a:rPr>
              <a:t>Video &amp; Quiz</a:t>
            </a:r>
          </a:p>
        </p:txBody>
      </p:sp>
    </p:spTree>
    <p:extLst>
      <p:ext uri="{BB962C8B-B14F-4D97-AF65-F5344CB8AC3E}">
        <p14:creationId xmlns:p14="http://schemas.microsoft.com/office/powerpoint/2010/main" val="1968848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319880"/>
            <a:ext cx="10972800" cy="6427304"/>
          </a:xfrm>
        </p:spPr>
        <p:txBody>
          <a:bodyPr>
            <a:normAutofit/>
          </a:bodyPr>
          <a:lstStyle/>
          <a:p>
            <a:pPr marL="0" indent="0">
              <a:buNone/>
            </a:pPr>
            <a:r>
              <a:rPr lang="en-GB" sz="4000" dirty="0">
                <a:latin typeface="Abadi" panose="020B0604020104020204" pitchFamily="34" charset="0"/>
              </a:rPr>
              <a:t>You need to give and have enthusiastic consent from the person you are going to have sex with </a:t>
            </a:r>
          </a:p>
          <a:p>
            <a:pPr marL="0" indent="0">
              <a:buNone/>
            </a:pPr>
            <a:endParaRPr lang="en-GB" dirty="0"/>
          </a:p>
          <a:p>
            <a:pPr marL="0" lvl="0" indent="0" algn="ctr">
              <a:buNone/>
            </a:pPr>
            <a:r>
              <a:rPr lang="en-GB" sz="10000" b="1" dirty="0">
                <a:solidFill>
                  <a:schemeClr val="accent2"/>
                </a:solidFill>
                <a:latin typeface="Abadi" panose="020B0604020104020204" pitchFamily="34" charset="0"/>
              </a:rPr>
              <a:t>True</a:t>
            </a:r>
            <a:r>
              <a:rPr lang="en-GB" sz="10000" b="1" dirty="0">
                <a:solidFill>
                  <a:srgbClr val="92D050"/>
                </a:solidFill>
                <a:latin typeface="Abadi" panose="020B0604020104020204" pitchFamily="34" charset="0"/>
              </a:rPr>
              <a:t>	</a:t>
            </a:r>
            <a:r>
              <a:rPr lang="en-GB" sz="10000" dirty="0">
                <a:solidFill>
                  <a:prstClr val="black"/>
                </a:solidFill>
              </a:rPr>
              <a:t>		</a:t>
            </a:r>
            <a:r>
              <a:rPr lang="en-GB" sz="10000" dirty="0">
                <a:solidFill>
                  <a:srgbClr val="FF0000"/>
                </a:solidFill>
              </a:rPr>
              <a:t>	</a:t>
            </a:r>
            <a:r>
              <a:rPr lang="en-GB" sz="10000" b="1" dirty="0">
                <a:solidFill>
                  <a:schemeClr val="accent4"/>
                </a:solidFill>
                <a:latin typeface="Abadi" panose="020B0604020104020204" pitchFamily="34" charset="0"/>
              </a:rPr>
              <a:t>False</a:t>
            </a:r>
          </a:p>
          <a:p>
            <a:pPr marL="0" indent="0">
              <a:buNone/>
            </a:pPr>
            <a:endParaRPr lang="en-GB" dirty="0"/>
          </a:p>
        </p:txBody>
      </p:sp>
    </p:spTree>
    <p:extLst>
      <p:ext uri="{BB962C8B-B14F-4D97-AF65-F5344CB8AC3E}">
        <p14:creationId xmlns:p14="http://schemas.microsoft.com/office/powerpoint/2010/main" val="1560760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1153572"/>
            <a:ext cx="3887234" cy="4461163"/>
          </a:xfrm>
        </p:spPr>
        <p:txBody>
          <a:bodyPr>
            <a:normAutofit/>
          </a:bodyPr>
          <a:lstStyle/>
          <a:p>
            <a:r>
              <a:rPr lang="en-GB" sz="6000" dirty="0">
                <a:solidFill>
                  <a:srgbClr val="FFFFFF"/>
                </a:solidFill>
                <a:latin typeface="Abadi" panose="020B0604020104020204" pitchFamily="34" charset="0"/>
              </a:rPr>
              <a:t>TRUE</a:t>
            </a:r>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276578" y="319088"/>
            <a:ext cx="7357257" cy="5857875"/>
          </a:xfrm>
        </p:spPr>
        <p:txBody>
          <a:bodyPr anchor="ctr">
            <a:normAutofit/>
          </a:bodyPr>
          <a:lstStyle/>
          <a:p>
            <a:pPr>
              <a:lnSpc>
                <a:spcPct val="90000"/>
              </a:lnSpc>
            </a:pPr>
            <a:r>
              <a:rPr lang="en-GB" sz="2400" dirty="0">
                <a:latin typeface="Abadi" panose="020B0604020104020204" pitchFamily="34" charset="0"/>
              </a:rPr>
              <a:t>Consent is giving permission freely without being pressurised, persuaded or coerced</a:t>
            </a:r>
          </a:p>
          <a:p>
            <a:pPr marL="0" indent="0">
              <a:lnSpc>
                <a:spcPct val="90000"/>
              </a:lnSpc>
              <a:buNone/>
            </a:pPr>
            <a:endParaRPr lang="en-GB" sz="2400" dirty="0">
              <a:latin typeface="Abadi" panose="020B0604020104020204" pitchFamily="34" charset="0"/>
            </a:endParaRPr>
          </a:p>
          <a:p>
            <a:pPr>
              <a:lnSpc>
                <a:spcPct val="90000"/>
              </a:lnSpc>
            </a:pPr>
            <a:r>
              <a:rPr lang="en-GB" sz="2400" dirty="0">
                <a:latin typeface="Abadi" panose="020B0604020104020204" pitchFamily="34" charset="0"/>
              </a:rPr>
              <a:t>Consent is clear and enthusiastic </a:t>
            </a:r>
          </a:p>
          <a:p>
            <a:pPr marL="0" indent="0">
              <a:lnSpc>
                <a:spcPct val="90000"/>
              </a:lnSpc>
              <a:buNone/>
            </a:pPr>
            <a:endParaRPr lang="en-GB" sz="2400" dirty="0">
              <a:latin typeface="Abadi" panose="020B0604020104020204" pitchFamily="34" charset="0"/>
            </a:endParaRPr>
          </a:p>
          <a:p>
            <a:pPr>
              <a:lnSpc>
                <a:spcPct val="90000"/>
              </a:lnSpc>
            </a:pPr>
            <a:r>
              <a:rPr lang="en-GB" sz="2400" dirty="0">
                <a:latin typeface="Abadi" panose="020B0604020104020204" pitchFamily="34" charset="0"/>
              </a:rPr>
              <a:t>A person can decide to stop an activity at any time, even if they agreed to it before</a:t>
            </a:r>
          </a:p>
          <a:p>
            <a:pPr marL="0" indent="0">
              <a:lnSpc>
                <a:spcPct val="90000"/>
              </a:lnSpc>
              <a:buNone/>
            </a:pPr>
            <a:endParaRPr lang="en-GB" sz="2400" dirty="0">
              <a:latin typeface="Abadi" panose="020B0604020104020204" pitchFamily="34" charset="0"/>
            </a:endParaRPr>
          </a:p>
          <a:p>
            <a:pPr>
              <a:lnSpc>
                <a:spcPct val="90000"/>
              </a:lnSpc>
            </a:pPr>
            <a:r>
              <a:rPr lang="en-GB" sz="2400" dirty="0">
                <a:latin typeface="Abadi" panose="020B0604020104020204" pitchFamily="34" charset="0"/>
              </a:rPr>
              <a:t>If someone has been drinking alcohol, or taking drugs, they may not be able to consent to sex</a:t>
            </a:r>
          </a:p>
          <a:p>
            <a:pPr marL="0" indent="0">
              <a:lnSpc>
                <a:spcPct val="90000"/>
              </a:lnSpc>
              <a:buNone/>
            </a:pPr>
            <a:endParaRPr lang="en-GB" sz="2400" dirty="0">
              <a:latin typeface="Abadi" panose="020B0604020104020204" pitchFamily="34" charset="0"/>
            </a:endParaRPr>
          </a:p>
          <a:p>
            <a:pPr>
              <a:lnSpc>
                <a:spcPct val="90000"/>
              </a:lnSpc>
            </a:pPr>
            <a:r>
              <a:rPr lang="en-GB" sz="2400" dirty="0">
                <a:latin typeface="Abadi" panose="020B0604020104020204" pitchFamily="34" charset="0"/>
              </a:rPr>
              <a:t>If someone is asleep or unconscious, they cannot give consent.</a:t>
            </a:r>
          </a:p>
          <a:p>
            <a:pPr marL="0" indent="0">
              <a:lnSpc>
                <a:spcPct val="90000"/>
              </a:lnSpc>
              <a:buNone/>
            </a:pPr>
            <a:endParaRPr lang="en-GB" sz="2200" dirty="0"/>
          </a:p>
          <a:p>
            <a:pPr marL="0" indent="0">
              <a:lnSpc>
                <a:spcPct val="90000"/>
              </a:lnSpc>
              <a:buNone/>
            </a:pPr>
            <a:r>
              <a:rPr lang="en-GB" sz="2200" dirty="0">
                <a:hlinkClick r:id="rId3"/>
              </a:rPr>
              <a:t>Consent video 3mins</a:t>
            </a:r>
            <a:r>
              <a:rPr lang="en-GB" sz="2200" dirty="0"/>
              <a:t> </a:t>
            </a:r>
          </a:p>
        </p:txBody>
      </p:sp>
    </p:spTree>
    <p:extLst>
      <p:ext uri="{BB962C8B-B14F-4D97-AF65-F5344CB8AC3E}">
        <p14:creationId xmlns:p14="http://schemas.microsoft.com/office/powerpoint/2010/main" val="3176817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5529" y="182881"/>
            <a:ext cx="11794435" cy="6456458"/>
          </a:xfrm>
        </p:spPr>
        <p:txBody>
          <a:bodyPr>
            <a:normAutofit/>
          </a:bodyPr>
          <a:lstStyle/>
          <a:p>
            <a:pPr marL="0" indent="0" algn="ctr">
              <a:buNone/>
            </a:pPr>
            <a:r>
              <a:rPr lang="en-GB" sz="4000" dirty="0">
                <a:latin typeface="Abadi" panose="020B0604020104020204" pitchFamily="34" charset="0"/>
              </a:rPr>
              <a:t>If you are under 16 you can get free and confidential advice and care from Sexual Health Services without your parents/guardian permission</a:t>
            </a:r>
          </a:p>
          <a:p>
            <a:pPr marL="0" indent="0" algn="ctr">
              <a:buNone/>
            </a:pPr>
            <a:endParaRPr lang="en-GB" dirty="0"/>
          </a:p>
          <a:p>
            <a:pPr marL="0" indent="0" algn="ctr">
              <a:buNone/>
            </a:pPr>
            <a:r>
              <a:rPr lang="en-GB" sz="10000" b="1" dirty="0">
                <a:solidFill>
                  <a:schemeClr val="accent2"/>
                </a:solidFill>
              </a:rPr>
              <a:t>True</a:t>
            </a:r>
            <a:r>
              <a:rPr lang="en-GB" sz="10400" b="1" dirty="0">
                <a:solidFill>
                  <a:schemeClr val="accent2"/>
                </a:solidFill>
              </a:rPr>
              <a:t> </a:t>
            </a:r>
            <a:r>
              <a:rPr lang="en-GB" sz="10400" dirty="0">
                <a:solidFill>
                  <a:srgbClr val="92D050"/>
                </a:solidFill>
              </a:rPr>
              <a:t>	</a:t>
            </a:r>
            <a:r>
              <a:rPr lang="en-GB" sz="10400" dirty="0"/>
              <a:t>		</a:t>
            </a:r>
            <a:r>
              <a:rPr lang="en-GB" sz="10400" dirty="0">
                <a:solidFill>
                  <a:srgbClr val="FF0000"/>
                </a:solidFill>
              </a:rPr>
              <a:t>	</a:t>
            </a:r>
            <a:r>
              <a:rPr lang="en-GB" dirty="0">
                <a:solidFill>
                  <a:schemeClr val="accent4"/>
                </a:solidFill>
              </a:rPr>
              <a:t> </a:t>
            </a:r>
            <a:r>
              <a:rPr lang="en-GB" sz="10000" b="1" dirty="0">
                <a:solidFill>
                  <a:schemeClr val="accent4"/>
                </a:solidFill>
                <a:latin typeface="Abadi" panose="020B0604020104020204" pitchFamily="34" charset="0"/>
              </a:rPr>
              <a:t>False</a:t>
            </a:r>
            <a:endParaRPr lang="en-GB" sz="10000" b="1" dirty="0">
              <a:latin typeface="Abadi" panose="020B0604020104020204" pitchFamily="34" charset="0"/>
            </a:endParaRPr>
          </a:p>
        </p:txBody>
      </p:sp>
    </p:spTree>
    <p:extLst>
      <p:ext uri="{BB962C8B-B14F-4D97-AF65-F5344CB8AC3E}">
        <p14:creationId xmlns:p14="http://schemas.microsoft.com/office/powerpoint/2010/main" val="2021327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1153572"/>
            <a:ext cx="3887234" cy="4461163"/>
          </a:xfrm>
        </p:spPr>
        <p:txBody>
          <a:bodyPr>
            <a:normAutofit/>
          </a:bodyPr>
          <a:lstStyle/>
          <a:p>
            <a:r>
              <a:rPr lang="en-GB" sz="6000" dirty="0">
                <a:solidFill>
                  <a:srgbClr val="FFFFFF"/>
                </a:solidFill>
                <a:latin typeface="Abadi" panose="020B0604020104020204" pitchFamily="34" charset="0"/>
              </a:rPr>
              <a:t>TRUE</a:t>
            </a:r>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447308" y="591344"/>
            <a:ext cx="6906491" cy="5585619"/>
          </a:xfrm>
        </p:spPr>
        <p:txBody>
          <a:bodyPr anchor="ctr">
            <a:normAutofit/>
          </a:bodyPr>
          <a:lstStyle/>
          <a:p>
            <a:pPr>
              <a:lnSpc>
                <a:spcPct val="90000"/>
              </a:lnSpc>
            </a:pPr>
            <a:r>
              <a:rPr lang="en-GB" sz="2700" dirty="0">
                <a:latin typeface="Abadi" panose="020B0604020104020204" pitchFamily="34" charset="0"/>
              </a:rPr>
              <a:t>Our service is confidential. If you're 13 to 15 years old, you have the same rights to confidentiality as an adult</a:t>
            </a:r>
          </a:p>
          <a:p>
            <a:pPr>
              <a:lnSpc>
                <a:spcPct val="90000"/>
              </a:lnSpc>
            </a:pPr>
            <a:endParaRPr lang="en-GB" sz="2700" dirty="0">
              <a:latin typeface="Abadi" panose="020B0604020104020204" pitchFamily="34" charset="0"/>
            </a:endParaRPr>
          </a:p>
          <a:p>
            <a:pPr>
              <a:lnSpc>
                <a:spcPct val="90000"/>
              </a:lnSpc>
            </a:pPr>
            <a:r>
              <a:rPr lang="en-GB" sz="2700" dirty="0">
                <a:latin typeface="Abadi" panose="020B0604020104020204" pitchFamily="34" charset="0"/>
              </a:rPr>
              <a:t>Your information is not shared with anyone else (doctors, schools, parents)</a:t>
            </a:r>
          </a:p>
          <a:p>
            <a:pPr marL="0" indent="0">
              <a:lnSpc>
                <a:spcPct val="90000"/>
              </a:lnSpc>
              <a:buNone/>
            </a:pPr>
            <a:endParaRPr lang="en-GB" sz="2700" dirty="0">
              <a:latin typeface="Abadi" panose="020B0604020104020204" pitchFamily="34" charset="0"/>
            </a:endParaRPr>
          </a:p>
          <a:p>
            <a:pPr>
              <a:lnSpc>
                <a:spcPct val="90000"/>
              </a:lnSpc>
            </a:pPr>
            <a:r>
              <a:rPr lang="en-GB" sz="2700" dirty="0">
                <a:latin typeface="Abadi" panose="020B0604020104020204" pitchFamily="34" charset="0"/>
              </a:rPr>
              <a:t>The only time we will share information is if we think you or others are at harm or at risk.</a:t>
            </a:r>
          </a:p>
          <a:p>
            <a:pPr>
              <a:lnSpc>
                <a:spcPct val="90000"/>
              </a:lnSpc>
            </a:pPr>
            <a:endParaRPr lang="en-GB" sz="2700" dirty="0">
              <a:latin typeface="Abadi" panose="020B0604020104020204" pitchFamily="34" charset="0"/>
            </a:endParaRPr>
          </a:p>
          <a:p>
            <a:pPr>
              <a:lnSpc>
                <a:spcPct val="90000"/>
              </a:lnSpc>
            </a:pPr>
            <a:r>
              <a:rPr lang="en-GB" sz="2700" dirty="0">
                <a:latin typeface="Abadi" panose="020B0604020104020204" pitchFamily="34" charset="0"/>
              </a:rPr>
              <a:t>We will talk to you about confidentiality at your appointment.</a:t>
            </a:r>
          </a:p>
        </p:txBody>
      </p:sp>
    </p:spTree>
    <p:extLst>
      <p:ext uri="{BB962C8B-B14F-4D97-AF65-F5344CB8AC3E}">
        <p14:creationId xmlns:p14="http://schemas.microsoft.com/office/powerpoint/2010/main" val="9431458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2277" y="172278"/>
            <a:ext cx="11794435" cy="6520070"/>
          </a:xfrm>
        </p:spPr>
        <p:txBody>
          <a:bodyPr/>
          <a:lstStyle/>
          <a:p>
            <a:pPr marL="0" indent="0" algn="ctr">
              <a:buNone/>
            </a:pPr>
            <a:r>
              <a:rPr lang="en-GB" sz="5000" dirty="0"/>
              <a:t>Sexually Transmitted Infections (STI’s) can impact your health</a:t>
            </a:r>
          </a:p>
          <a:p>
            <a:pPr marL="0" indent="0" algn="ctr">
              <a:buNone/>
            </a:pPr>
            <a:endParaRPr lang="en-GB" dirty="0"/>
          </a:p>
          <a:p>
            <a:pPr marL="0" indent="0" algn="ctr">
              <a:buNone/>
            </a:pPr>
            <a:r>
              <a:rPr lang="en-GB" sz="10000" b="1" dirty="0">
                <a:solidFill>
                  <a:schemeClr val="accent2"/>
                </a:solidFill>
                <a:latin typeface="Abadi" panose="020B0604020104020204" pitchFamily="34" charset="0"/>
              </a:rPr>
              <a:t>True</a:t>
            </a:r>
            <a:r>
              <a:rPr lang="en-GB" sz="9600" dirty="0">
                <a:solidFill>
                  <a:schemeClr val="accent2"/>
                </a:solidFill>
                <a:latin typeface="Abadi" panose="020B0604020104020204" pitchFamily="34" charset="0"/>
              </a:rPr>
              <a:t> </a:t>
            </a:r>
            <a:r>
              <a:rPr lang="en-GB" sz="9600" dirty="0">
                <a:solidFill>
                  <a:srgbClr val="92D050"/>
                </a:solidFill>
                <a:latin typeface="Abadi" panose="020B0604020104020204" pitchFamily="34" charset="0"/>
              </a:rPr>
              <a:t>	</a:t>
            </a:r>
            <a:r>
              <a:rPr lang="en-GB" sz="9600" dirty="0">
                <a:latin typeface="Abadi" panose="020B0604020104020204" pitchFamily="34" charset="0"/>
              </a:rPr>
              <a:t>		</a:t>
            </a:r>
            <a:r>
              <a:rPr lang="en-GB" sz="9600" dirty="0">
                <a:solidFill>
                  <a:srgbClr val="FF0000"/>
                </a:solidFill>
                <a:latin typeface="Abadi" panose="020B0604020104020204" pitchFamily="34" charset="0"/>
              </a:rPr>
              <a:t>	</a:t>
            </a:r>
            <a:r>
              <a:rPr lang="en-GB" dirty="0">
                <a:solidFill>
                  <a:schemeClr val="accent4"/>
                </a:solidFill>
                <a:latin typeface="Abadi" panose="020B0604020104020204" pitchFamily="34" charset="0"/>
              </a:rPr>
              <a:t> </a:t>
            </a:r>
            <a:r>
              <a:rPr lang="en-GB" sz="10000" b="1" dirty="0">
                <a:solidFill>
                  <a:schemeClr val="accent4"/>
                </a:solidFill>
                <a:latin typeface="Abadi" panose="020B0604020104020204" pitchFamily="34" charset="0"/>
              </a:rPr>
              <a:t>False</a:t>
            </a:r>
            <a:endParaRPr lang="en-GB" sz="10000" b="1" dirty="0">
              <a:latin typeface="Abadi" panose="020B0604020104020204" pitchFamily="34" charset="0"/>
            </a:endParaRPr>
          </a:p>
          <a:p>
            <a:pPr marL="0" indent="0" algn="ctr">
              <a:buNone/>
            </a:pPr>
            <a:endParaRPr lang="en-GB" dirty="0"/>
          </a:p>
        </p:txBody>
      </p:sp>
    </p:spTree>
    <p:extLst>
      <p:ext uri="{BB962C8B-B14F-4D97-AF65-F5344CB8AC3E}">
        <p14:creationId xmlns:p14="http://schemas.microsoft.com/office/powerpoint/2010/main" val="13148825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1097301"/>
            <a:ext cx="3200400" cy="4461163"/>
          </a:xfrm>
        </p:spPr>
        <p:txBody>
          <a:bodyPr>
            <a:normAutofit/>
          </a:bodyPr>
          <a:lstStyle/>
          <a:p>
            <a:r>
              <a:rPr lang="en-GB" sz="6000" dirty="0">
                <a:solidFill>
                  <a:srgbClr val="FFFFFF"/>
                </a:solidFill>
                <a:latin typeface="Abadi" panose="020B0604020104020204" pitchFamily="34" charset="0"/>
              </a:rPr>
              <a:t>TRUE</a:t>
            </a:r>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167272" y="126609"/>
            <a:ext cx="7818402" cy="6412303"/>
          </a:xfrm>
        </p:spPr>
        <p:txBody>
          <a:bodyPr anchor="ctr">
            <a:normAutofit/>
          </a:bodyPr>
          <a:lstStyle/>
          <a:p>
            <a:pPr>
              <a:lnSpc>
                <a:spcPct val="90000"/>
              </a:lnSpc>
            </a:pPr>
            <a:r>
              <a:rPr lang="en-GB" sz="2800" dirty="0">
                <a:latin typeface="Abadi" panose="020B0604020104020204" pitchFamily="34" charset="0"/>
              </a:rPr>
              <a:t>If left untreated, many sexually transmitted infections can be painful or uncomfortable</a:t>
            </a:r>
          </a:p>
          <a:p>
            <a:pPr>
              <a:lnSpc>
                <a:spcPct val="90000"/>
              </a:lnSpc>
            </a:pPr>
            <a:endParaRPr lang="en-GB" sz="2800" dirty="0">
              <a:latin typeface="Abadi" panose="020B0604020104020204" pitchFamily="34" charset="0"/>
            </a:endParaRPr>
          </a:p>
          <a:p>
            <a:pPr>
              <a:lnSpc>
                <a:spcPct val="90000"/>
              </a:lnSpc>
            </a:pPr>
            <a:r>
              <a:rPr lang="en-GB" sz="2800" dirty="0">
                <a:latin typeface="Abadi" panose="020B0604020104020204" pitchFamily="34" charset="0"/>
              </a:rPr>
              <a:t>They can be passed on to someone else</a:t>
            </a:r>
          </a:p>
          <a:p>
            <a:pPr marL="0" indent="0">
              <a:lnSpc>
                <a:spcPct val="90000"/>
              </a:lnSpc>
              <a:buNone/>
            </a:pPr>
            <a:endParaRPr lang="en-GB" sz="2800" dirty="0">
              <a:latin typeface="Abadi" panose="020B0604020104020204" pitchFamily="34" charset="0"/>
            </a:endParaRPr>
          </a:p>
          <a:p>
            <a:pPr>
              <a:lnSpc>
                <a:spcPct val="90000"/>
              </a:lnSpc>
            </a:pPr>
            <a:r>
              <a:rPr lang="en-GB" sz="2800" dirty="0">
                <a:latin typeface="Abadi" panose="020B0604020104020204" pitchFamily="34" charset="0"/>
              </a:rPr>
              <a:t>If undiagnosed and untreated, some infections may have lasting health consequences</a:t>
            </a:r>
          </a:p>
          <a:p>
            <a:pPr>
              <a:lnSpc>
                <a:spcPct val="90000"/>
              </a:lnSpc>
            </a:pPr>
            <a:endParaRPr lang="en-GB" sz="2800" dirty="0">
              <a:latin typeface="Abadi" panose="020B0604020104020204" pitchFamily="34" charset="0"/>
            </a:endParaRPr>
          </a:p>
          <a:p>
            <a:pPr marL="0" indent="0">
              <a:lnSpc>
                <a:spcPct val="90000"/>
              </a:lnSpc>
              <a:buNone/>
            </a:pPr>
            <a:endParaRPr lang="en-GB" sz="3000" dirty="0"/>
          </a:p>
          <a:p>
            <a:pPr>
              <a:lnSpc>
                <a:spcPct val="90000"/>
              </a:lnSpc>
            </a:pPr>
            <a:endParaRPr lang="en-GB" sz="3000" dirty="0"/>
          </a:p>
          <a:p>
            <a:pPr>
              <a:lnSpc>
                <a:spcPct val="90000"/>
              </a:lnSpc>
            </a:pPr>
            <a:endParaRPr lang="en-GB" sz="3000" dirty="0"/>
          </a:p>
        </p:txBody>
      </p:sp>
    </p:spTree>
    <p:extLst>
      <p:ext uri="{BB962C8B-B14F-4D97-AF65-F5344CB8AC3E}">
        <p14:creationId xmlns:p14="http://schemas.microsoft.com/office/powerpoint/2010/main" val="19929573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5043" y="172278"/>
            <a:ext cx="11648661" cy="6493565"/>
          </a:xfrm>
        </p:spPr>
        <p:txBody>
          <a:bodyPr/>
          <a:lstStyle/>
          <a:p>
            <a:pPr marL="0" indent="0" algn="ctr">
              <a:buNone/>
            </a:pPr>
            <a:r>
              <a:rPr lang="en-GB" sz="4600" dirty="0">
                <a:latin typeface="Abadi" panose="020B0604020104020204" pitchFamily="34" charset="0"/>
              </a:rPr>
              <a:t>You will </a:t>
            </a:r>
            <a:r>
              <a:rPr lang="en-GB" sz="4600" b="1" dirty="0">
                <a:latin typeface="Abadi" panose="020B0604020104020204" pitchFamily="34" charset="0"/>
              </a:rPr>
              <a:t>not</a:t>
            </a:r>
            <a:r>
              <a:rPr lang="en-GB" sz="4600" dirty="0">
                <a:latin typeface="Abadi" panose="020B0604020104020204" pitchFamily="34" charset="0"/>
              </a:rPr>
              <a:t> always know if you have a Sexually Transmitted Infection</a:t>
            </a:r>
          </a:p>
          <a:p>
            <a:pPr marL="0" indent="0" algn="ctr">
              <a:buNone/>
            </a:pPr>
            <a:endParaRPr lang="en-GB" dirty="0"/>
          </a:p>
          <a:p>
            <a:pPr marL="0" indent="0" algn="ctr">
              <a:buNone/>
            </a:pPr>
            <a:r>
              <a:rPr lang="en-GB" sz="10000" b="1" dirty="0">
                <a:solidFill>
                  <a:schemeClr val="accent2"/>
                </a:solidFill>
                <a:latin typeface="Abadi" panose="020B0604020104020204" pitchFamily="34" charset="0"/>
              </a:rPr>
              <a:t>True</a:t>
            </a:r>
            <a:r>
              <a:rPr lang="en-GB" sz="10000" dirty="0">
                <a:solidFill>
                  <a:schemeClr val="accent2"/>
                </a:solidFill>
                <a:latin typeface="Abadi" panose="020B0604020104020204" pitchFamily="34" charset="0"/>
              </a:rPr>
              <a:t> </a:t>
            </a:r>
            <a:r>
              <a:rPr lang="en-GB" sz="9600" dirty="0">
                <a:solidFill>
                  <a:srgbClr val="92D050"/>
                </a:solidFill>
              </a:rPr>
              <a:t>	</a:t>
            </a:r>
            <a:r>
              <a:rPr lang="en-GB" sz="9600" dirty="0"/>
              <a:t>		</a:t>
            </a:r>
            <a:r>
              <a:rPr lang="en-GB" sz="9600" dirty="0">
                <a:solidFill>
                  <a:srgbClr val="FF0000"/>
                </a:solidFill>
              </a:rPr>
              <a:t>	</a:t>
            </a:r>
            <a:r>
              <a:rPr lang="en-GB" sz="10000" dirty="0">
                <a:solidFill>
                  <a:schemeClr val="accent4"/>
                </a:solidFill>
                <a:latin typeface="Abadi" panose="020B0604020104020204" pitchFamily="34" charset="0"/>
              </a:rPr>
              <a:t> </a:t>
            </a:r>
            <a:r>
              <a:rPr lang="en-GB" sz="10000" b="1" dirty="0">
                <a:solidFill>
                  <a:schemeClr val="accent4"/>
                </a:solidFill>
                <a:latin typeface="Abadi" panose="020B0604020104020204" pitchFamily="34" charset="0"/>
              </a:rPr>
              <a:t>False</a:t>
            </a:r>
            <a:endParaRPr lang="en-GB" sz="10000" b="1" dirty="0">
              <a:latin typeface="Abadi" panose="020B0604020104020204" pitchFamily="34" charset="0"/>
            </a:endParaRPr>
          </a:p>
          <a:p>
            <a:pPr marL="0" indent="0" algn="ctr">
              <a:buNone/>
            </a:pPr>
            <a:endParaRPr lang="en-GB" dirty="0"/>
          </a:p>
        </p:txBody>
      </p:sp>
    </p:spTree>
    <p:extLst>
      <p:ext uri="{BB962C8B-B14F-4D97-AF65-F5344CB8AC3E}">
        <p14:creationId xmlns:p14="http://schemas.microsoft.com/office/powerpoint/2010/main" val="42926555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8194" y="1198418"/>
            <a:ext cx="3200400" cy="4461163"/>
          </a:xfrm>
        </p:spPr>
        <p:txBody>
          <a:bodyPr>
            <a:normAutofit/>
          </a:bodyPr>
          <a:lstStyle/>
          <a:p>
            <a:r>
              <a:rPr lang="en-GB" sz="6000" dirty="0">
                <a:solidFill>
                  <a:srgbClr val="FFFFFF"/>
                </a:solidFill>
                <a:latin typeface="Abadi" panose="020B0604020104020204" pitchFamily="34" charset="0"/>
              </a:rPr>
              <a:t>TRUE</a:t>
            </a:r>
          </a:p>
        </p:txBody>
      </p:sp>
      <p:sp>
        <p:nvSpPr>
          <p:cNvPr id="45" name="Arc 4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149256" y="1392722"/>
            <a:ext cx="7691793" cy="5023391"/>
          </a:xfrm>
        </p:spPr>
        <p:txBody>
          <a:bodyPr anchor="ctr">
            <a:normAutofit fontScale="92500" lnSpcReduction="20000"/>
          </a:bodyPr>
          <a:lstStyle/>
          <a:p>
            <a:pPr>
              <a:lnSpc>
                <a:spcPct val="90000"/>
              </a:lnSpc>
            </a:pPr>
            <a:r>
              <a:rPr lang="en-GB" sz="3000" dirty="0">
                <a:latin typeface="Abadi" panose="020B0604020104020204" pitchFamily="34" charset="0"/>
              </a:rPr>
              <a:t>Not everyone who has a sexually transmitted infection has signs and/or symptoms</a:t>
            </a:r>
          </a:p>
          <a:p>
            <a:pPr>
              <a:lnSpc>
                <a:spcPct val="90000"/>
              </a:lnSpc>
            </a:pPr>
            <a:endParaRPr lang="en-GB" sz="3000" dirty="0">
              <a:latin typeface="Abadi" panose="020B0604020104020204" pitchFamily="34" charset="0"/>
            </a:endParaRPr>
          </a:p>
          <a:p>
            <a:pPr>
              <a:lnSpc>
                <a:spcPct val="90000"/>
              </a:lnSpc>
            </a:pPr>
            <a:r>
              <a:rPr lang="en-GB" sz="3000" dirty="0">
                <a:latin typeface="Abadi" panose="020B0604020104020204" pitchFamily="34" charset="0"/>
              </a:rPr>
              <a:t>Some STI’s may not show symptoms for months or even years</a:t>
            </a:r>
          </a:p>
          <a:p>
            <a:pPr marL="0" indent="0">
              <a:lnSpc>
                <a:spcPct val="90000"/>
              </a:lnSpc>
              <a:buNone/>
            </a:pPr>
            <a:endParaRPr lang="en-GB" sz="3000" dirty="0">
              <a:latin typeface="Abadi" panose="020B0604020104020204" pitchFamily="34" charset="0"/>
            </a:endParaRPr>
          </a:p>
          <a:p>
            <a:pPr>
              <a:lnSpc>
                <a:spcPct val="90000"/>
              </a:lnSpc>
            </a:pPr>
            <a:r>
              <a:rPr lang="en-GB" sz="3000" dirty="0">
                <a:latin typeface="Abadi" panose="020B0604020104020204" pitchFamily="34" charset="0"/>
              </a:rPr>
              <a:t>Chlamydia is the most common STI in your age group</a:t>
            </a:r>
          </a:p>
          <a:p>
            <a:pPr marL="0" indent="0">
              <a:lnSpc>
                <a:spcPct val="90000"/>
              </a:lnSpc>
              <a:buNone/>
            </a:pPr>
            <a:endParaRPr lang="en-GB" sz="3000" dirty="0">
              <a:latin typeface="Abadi" panose="020B0604020104020204" pitchFamily="34" charset="0"/>
            </a:endParaRPr>
          </a:p>
          <a:p>
            <a:pPr>
              <a:lnSpc>
                <a:spcPct val="90000"/>
              </a:lnSpc>
            </a:pPr>
            <a:r>
              <a:rPr lang="en-GB" sz="3000" dirty="0">
                <a:latin typeface="Abadi" panose="020B0604020104020204" pitchFamily="34" charset="0"/>
              </a:rPr>
              <a:t>We can test for some Sexually Transmitted Infections even if you don’t have symptoms </a:t>
            </a:r>
          </a:p>
          <a:p>
            <a:pPr>
              <a:lnSpc>
                <a:spcPct val="90000"/>
              </a:lnSpc>
            </a:pPr>
            <a:endParaRPr lang="en-GB" sz="3000" dirty="0">
              <a:latin typeface="Abadi" panose="020B0604020104020204" pitchFamily="34" charset="0"/>
            </a:endParaRPr>
          </a:p>
          <a:p>
            <a:pPr>
              <a:lnSpc>
                <a:spcPct val="90000"/>
              </a:lnSpc>
            </a:pPr>
            <a:r>
              <a:rPr lang="en-GB" sz="3000" dirty="0">
                <a:latin typeface="Abadi" panose="020B0604020104020204" pitchFamily="34" charset="0"/>
              </a:rPr>
              <a:t>Other infections can only be diagnosed if you have symptoms such as Warts or Herpes </a:t>
            </a:r>
          </a:p>
          <a:p>
            <a:pPr marL="0" indent="0">
              <a:lnSpc>
                <a:spcPct val="90000"/>
              </a:lnSpc>
              <a:buNone/>
            </a:pPr>
            <a:endParaRPr lang="en-GB" sz="2500" dirty="0"/>
          </a:p>
          <a:p>
            <a:pPr marL="0" indent="0">
              <a:lnSpc>
                <a:spcPct val="90000"/>
              </a:lnSpc>
              <a:buNone/>
            </a:pPr>
            <a:endParaRPr lang="en-GB" sz="2500" dirty="0"/>
          </a:p>
          <a:p>
            <a:pPr>
              <a:lnSpc>
                <a:spcPct val="90000"/>
              </a:lnSpc>
            </a:pPr>
            <a:endParaRPr lang="en-GB" sz="2500" dirty="0"/>
          </a:p>
          <a:p>
            <a:pPr>
              <a:lnSpc>
                <a:spcPct val="90000"/>
              </a:lnSpc>
            </a:pPr>
            <a:endParaRPr lang="en-GB" sz="2500" dirty="0"/>
          </a:p>
          <a:p>
            <a:pPr>
              <a:lnSpc>
                <a:spcPct val="90000"/>
              </a:lnSpc>
            </a:pPr>
            <a:endParaRPr lang="en-GB" sz="2500" dirty="0"/>
          </a:p>
        </p:txBody>
      </p:sp>
    </p:spTree>
    <p:extLst>
      <p:ext uri="{BB962C8B-B14F-4D97-AF65-F5344CB8AC3E}">
        <p14:creationId xmlns:p14="http://schemas.microsoft.com/office/powerpoint/2010/main" val="207698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56" name="Group 55">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57" name="Freeform: Shape 56">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Freeform: Shape 58">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Freeform: Shape 59">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BC720F46-E1BE-4900-9DEB-208251BFF6E2}"/>
              </a:ext>
            </a:extLst>
          </p:cNvPr>
          <p:cNvSpPr>
            <a:spLocks noGrp="1"/>
          </p:cNvSpPr>
          <p:nvPr>
            <p:ph type="title"/>
          </p:nvPr>
        </p:nvSpPr>
        <p:spPr>
          <a:xfrm>
            <a:off x="-52623" y="998806"/>
            <a:ext cx="4548423" cy="5176911"/>
          </a:xfrm>
        </p:spPr>
        <p:txBody>
          <a:bodyPr>
            <a:normAutofit/>
          </a:bodyPr>
          <a:lstStyle/>
          <a:p>
            <a:r>
              <a:rPr lang="en-GB" b="1" dirty="0">
                <a:latin typeface="Abadi" panose="020B0604020104020204" pitchFamily="34" charset="0"/>
              </a:rPr>
              <a:t>About </a:t>
            </a:r>
            <a:br>
              <a:rPr lang="en-GB" b="1" dirty="0">
                <a:latin typeface="Abadi" panose="020B0604020104020204" pitchFamily="34" charset="0"/>
              </a:rPr>
            </a:br>
            <a:r>
              <a:rPr lang="en-GB" b="1" dirty="0">
                <a:latin typeface="Abadi" panose="020B0604020104020204" pitchFamily="34" charset="0"/>
              </a:rPr>
              <a:t>Sexual Health Services </a:t>
            </a:r>
          </a:p>
        </p:txBody>
      </p:sp>
      <p:sp>
        <p:nvSpPr>
          <p:cNvPr id="3" name="Content Placeholder 2">
            <a:extLst>
              <a:ext uri="{FF2B5EF4-FFF2-40B4-BE49-F238E27FC236}">
                <a16:creationId xmlns:a16="http://schemas.microsoft.com/office/drawing/2014/main" id="{5A8A27BD-1387-4C66-AF6B-F25B15E9ECC4}"/>
              </a:ext>
            </a:extLst>
          </p:cNvPr>
          <p:cNvSpPr>
            <a:spLocks noGrp="1"/>
          </p:cNvSpPr>
          <p:nvPr>
            <p:ph idx="1"/>
          </p:nvPr>
        </p:nvSpPr>
        <p:spPr>
          <a:xfrm>
            <a:off x="6172200" y="804672"/>
            <a:ext cx="5221224" cy="5230368"/>
          </a:xfrm>
        </p:spPr>
        <p:txBody>
          <a:bodyPr anchor="ctr">
            <a:normAutofit fontScale="85000" lnSpcReduction="10000"/>
          </a:bodyPr>
          <a:lstStyle/>
          <a:p>
            <a:r>
              <a:rPr lang="en-GB" sz="3000" dirty="0">
                <a:latin typeface="Abadi" panose="020B0604020104020204" pitchFamily="34" charset="0"/>
                <a:cs typeface="Arial" panose="020B0604020202020204" pitchFamily="34" charset="0"/>
              </a:rPr>
              <a:t>All sexual health services are free, confidential and non-judgemental. We promise to treat everyone with kindness and respect. Your health, wellbeing and safety is our priority.</a:t>
            </a:r>
          </a:p>
          <a:p>
            <a:pPr marL="0" indent="0">
              <a:buNone/>
            </a:pPr>
            <a:endParaRPr lang="en-GB" sz="3000" dirty="0">
              <a:latin typeface="Abadi" panose="020B0604020104020204" pitchFamily="34" charset="0"/>
              <a:cs typeface="Arial" panose="020B0604020202020204" pitchFamily="34" charset="0"/>
            </a:endParaRPr>
          </a:p>
          <a:p>
            <a:r>
              <a:rPr lang="en-GB" dirty="0">
                <a:latin typeface="Abadi" panose="020B0604020104020204" pitchFamily="34" charset="0"/>
                <a:cs typeface="Arial" panose="020B0604020202020204" pitchFamily="34" charset="0"/>
              </a:rPr>
              <a:t>We promote equality with due regard to protected characteristics, which means we offer inclusive services regardless of religion, ethnicity, sexuality and gender identity. </a:t>
            </a:r>
            <a:endParaRPr lang="en-GB" sz="1800" dirty="0">
              <a:solidFill>
                <a:schemeClr val="tx2"/>
              </a:solidFill>
              <a:latin typeface="Abadi" panose="020B0604020104020204" pitchFamily="34" charset="0"/>
              <a:cs typeface="Arial" panose="020B0604020202020204" pitchFamily="34" charset="0"/>
            </a:endParaRPr>
          </a:p>
        </p:txBody>
      </p:sp>
    </p:spTree>
    <p:extLst>
      <p:ext uri="{BB962C8B-B14F-4D97-AF65-F5344CB8AC3E}">
        <p14:creationId xmlns:p14="http://schemas.microsoft.com/office/powerpoint/2010/main" val="32729844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5287" y="159027"/>
            <a:ext cx="11807687" cy="6480312"/>
          </a:xfrm>
        </p:spPr>
        <p:txBody>
          <a:bodyPr>
            <a:normAutofit/>
          </a:bodyPr>
          <a:lstStyle/>
          <a:p>
            <a:pPr marL="0" indent="0" algn="ctr">
              <a:buNone/>
            </a:pPr>
            <a:r>
              <a:rPr lang="en-GB" sz="4800" dirty="0">
                <a:latin typeface="Abadi" panose="020B0604020104020204" pitchFamily="34" charset="0"/>
              </a:rPr>
              <a:t>A doctor/nurse may need to examine you to diagnose a Sexually Transmitted Infection</a:t>
            </a:r>
          </a:p>
          <a:p>
            <a:pPr marL="0" indent="0" algn="ctr">
              <a:buNone/>
            </a:pPr>
            <a:endParaRPr lang="en-GB" sz="4800" dirty="0">
              <a:latin typeface="Abadi" panose="020B0604020104020204" pitchFamily="34" charset="0"/>
            </a:endParaRPr>
          </a:p>
          <a:p>
            <a:pPr marL="0" indent="0" algn="ctr">
              <a:buNone/>
            </a:pPr>
            <a:endParaRPr lang="en-GB" dirty="0"/>
          </a:p>
          <a:p>
            <a:pPr marL="0" lvl="0" indent="0" algn="ctr">
              <a:buNone/>
            </a:pPr>
            <a:r>
              <a:rPr lang="en-GB" sz="10000" b="1" dirty="0">
                <a:solidFill>
                  <a:schemeClr val="accent1"/>
                </a:solidFill>
                <a:latin typeface="Abadi" panose="020B0604020104020204" pitchFamily="34" charset="0"/>
              </a:rPr>
              <a:t>True</a:t>
            </a:r>
            <a:r>
              <a:rPr lang="en-GB" sz="10000" b="1" dirty="0">
                <a:solidFill>
                  <a:srgbClr val="92D050"/>
                </a:solidFill>
                <a:latin typeface="Abadi" panose="020B0604020104020204" pitchFamily="34" charset="0"/>
              </a:rPr>
              <a:t>	</a:t>
            </a:r>
            <a:r>
              <a:rPr lang="en-GB" sz="9600" dirty="0">
                <a:solidFill>
                  <a:prstClr val="black"/>
                </a:solidFill>
              </a:rPr>
              <a:t>		</a:t>
            </a:r>
            <a:r>
              <a:rPr lang="en-GB" sz="9600" dirty="0">
                <a:solidFill>
                  <a:srgbClr val="FF0000"/>
                </a:solidFill>
              </a:rPr>
              <a:t>	</a:t>
            </a:r>
            <a:r>
              <a:rPr lang="en-GB" sz="10000" b="1" dirty="0">
                <a:solidFill>
                  <a:schemeClr val="accent3"/>
                </a:solidFill>
                <a:latin typeface="Abadi" panose="020B0604020104020204" pitchFamily="34" charset="0"/>
              </a:rPr>
              <a:t>False</a:t>
            </a:r>
          </a:p>
          <a:p>
            <a:pPr marL="0" indent="0" algn="ctr">
              <a:buNone/>
            </a:pPr>
            <a:endParaRPr lang="en-GB" dirty="0"/>
          </a:p>
        </p:txBody>
      </p:sp>
    </p:spTree>
    <p:extLst>
      <p:ext uri="{BB962C8B-B14F-4D97-AF65-F5344CB8AC3E}">
        <p14:creationId xmlns:p14="http://schemas.microsoft.com/office/powerpoint/2010/main" val="13103812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1097301"/>
            <a:ext cx="3329069" cy="4461163"/>
          </a:xfrm>
        </p:spPr>
        <p:txBody>
          <a:bodyPr>
            <a:normAutofit/>
          </a:bodyPr>
          <a:lstStyle/>
          <a:p>
            <a:r>
              <a:rPr lang="en-GB" sz="6000" dirty="0">
                <a:solidFill>
                  <a:srgbClr val="FFFFFF"/>
                </a:solidFill>
                <a:latin typeface="Abadi" panose="020B0604020104020204" pitchFamily="34" charset="0"/>
              </a:rPr>
              <a:t>TRUE</a:t>
            </a:r>
          </a:p>
        </p:txBody>
      </p:sp>
      <p:sp>
        <p:nvSpPr>
          <p:cNvPr id="32" name="Arc 3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167272" y="745588"/>
            <a:ext cx="7466563" cy="6112411"/>
          </a:xfrm>
        </p:spPr>
        <p:txBody>
          <a:bodyPr anchor="ctr">
            <a:normAutofit fontScale="70000" lnSpcReduction="20000"/>
          </a:bodyPr>
          <a:lstStyle/>
          <a:p>
            <a:pPr marL="0" indent="0">
              <a:lnSpc>
                <a:spcPct val="90000"/>
              </a:lnSpc>
              <a:spcBef>
                <a:spcPts val="0"/>
              </a:spcBef>
              <a:spcAft>
                <a:spcPts val="600"/>
              </a:spcAft>
              <a:buNone/>
            </a:pPr>
            <a:endParaRPr lang="en-GB" sz="2200" dirty="0"/>
          </a:p>
          <a:p>
            <a:pPr marL="0" indent="0">
              <a:lnSpc>
                <a:spcPct val="90000"/>
              </a:lnSpc>
              <a:spcBef>
                <a:spcPts val="0"/>
              </a:spcBef>
              <a:spcAft>
                <a:spcPts val="600"/>
              </a:spcAft>
              <a:buNone/>
            </a:pPr>
            <a:endParaRPr lang="en-GB" sz="2200" dirty="0">
              <a:latin typeface="Abadi" panose="020B0604020104020204" pitchFamily="34" charset="0"/>
            </a:endParaRPr>
          </a:p>
          <a:p>
            <a:pPr>
              <a:lnSpc>
                <a:spcPct val="90000"/>
              </a:lnSpc>
              <a:spcBef>
                <a:spcPts val="0"/>
              </a:spcBef>
              <a:spcAft>
                <a:spcPts val="600"/>
              </a:spcAft>
            </a:pPr>
            <a:r>
              <a:rPr lang="en-GB" sz="3000" dirty="0">
                <a:latin typeface="Abadi" panose="020B0604020104020204" pitchFamily="34" charset="0"/>
              </a:rPr>
              <a:t>Many tests are completed by you (urine or self taken swab) but some STIs may need a nurse/doctor to examine you</a:t>
            </a:r>
          </a:p>
          <a:p>
            <a:pPr>
              <a:lnSpc>
                <a:spcPct val="90000"/>
              </a:lnSpc>
              <a:spcBef>
                <a:spcPts val="0"/>
              </a:spcBef>
              <a:spcAft>
                <a:spcPts val="600"/>
              </a:spcAft>
            </a:pPr>
            <a:endParaRPr lang="en-GB" sz="3000" dirty="0">
              <a:latin typeface="Abadi" panose="020B0604020104020204" pitchFamily="34" charset="0"/>
            </a:endParaRPr>
          </a:p>
          <a:p>
            <a:pPr>
              <a:lnSpc>
                <a:spcPct val="90000"/>
              </a:lnSpc>
              <a:spcBef>
                <a:spcPts val="0"/>
              </a:spcBef>
              <a:spcAft>
                <a:spcPts val="600"/>
              </a:spcAft>
            </a:pPr>
            <a:r>
              <a:rPr lang="en-GB" sz="3000" dirty="0">
                <a:latin typeface="Abadi" panose="020B0604020104020204" pitchFamily="34" charset="0"/>
              </a:rPr>
              <a:t>They will discuss this with you before any examination so that you can talk about any worries or concerns you may have</a:t>
            </a:r>
          </a:p>
          <a:p>
            <a:pPr>
              <a:lnSpc>
                <a:spcPct val="90000"/>
              </a:lnSpc>
              <a:spcBef>
                <a:spcPts val="0"/>
              </a:spcBef>
              <a:spcAft>
                <a:spcPts val="600"/>
              </a:spcAft>
            </a:pPr>
            <a:endParaRPr lang="en-GB" sz="3000" dirty="0">
              <a:latin typeface="Abadi" panose="020B0604020104020204" pitchFamily="34" charset="0"/>
            </a:endParaRPr>
          </a:p>
          <a:p>
            <a:pPr>
              <a:lnSpc>
                <a:spcPct val="90000"/>
              </a:lnSpc>
              <a:spcBef>
                <a:spcPts val="0"/>
              </a:spcBef>
              <a:spcAft>
                <a:spcPts val="600"/>
              </a:spcAft>
            </a:pPr>
            <a:r>
              <a:rPr lang="en-GB" sz="3000" dirty="0">
                <a:latin typeface="Abadi" panose="020B0604020104020204" pitchFamily="34" charset="0"/>
              </a:rPr>
              <a:t>We will always ask for your consent before a physical examination</a:t>
            </a:r>
          </a:p>
          <a:p>
            <a:pPr>
              <a:lnSpc>
                <a:spcPct val="90000"/>
              </a:lnSpc>
              <a:spcBef>
                <a:spcPts val="0"/>
              </a:spcBef>
              <a:spcAft>
                <a:spcPts val="600"/>
              </a:spcAft>
            </a:pPr>
            <a:endParaRPr lang="en-GB" sz="3000" dirty="0">
              <a:latin typeface="Abadi" panose="020B0604020104020204" pitchFamily="34" charset="0"/>
            </a:endParaRPr>
          </a:p>
          <a:p>
            <a:pPr>
              <a:lnSpc>
                <a:spcPct val="90000"/>
              </a:lnSpc>
              <a:spcBef>
                <a:spcPts val="0"/>
              </a:spcBef>
              <a:spcAft>
                <a:spcPts val="600"/>
              </a:spcAft>
            </a:pPr>
            <a:r>
              <a:rPr lang="en-GB" sz="3000" dirty="0">
                <a:latin typeface="Abadi" panose="020B0604020104020204" pitchFamily="34" charset="0"/>
              </a:rPr>
              <a:t>You will be offered a chaperone to come in to the room to support you during any physical examination</a:t>
            </a:r>
          </a:p>
          <a:p>
            <a:pPr>
              <a:lnSpc>
                <a:spcPct val="90000"/>
              </a:lnSpc>
              <a:spcBef>
                <a:spcPts val="0"/>
              </a:spcBef>
              <a:spcAft>
                <a:spcPts val="600"/>
              </a:spcAft>
            </a:pPr>
            <a:endParaRPr lang="en-GB" sz="3000" dirty="0">
              <a:latin typeface="Abadi" panose="020B0604020104020204" pitchFamily="34" charset="0"/>
            </a:endParaRPr>
          </a:p>
          <a:p>
            <a:pPr>
              <a:lnSpc>
                <a:spcPct val="90000"/>
              </a:lnSpc>
              <a:spcBef>
                <a:spcPts val="0"/>
              </a:spcBef>
              <a:spcAft>
                <a:spcPts val="600"/>
              </a:spcAft>
            </a:pPr>
            <a:r>
              <a:rPr lang="en-GB" sz="3000" dirty="0">
                <a:latin typeface="Abadi" panose="020B0604020104020204" pitchFamily="34" charset="0"/>
              </a:rPr>
              <a:t>We know this can feel uncomfortable but everyone is </a:t>
            </a:r>
            <a:r>
              <a:rPr lang="en-GB" sz="3000" b="1" dirty="0">
                <a:latin typeface="Abadi" panose="020B0604020104020204" pitchFamily="34" charset="0"/>
              </a:rPr>
              <a:t>always</a:t>
            </a:r>
            <a:r>
              <a:rPr lang="en-GB" sz="3000" dirty="0">
                <a:latin typeface="Abadi" panose="020B0604020104020204" pitchFamily="34" charset="0"/>
              </a:rPr>
              <a:t> treated with dignity and respect and it usually only takes a few minutes.</a:t>
            </a:r>
          </a:p>
          <a:p>
            <a:pPr>
              <a:lnSpc>
                <a:spcPct val="90000"/>
              </a:lnSpc>
              <a:spcBef>
                <a:spcPts val="0"/>
              </a:spcBef>
              <a:spcAft>
                <a:spcPts val="600"/>
              </a:spcAft>
            </a:pPr>
            <a:endParaRPr lang="en-GB" sz="3000" dirty="0">
              <a:latin typeface="Abadi" panose="020B0604020104020204" pitchFamily="34" charset="0"/>
            </a:endParaRPr>
          </a:p>
          <a:p>
            <a:pPr>
              <a:lnSpc>
                <a:spcPct val="90000"/>
              </a:lnSpc>
              <a:spcBef>
                <a:spcPts val="0"/>
              </a:spcBef>
              <a:spcAft>
                <a:spcPts val="600"/>
              </a:spcAft>
            </a:pPr>
            <a:r>
              <a:rPr lang="en-GB" sz="3000" b="1" dirty="0">
                <a:latin typeface="Abadi" panose="020B0604020104020204" pitchFamily="34" charset="0"/>
              </a:rPr>
              <a:t>A Chlamydia test is a urine sample or self-taken             vaginal swab</a:t>
            </a:r>
          </a:p>
          <a:p>
            <a:pPr>
              <a:lnSpc>
                <a:spcPct val="90000"/>
              </a:lnSpc>
              <a:spcBef>
                <a:spcPts val="0"/>
              </a:spcBef>
              <a:spcAft>
                <a:spcPts val="600"/>
              </a:spcAft>
            </a:pPr>
            <a:endParaRPr lang="en-GB" sz="3000" dirty="0">
              <a:latin typeface="Abadi" panose="020B0604020104020204" pitchFamily="34" charset="0"/>
            </a:endParaRPr>
          </a:p>
          <a:p>
            <a:pPr marL="0" indent="0">
              <a:lnSpc>
                <a:spcPct val="90000"/>
              </a:lnSpc>
              <a:spcBef>
                <a:spcPts val="0"/>
              </a:spcBef>
              <a:spcAft>
                <a:spcPts val="600"/>
              </a:spcAft>
              <a:buNone/>
            </a:pPr>
            <a:endParaRPr lang="en-GB" sz="2200" dirty="0"/>
          </a:p>
          <a:p>
            <a:pPr marL="0" indent="0">
              <a:lnSpc>
                <a:spcPct val="90000"/>
              </a:lnSpc>
              <a:spcBef>
                <a:spcPts val="0"/>
              </a:spcBef>
              <a:spcAft>
                <a:spcPts val="600"/>
              </a:spcAft>
              <a:buNone/>
            </a:pPr>
            <a:endParaRPr lang="en-GB" sz="2200" dirty="0"/>
          </a:p>
          <a:p>
            <a:pPr marL="0" indent="0">
              <a:lnSpc>
                <a:spcPct val="90000"/>
              </a:lnSpc>
              <a:spcBef>
                <a:spcPts val="0"/>
              </a:spcBef>
              <a:spcAft>
                <a:spcPts val="600"/>
              </a:spcAft>
              <a:buNone/>
            </a:pPr>
            <a:endParaRPr lang="en-GB" sz="2200" dirty="0"/>
          </a:p>
          <a:p>
            <a:pPr marL="0" indent="0">
              <a:lnSpc>
                <a:spcPct val="90000"/>
              </a:lnSpc>
              <a:spcBef>
                <a:spcPts val="0"/>
              </a:spcBef>
              <a:spcAft>
                <a:spcPts val="600"/>
              </a:spcAft>
              <a:buNone/>
            </a:pPr>
            <a:endParaRPr lang="en-GB" sz="2200" dirty="0"/>
          </a:p>
          <a:p>
            <a:pPr marL="0" indent="0">
              <a:lnSpc>
                <a:spcPct val="90000"/>
              </a:lnSpc>
              <a:spcBef>
                <a:spcPts val="0"/>
              </a:spcBef>
              <a:spcAft>
                <a:spcPts val="600"/>
              </a:spcAft>
              <a:buNone/>
            </a:pPr>
            <a:endParaRPr lang="en-GB" sz="2200" b="1" dirty="0"/>
          </a:p>
          <a:p>
            <a:pPr marL="0" indent="0">
              <a:lnSpc>
                <a:spcPct val="90000"/>
              </a:lnSpc>
              <a:spcBef>
                <a:spcPts val="0"/>
              </a:spcBef>
              <a:spcAft>
                <a:spcPts val="600"/>
              </a:spcAft>
              <a:buNone/>
            </a:pPr>
            <a:endParaRPr lang="en-GB" sz="2200" b="1" dirty="0"/>
          </a:p>
          <a:p>
            <a:pPr marL="0" indent="0">
              <a:lnSpc>
                <a:spcPct val="90000"/>
              </a:lnSpc>
              <a:spcBef>
                <a:spcPts val="0"/>
              </a:spcBef>
              <a:spcAft>
                <a:spcPts val="600"/>
              </a:spcAft>
              <a:buNone/>
            </a:pPr>
            <a:endParaRPr lang="en-GB" sz="2200" b="1" dirty="0"/>
          </a:p>
          <a:p>
            <a:pPr marL="0" indent="0">
              <a:lnSpc>
                <a:spcPct val="90000"/>
              </a:lnSpc>
              <a:spcBef>
                <a:spcPts val="0"/>
              </a:spcBef>
              <a:spcAft>
                <a:spcPts val="600"/>
              </a:spcAft>
              <a:buNone/>
            </a:pPr>
            <a:endParaRPr lang="en-GB" sz="2200" dirty="0"/>
          </a:p>
        </p:txBody>
      </p:sp>
    </p:spTree>
    <p:extLst>
      <p:ext uri="{BB962C8B-B14F-4D97-AF65-F5344CB8AC3E}">
        <p14:creationId xmlns:p14="http://schemas.microsoft.com/office/powerpoint/2010/main" val="6785946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323557"/>
            <a:ext cx="10972800" cy="6386732"/>
          </a:xfrm>
        </p:spPr>
        <p:txBody>
          <a:bodyPr>
            <a:normAutofit/>
          </a:bodyPr>
          <a:lstStyle/>
          <a:p>
            <a:pPr marL="0" indent="0" algn="ctr">
              <a:buNone/>
            </a:pPr>
            <a:r>
              <a:rPr lang="en-GB" sz="4400" dirty="0">
                <a:latin typeface="Abadi" panose="020B0604020104020204" pitchFamily="34" charset="0"/>
              </a:rPr>
              <a:t>If you have only ever had sex with one person, you are </a:t>
            </a:r>
            <a:r>
              <a:rPr lang="en-GB" sz="4400" b="1" dirty="0">
                <a:latin typeface="Abadi" panose="020B0604020104020204" pitchFamily="34" charset="0"/>
              </a:rPr>
              <a:t>still</a:t>
            </a:r>
            <a:r>
              <a:rPr lang="en-GB" sz="4400" dirty="0">
                <a:latin typeface="Abadi" panose="020B0604020104020204" pitchFamily="34" charset="0"/>
              </a:rPr>
              <a:t> at risk of getting a Sexually Transmitted Infection</a:t>
            </a:r>
          </a:p>
          <a:p>
            <a:pPr marL="0" indent="0" algn="ctr">
              <a:buNone/>
            </a:pPr>
            <a:endParaRPr lang="en-GB" dirty="0"/>
          </a:p>
          <a:p>
            <a:pPr marL="0" lvl="0" indent="0" algn="ctr">
              <a:buNone/>
            </a:pPr>
            <a:r>
              <a:rPr lang="en-GB" sz="10000" b="1" dirty="0">
                <a:solidFill>
                  <a:schemeClr val="accent1"/>
                </a:solidFill>
                <a:latin typeface="Abadi" panose="020B0604020104020204" pitchFamily="34" charset="0"/>
              </a:rPr>
              <a:t>True</a:t>
            </a:r>
            <a:r>
              <a:rPr lang="en-GB" sz="9600" dirty="0">
                <a:solidFill>
                  <a:srgbClr val="92D050"/>
                </a:solidFill>
              </a:rPr>
              <a:t>	</a:t>
            </a:r>
            <a:r>
              <a:rPr lang="en-GB" sz="9600" dirty="0">
                <a:solidFill>
                  <a:prstClr val="black"/>
                </a:solidFill>
              </a:rPr>
              <a:t>		</a:t>
            </a:r>
            <a:r>
              <a:rPr lang="en-GB" sz="9600" dirty="0">
                <a:solidFill>
                  <a:srgbClr val="FF0000"/>
                </a:solidFill>
              </a:rPr>
              <a:t>	</a:t>
            </a:r>
            <a:r>
              <a:rPr lang="en-GB" sz="10000" b="1" dirty="0">
                <a:solidFill>
                  <a:schemeClr val="accent3"/>
                </a:solidFill>
                <a:latin typeface="Abadi" panose="020B0604020104020204" pitchFamily="34" charset="0"/>
              </a:rPr>
              <a:t>False</a:t>
            </a:r>
          </a:p>
          <a:p>
            <a:pPr marL="0" indent="0" algn="ctr">
              <a:buNone/>
            </a:pPr>
            <a:endParaRPr lang="en-GB" dirty="0"/>
          </a:p>
        </p:txBody>
      </p:sp>
    </p:spTree>
    <p:extLst>
      <p:ext uri="{BB962C8B-B14F-4D97-AF65-F5344CB8AC3E}">
        <p14:creationId xmlns:p14="http://schemas.microsoft.com/office/powerpoint/2010/main" val="36569456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957" y="1280160"/>
            <a:ext cx="3576251" cy="3291839"/>
          </a:xfrm>
        </p:spPr>
        <p:txBody>
          <a:bodyPr>
            <a:normAutofit/>
          </a:bodyPr>
          <a:lstStyle/>
          <a:p>
            <a:r>
              <a:rPr lang="en-GB" sz="6600" b="1" dirty="0">
                <a:solidFill>
                  <a:schemeClr val="accent1"/>
                </a:solidFill>
                <a:latin typeface="Abadi" panose="020B0604020104020204" pitchFamily="34" charset="0"/>
              </a:rPr>
              <a:t>TRUE</a:t>
            </a:r>
          </a:p>
        </p:txBody>
      </p:sp>
      <p:pic>
        <p:nvPicPr>
          <p:cNvPr id="2052" name="Picture 4"/>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11316"/>
          <a:stretch/>
        </p:blipFill>
        <p:spPr bwMode="auto">
          <a:xfrm>
            <a:off x="4909625" y="196948"/>
            <a:ext cx="7074417" cy="6173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30371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2522" y="225287"/>
            <a:ext cx="11767930" cy="6467060"/>
          </a:xfrm>
        </p:spPr>
        <p:txBody>
          <a:bodyPr/>
          <a:lstStyle/>
          <a:p>
            <a:pPr marL="0" indent="0" algn="ctr">
              <a:buNone/>
            </a:pPr>
            <a:r>
              <a:rPr lang="en-GB" sz="4800" dirty="0">
                <a:latin typeface="Abadi" panose="020B0604020104020204" pitchFamily="34" charset="0"/>
              </a:rPr>
              <a:t>The Contraceptive Pill will </a:t>
            </a:r>
            <a:r>
              <a:rPr lang="en-GB" sz="4800" b="1" dirty="0">
                <a:latin typeface="Abadi" panose="020B0604020104020204" pitchFamily="34" charset="0"/>
              </a:rPr>
              <a:t>not</a:t>
            </a:r>
            <a:r>
              <a:rPr lang="en-GB" sz="4800" dirty="0">
                <a:latin typeface="Abadi" panose="020B0604020104020204" pitchFamily="34" charset="0"/>
              </a:rPr>
              <a:t> protect you against Sexually Transmitted Infections</a:t>
            </a:r>
          </a:p>
          <a:p>
            <a:pPr marL="0" indent="0" algn="ctr">
              <a:buNone/>
            </a:pPr>
            <a:endParaRPr lang="en-GB" dirty="0"/>
          </a:p>
          <a:p>
            <a:pPr marL="0" lvl="0" indent="0" algn="ctr">
              <a:buNone/>
            </a:pPr>
            <a:r>
              <a:rPr lang="en-GB" sz="10000" b="1" dirty="0">
                <a:solidFill>
                  <a:schemeClr val="accent1"/>
                </a:solidFill>
                <a:latin typeface="Abadi" panose="020B0604020104020204" pitchFamily="34" charset="0"/>
              </a:rPr>
              <a:t>True</a:t>
            </a:r>
            <a:r>
              <a:rPr lang="en-GB" sz="9600" dirty="0">
                <a:solidFill>
                  <a:srgbClr val="92D050"/>
                </a:solidFill>
              </a:rPr>
              <a:t>	</a:t>
            </a:r>
            <a:r>
              <a:rPr lang="en-GB" sz="9600" dirty="0">
                <a:solidFill>
                  <a:prstClr val="black"/>
                </a:solidFill>
              </a:rPr>
              <a:t>		</a:t>
            </a:r>
            <a:r>
              <a:rPr lang="en-GB" sz="9600" dirty="0">
                <a:solidFill>
                  <a:srgbClr val="FF0000"/>
                </a:solidFill>
              </a:rPr>
              <a:t>	</a:t>
            </a:r>
            <a:r>
              <a:rPr lang="en-GB" sz="10000" b="1" dirty="0">
                <a:solidFill>
                  <a:schemeClr val="accent3"/>
                </a:solidFill>
                <a:latin typeface="Abadi" panose="020B0604020104020204" pitchFamily="34" charset="0"/>
              </a:rPr>
              <a:t>False</a:t>
            </a:r>
          </a:p>
          <a:p>
            <a:pPr marL="0" indent="0" algn="ctr">
              <a:buNone/>
            </a:pPr>
            <a:endParaRPr lang="en-GB" dirty="0"/>
          </a:p>
        </p:txBody>
      </p:sp>
    </p:spTree>
    <p:extLst>
      <p:ext uri="{BB962C8B-B14F-4D97-AF65-F5344CB8AC3E}">
        <p14:creationId xmlns:p14="http://schemas.microsoft.com/office/powerpoint/2010/main" val="31973593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1153572"/>
            <a:ext cx="3887234" cy="4461163"/>
          </a:xfrm>
        </p:spPr>
        <p:txBody>
          <a:bodyPr>
            <a:normAutofit/>
          </a:bodyPr>
          <a:lstStyle/>
          <a:p>
            <a:r>
              <a:rPr lang="en-GB" sz="6000" dirty="0">
                <a:solidFill>
                  <a:srgbClr val="FFFFFF"/>
                </a:solidFill>
                <a:latin typeface="Abadi" panose="020B0604020104020204" pitchFamily="34" charset="0"/>
              </a:rPr>
              <a:t>TRUE</a:t>
            </a:r>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304714" y="211015"/>
            <a:ext cx="7680960" cy="6646985"/>
          </a:xfrm>
        </p:spPr>
        <p:txBody>
          <a:bodyPr anchor="ctr">
            <a:normAutofit/>
          </a:bodyPr>
          <a:lstStyle/>
          <a:p>
            <a:r>
              <a:rPr lang="en-GB" sz="2800" dirty="0">
                <a:latin typeface="Abadi" panose="020B0604020104020204" pitchFamily="34" charset="0"/>
              </a:rPr>
              <a:t>The contraceptive pill will only stop pregnancy if taken as instructed</a:t>
            </a:r>
          </a:p>
          <a:p>
            <a:pPr marL="0" indent="0">
              <a:buNone/>
            </a:pPr>
            <a:endParaRPr lang="en-GB" sz="2800" dirty="0">
              <a:latin typeface="Abadi" panose="020B0604020104020204" pitchFamily="34" charset="0"/>
            </a:endParaRPr>
          </a:p>
          <a:p>
            <a:r>
              <a:rPr lang="en-GB" sz="2800" dirty="0">
                <a:latin typeface="Abadi" panose="020B0604020104020204" pitchFamily="34" charset="0"/>
              </a:rPr>
              <a:t>Condoms act as a barrier method to protect you and your sexual partner from getting an STI</a:t>
            </a:r>
          </a:p>
          <a:p>
            <a:pPr marL="0" indent="0">
              <a:buNone/>
            </a:pPr>
            <a:endParaRPr lang="en-GB" sz="2800" dirty="0">
              <a:latin typeface="Abadi" panose="020B0604020104020204" pitchFamily="34" charset="0"/>
            </a:endParaRPr>
          </a:p>
          <a:p>
            <a:r>
              <a:rPr lang="en-GB" sz="2800" dirty="0">
                <a:latin typeface="Abadi" panose="020B0604020104020204" pitchFamily="34" charset="0"/>
              </a:rPr>
              <a:t>Condoms must be used correctly to be effective in protecting against pregnancy and STIs</a:t>
            </a:r>
          </a:p>
          <a:p>
            <a:endParaRPr lang="en-GB" dirty="0"/>
          </a:p>
          <a:p>
            <a:pPr marL="0" indent="0">
              <a:buNone/>
            </a:pPr>
            <a:r>
              <a:rPr lang="en-GB" sz="3000" b="1" dirty="0"/>
              <a:t>It’s best to use a contraception method         and condoms when having sex</a:t>
            </a:r>
          </a:p>
          <a:p>
            <a:pPr marL="0" indent="0">
              <a:buNone/>
            </a:pPr>
            <a:endParaRPr lang="en-GB" dirty="0"/>
          </a:p>
        </p:txBody>
      </p:sp>
    </p:spTree>
    <p:extLst>
      <p:ext uri="{BB962C8B-B14F-4D97-AF65-F5344CB8AC3E}">
        <p14:creationId xmlns:p14="http://schemas.microsoft.com/office/powerpoint/2010/main" val="5951875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4745"/>
            <a:ext cx="10972800" cy="6485206"/>
          </a:xfrm>
        </p:spPr>
        <p:txBody>
          <a:bodyPr/>
          <a:lstStyle/>
          <a:p>
            <a:pPr marL="0" indent="0" algn="ctr">
              <a:buNone/>
            </a:pPr>
            <a:r>
              <a:rPr lang="en-GB" sz="4400" dirty="0">
                <a:latin typeface="Abadi" panose="020B0604020104020204" pitchFamily="34" charset="0"/>
              </a:rPr>
              <a:t>You can get pregnant and a STI when using the “pulling out” method</a:t>
            </a:r>
          </a:p>
          <a:p>
            <a:pPr marL="0" indent="0" algn="ctr">
              <a:buNone/>
            </a:pPr>
            <a:endParaRPr lang="en-GB" dirty="0"/>
          </a:p>
          <a:p>
            <a:pPr marL="0" lvl="0" indent="0" algn="ctr">
              <a:buNone/>
            </a:pPr>
            <a:r>
              <a:rPr lang="en-GB" sz="10000" b="1" dirty="0">
                <a:solidFill>
                  <a:schemeClr val="accent1"/>
                </a:solidFill>
                <a:latin typeface="Abadi" panose="020B0604020104020204" pitchFamily="34" charset="0"/>
              </a:rPr>
              <a:t>True</a:t>
            </a:r>
            <a:r>
              <a:rPr lang="en-GB" sz="10000" b="1" dirty="0">
                <a:solidFill>
                  <a:srgbClr val="92D050"/>
                </a:solidFill>
                <a:latin typeface="Abadi" panose="020B0604020104020204" pitchFamily="34" charset="0"/>
              </a:rPr>
              <a:t>	</a:t>
            </a:r>
            <a:r>
              <a:rPr lang="en-GB" sz="9600" dirty="0">
                <a:solidFill>
                  <a:prstClr val="black"/>
                </a:solidFill>
              </a:rPr>
              <a:t>		</a:t>
            </a:r>
            <a:r>
              <a:rPr lang="en-GB" sz="9600" dirty="0">
                <a:solidFill>
                  <a:srgbClr val="FF0000"/>
                </a:solidFill>
              </a:rPr>
              <a:t>	</a:t>
            </a:r>
            <a:r>
              <a:rPr lang="en-GB" sz="10000" b="1" dirty="0">
                <a:solidFill>
                  <a:schemeClr val="accent3"/>
                </a:solidFill>
                <a:latin typeface="Abadi" panose="020B0604020104020204" pitchFamily="34" charset="0"/>
              </a:rPr>
              <a:t>False</a:t>
            </a:r>
          </a:p>
          <a:p>
            <a:pPr marL="0" indent="0" algn="ctr">
              <a:buNone/>
            </a:pPr>
            <a:endParaRPr lang="en-GB" dirty="0"/>
          </a:p>
        </p:txBody>
      </p:sp>
    </p:spTree>
    <p:extLst>
      <p:ext uri="{BB962C8B-B14F-4D97-AF65-F5344CB8AC3E}">
        <p14:creationId xmlns:p14="http://schemas.microsoft.com/office/powerpoint/2010/main" val="28317281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8474" y="1153572"/>
            <a:ext cx="3788760" cy="4461163"/>
          </a:xfrm>
        </p:spPr>
        <p:txBody>
          <a:bodyPr>
            <a:normAutofit/>
          </a:bodyPr>
          <a:lstStyle/>
          <a:p>
            <a:r>
              <a:rPr lang="en-GB" sz="6000" dirty="0">
                <a:solidFill>
                  <a:srgbClr val="FFFFFF"/>
                </a:solidFill>
                <a:latin typeface="Abadi" panose="020B0604020104020204" pitchFamily="34" charset="0"/>
              </a:rPr>
              <a:t>TRUE</a:t>
            </a:r>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447308" y="140677"/>
            <a:ext cx="6906491" cy="7399606"/>
          </a:xfrm>
        </p:spPr>
        <p:txBody>
          <a:bodyPr anchor="ctr">
            <a:normAutofit/>
          </a:bodyPr>
          <a:lstStyle/>
          <a:p>
            <a:r>
              <a:rPr lang="en-GB" sz="2800" dirty="0"/>
              <a:t>There can be sperm in ‘precum’ so even if you do not cum inside a vagina, there is still a risk of pregnancy</a:t>
            </a:r>
          </a:p>
          <a:p>
            <a:endParaRPr lang="en-GB" sz="2800" dirty="0"/>
          </a:p>
          <a:p>
            <a:r>
              <a:rPr lang="en-GB" sz="2800" dirty="0"/>
              <a:t>STI’s can be transmitted through skin to skin contact and bodily fluids. They can live outside the body for varying amounts of time. </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20587331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1061" y="168812"/>
            <a:ext cx="11529391" cy="6523536"/>
          </a:xfrm>
        </p:spPr>
        <p:txBody>
          <a:bodyPr/>
          <a:lstStyle/>
          <a:p>
            <a:pPr marL="0" indent="0" algn="ctr">
              <a:buNone/>
            </a:pPr>
            <a:r>
              <a:rPr lang="en-GB" sz="4400" dirty="0">
                <a:latin typeface="Abadi" panose="020B0604020104020204" pitchFamily="34" charset="0"/>
              </a:rPr>
              <a:t>All services, including Emergency Contraception are free at Sexual Health Clinics</a:t>
            </a:r>
          </a:p>
          <a:p>
            <a:pPr marL="0" indent="0" algn="ctr">
              <a:buNone/>
            </a:pPr>
            <a:endParaRPr lang="en-GB" dirty="0"/>
          </a:p>
          <a:p>
            <a:pPr marL="0" lvl="0" indent="0" algn="ctr">
              <a:buNone/>
            </a:pPr>
            <a:r>
              <a:rPr lang="en-GB" sz="10000" b="1" dirty="0">
                <a:solidFill>
                  <a:schemeClr val="accent1"/>
                </a:solidFill>
                <a:latin typeface="Abadi" panose="020B0604020104020204" pitchFamily="34" charset="0"/>
              </a:rPr>
              <a:t>True</a:t>
            </a:r>
            <a:r>
              <a:rPr lang="en-GB" sz="10000" b="1" dirty="0">
                <a:solidFill>
                  <a:srgbClr val="92D050"/>
                </a:solidFill>
                <a:latin typeface="Abadi" panose="020B0604020104020204" pitchFamily="34" charset="0"/>
              </a:rPr>
              <a:t>	</a:t>
            </a:r>
            <a:r>
              <a:rPr lang="en-GB" sz="9600" dirty="0">
                <a:solidFill>
                  <a:prstClr val="black"/>
                </a:solidFill>
              </a:rPr>
              <a:t>		</a:t>
            </a:r>
            <a:r>
              <a:rPr lang="en-GB" sz="9600" dirty="0">
                <a:solidFill>
                  <a:srgbClr val="FF0000"/>
                </a:solidFill>
              </a:rPr>
              <a:t>	</a:t>
            </a:r>
            <a:r>
              <a:rPr lang="en-GB" sz="10000" b="1" dirty="0">
                <a:solidFill>
                  <a:schemeClr val="accent3"/>
                </a:solidFill>
                <a:latin typeface="Abadi" panose="020B0604020104020204" pitchFamily="34" charset="0"/>
              </a:rPr>
              <a:t>False</a:t>
            </a:r>
          </a:p>
          <a:p>
            <a:pPr marL="0" indent="0" algn="ctr">
              <a:buNone/>
            </a:pPr>
            <a:endParaRPr lang="en-GB" dirty="0"/>
          </a:p>
        </p:txBody>
      </p:sp>
    </p:spTree>
    <p:extLst>
      <p:ext uri="{BB962C8B-B14F-4D97-AF65-F5344CB8AC3E}">
        <p14:creationId xmlns:p14="http://schemas.microsoft.com/office/powerpoint/2010/main" val="21544834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1153572"/>
            <a:ext cx="3887234" cy="4461163"/>
          </a:xfrm>
        </p:spPr>
        <p:txBody>
          <a:bodyPr>
            <a:normAutofit/>
          </a:bodyPr>
          <a:lstStyle/>
          <a:p>
            <a:r>
              <a:rPr lang="en-GB" sz="6000" dirty="0">
                <a:solidFill>
                  <a:srgbClr val="FFFFFF"/>
                </a:solidFill>
                <a:latin typeface="Abadi" panose="020B0604020104020204" pitchFamily="34" charset="0"/>
              </a:rPr>
              <a:t>TRUE</a:t>
            </a:r>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167272" y="145774"/>
            <a:ext cx="7746432" cy="6393138"/>
          </a:xfrm>
        </p:spPr>
        <p:txBody>
          <a:bodyPr anchor="ctr">
            <a:normAutofit/>
          </a:bodyPr>
          <a:lstStyle/>
          <a:p>
            <a:pPr marL="0" indent="0">
              <a:lnSpc>
                <a:spcPct val="90000"/>
              </a:lnSpc>
              <a:buNone/>
            </a:pPr>
            <a:r>
              <a:rPr lang="en-GB" sz="2800" dirty="0">
                <a:latin typeface="Abadi" panose="020B0604020104020204" pitchFamily="34" charset="0"/>
              </a:rPr>
              <a:t>All services including any treatment are free at Sexual Health Services</a:t>
            </a:r>
          </a:p>
          <a:p>
            <a:pPr marL="0" indent="0">
              <a:lnSpc>
                <a:spcPct val="90000"/>
              </a:lnSpc>
              <a:buNone/>
            </a:pPr>
            <a:endParaRPr lang="en-GB" sz="2800" dirty="0">
              <a:latin typeface="Abadi" panose="020B0604020104020204" pitchFamily="34" charset="0"/>
            </a:endParaRPr>
          </a:p>
          <a:p>
            <a:pPr marL="0" indent="0">
              <a:lnSpc>
                <a:spcPct val="90000"/>
              </a:lnSpc>
              <a:buNone/>
            </a:pPr>
            <a:r>
              <a:rPr lang="en-GB" sz="2800" dirty="0">
                <a:latin typeface="Abadi" panose="020B0604020104020204" pitchFamily="34" charset="0"/>
              </a:rPr>
              <a:t>If you need emergency contraception (EHC) it is available from:</a:t>
            </a:r>
          </a:p>
          <a:p>
            <a:pPr marL="0" indent="0">
              <a:lnSpc>
                <a:spcPct val="90000"/>
              </a:lnSpc>
              <a:buNone/>
            </a:pPr>
            <a:r>
              <a:rPr lang="en-GB" sz="2800" dirty="0">
                <a:latin typeface="Abadi" panose="020B0604020104020204" pitchFamily="34" charset="0"/>
              </a:rPr>
              <a:t>•Most Pharmacies </a:t>
            </a:r>
          </a:p>
          <a:p>
            <a:pPr marL="0" indent="0">
              <a:lnSpc>
                <a:spcPct val="90000"/>
              </a:lnSpc>
              <a:buNone/>
            </a:pPr>
            <a:r>
              <a:rPr lang="en-GB" sz="2800" dirty="0">
                <a:latin typeface="Abadi" panose="020B0604020104020204" pitchFamily="34" charset="0"/>
              </a:rPr>
              <a:t>•GP Surgeries</a:t>
            </a:r>
          </a:p>
          <a:p>
            <a:pPr marL="0" indent="0">
              <a:lnSpc>
                <a:spcPct val="90000"/>
              </a:lnSpc>
              <a:buNone/>
            </a:pPr>
            <a:r>
              <a:rPr lang="en-GB" sz="2800" dirty="0">
                <a:latin typeface="Abadi" panose="020B0604020104020204" pitchFamily="34" charset="0"/>
              </a:rPr>
              <a:t>•Sexual Health Services</a:t>
            </a:r>
          </a:p>
          <a:p>
            <a:pPr marL="0" indent="0">
              <a:lnSpc>
                <a:spcPct val="90000"/>
              </a:lnSpc>
              <a:buNone/>
            </a:pPr>
            <a:endParaRPr lang="en-GB" sz="2800" dirty="0">
              <a:latin typeface="Abadi" panose="020B0604020104020204" pitchFamily="34" charset="0"/>
            </a:endParaRPr>
          </a:p>
          <a:p>
            <a:pPr marL="0" indent="0">
              <a:lnSpc>
                <a:spcPct val="90000"/>
              </a:lnSpc>
              <a:buNone/>
            </a:pPr>
            <a:r>
              <a:rPr lang="en-GB" sz="2800" b="1" dirty="0">
                <a:latin typeface="Abadi" panose="020B0604020104020204" pitchFamily="34" charset="0"/>
              </a:rPr>
              <a:t>Don’t Delay</a:t>
            </a:r>
          </a:p>
          <a:p>
            <a:pPr marL="0" indent="0">
              <a:lnSpc>
                <a:spcPct val="90000"/>
              </a:lnSpc>
              <a:buNone/>
            </a:pPr>
            <a:r>
              <a:rPr lang="en-GB" sz="2800" dirty="0">
                <a:latin typeface="Abadi" panose="020B0604020104020204" pitchFamily="34" charset="0"/>
              </a:rPr>
              <a:t>You should access emergency contraception     as soon as possible following unprotected       sex</a:t>
            </a:r>
          </a:p>
        </p:txBody>
      </p:sp>
    </p:spTree>
    <p:extLst>
      <p:ext uri="{BB962C8B-B14F-4D97-AF65-F5344CB8AC3E}">
        <p14:creationId xmlns:p14="http://schemas.microsoft.com/office/powerpoint/2010/main" val="914939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61" name="Group 60">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62" name="Freeform: Shape 61">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Freeform: Shape 62">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6" name="Freeform: Shape 65">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p:cNvSpPr>
            <a:spLocks noGrp="1"/>
          </p:cNvSpPr>
          <p:nvPr>
            <p:ph type="title"/>
          </p:nvPr>
        </p:nvSpPr>
        <p:spPr>
          <a:xfrm>
            <a:off x="804672" y="1505243"/>
            <a:ext cx="3669161" cy="3308496"/>
          </a:xfrm>
        </p:spPr>
        <p:txBody>
          <a:bodyPr>
            <a:normAutofit/>
          </a:bodyPr>
          <a:lstStyle/>
          <a:p>
            <a:r>
              <a:rPr lang="en-GB" b="1" dirty="0">
                <a:latin typeface="Abadi" panose="020B0604020104020204" pitchFamily="34" charset="0"/>
              </a:rPr>
              <a:t>What are Sexual Health Services?</a:t>
            </a:r>
          </a:p>
        </p:txBody>
      </p:sp>
      <p:sp>
        <p:nvSpPr>
          <p:cNvPr id="3" name="Content Placeholder 2"/>
          <p:cNvSpPr>
            <a:spLocks noGrp="1"/>
          </p:cNvSpPr>
          <p:nvPr>
            <p:ph idx="1"/>
          </p:nvPr>
        </p:nvSpPr>
        <p:spPr>
          <a:xfrm>
            <a:off x="5646907" y="464235"/>
            <a:ext cx="6352835" cy="6260122"/>
          </a:xfrm>
          <a:noFill/>
          <a:ln>
            <a:noFill/>
          </a:ln>
        </p:spPr>
        <p:txBody>
          <a:bodyPr anchor="ctr">
            <a:noAutofit/>
          </a:bodyPr>
          <a:lstStyle/>
          <a:p>
            <a:pPr marL="0" indent="0">
              <a:buNone/>
            </a:pPr>
            <a:r>
              <a:rPr lang="en-GB" sz="2800" dirty="0">
                <a:latin typeface="Abadi" panose="020B0604020104020204" pitchFamily="34" charset="0"/>
              </a:rPr>
              <a:t>Provide health care for sexual health needs:</a:t>
            </a:r>
          </a:p>
          <a:p>
            <a:r>
              <a:rPr lang="en-GB" sz="2800" dirty="0">
                <a:latin typeface="Abadi" panose="020B0604020104020204" pitchFamily="34" charset="0"/>
              </a:rPr>
              <a:t>Testing and Treatment of Sexually Transmitted Infections (STI’s)</a:t>
            </a:r>
          </a:p>
          <a:p>
            <a:r>
              <a:rPr lang="en-GB" sz="2800" dirty="0">
                <a:latin typeface="Abadi" panose="020B0604020104020204" pitchFamily="34" charset="0"/>
              </a:rPr>
              <a:t>Contraception</a:t>
            </a:r>
          </a:p>
          <a:p>
            <a:r>
              <a:rPr lang="en-GB" sz="2800" dirty="0">
                <a:latin typeface="Abadi" panose="020B0604020104020204" pitchFamily="34" charset="0"/>
              </a:rPr>
              <a:t>Emergency Contraception (EHC) </a:t>
            </a:r>
          </a:p>
          <a:p>
            <a:r>
              <a:rPr lang="en-GB" sz="2800" dirty="0">
                <a:latin typeface="Abadi" panose="020B0604020104020204" pitchFamily="34" charset="0"/>
              </a:rPr>
              <a:t>Pregnancy testing</a:t>
            </a:r>
          </a:p>
          <a:p>
            <a:r>
              <a:rPr lang="en-GB" sz="2800" dirty="0">
                <a:latin typeface="Abadi" panose="020B0604020104020204" pitchFamily="34" charset="0"/>
              </a:rPr>
              <a:t>Unplanned Pregnancy Advice (BPAS)</a:t>
            </a:r>
          </a:p>
          <a:p>
            <a:r>
              <a:rPr lang="en-GB" sz="2800" dirty="0">
                <a:latin typeface="Abadi" panose="020B0604020104020204" pitchFamily="34" charset="0"/>
              </a:rPr>
              <a:t>Sexual Health 1:1 Support </a:t>
            </a:r>
          </a:p>
          <a:p>
            <a:pPr marL="0" indent="0">
              <a:buNone/>
            </a:pPr>
            <a:endParaRPr lang="en-GB" sz="2800" dirty="0">
              <a:latin typeface="Abadi" panose="020B0604020104020204" pitchFamily="34" charset="0"/>
            </a:endParaRPr>
          </a:p>
          <a:p>
            <a:r>
              <a:rPr lang="en-GB" sz="2800" b="1" dirty="0">
                <a:latin typeface="Abadi" panose="020B0604020104020204" pitchFamily="34" charset="0"/>
              </a:rPr>
              <a:t>Services are open to anyone regardless of age</a:t>
            </a:r>
          </a:p>
        </p:txBody>
      </p:sp>
    </p:spTree>
    <p:extLst>
      <p:ext uri="{BB962C8B-B14F-4D97-AF65-F5344CB8AC3E}">
        <p14:creationId xmlns:p14="http://schemas.microsoft.com/office/powerpoint/2010/main" val="13061464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0" name="Rectangle 79">
            <a:extLst>
              <a:ext uri="{FF2B5EF4-FFF2-40B4-BE49-F238E27FC236}">
                <a16:creationId xmlns:a16="http://schemas.microsoft.com/office/drawing/2014/main" id="{17891482-C38A-4F0C-8183-0121632F0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6689B8-9DC5-4AAA-AB48-2E888101496C}"/>
              </a:ext>
            </a:extLst>
          </p:cNvPr>
          <p:cNvSpPr>
            <a:spLocks noGrp="1"/>
          </p:cNvSpPr>
          <p:nvPr>
            <p:ph type="title"/>
          </p:nvPr>
        </p:nvSpPr>
        <p:spPr>
          <a:xfrm>
            <a:off x="5430128" y="282856"/>
            <a:ext cx="6118403" cy="1325563"/>
          </a:xfrm>
        </p:spPr>
        <p:txBody>
          <a:bodyPr>
            <a:normAutofit/>
          </a:bodyPr>
          <a:lstStyle/>
          <a:p>
            <a:r>
              <a:rPr lang="en-GB" dirty="0">
                <a:latin typeface="Abadi" panose="020B0604020104020204" pitchFamily="34" charset="0"/>
              </a:rPr>
              <a:t>Get It On Card (GIO)</a:t>
            </a:r>
          </a:p>
        </p:txBody>
      </p:sp>
      <p:pic>
        <p:nvPicPr>
          <p:cNvPr id="1034" name="Picture 10">
            <a:extLst>
              <a:ext uri="{FF2B5EF4-FFF2-40B4-BE49-F238E27FC236}">
                <a16:creationId xmlns:a16="http://schemas.microsoft.com/office/drawing/2014/main" id="{839B19B9-88B1-4621-9CBA-0A5F75EC007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3466" y="533207"/>
            <a:ext cx="4100921" cy="2640992"/>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a:noFill/>
          <a:extLst>
            <a:ext uri="{909E8E84-426E-40DD-AFC4-6F175D3DCCD1}">
              <a14:hiddenFill xmlns:a14="http://schemas.microsoft.com/office/drawing/2010/main">
                <a:solidFill>
                  <a:srgbClr val="FFFFFF"/>
                </a:solidFill>
              </a14:hiddenFill>
            </a:ext>
          </a:extLst>
        </p:spPr>
      </p:pic>
      <p:pic>
        <p:nvPicPr>
          <p:cNvPr id="1035" name="Picture 11">
            <a:extLst>
              <a:ext uri="{FF2B5EF4-FFF2-40B4-BE49-F238E27FC236}">
                <a16:creationId xmlns:a16="http://schemas.microsoft.com/office/drawing/2014/main" id="{374465D1-08E2-4404-8E22-99DB664A79E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61456" y="3212821"/>
            <a:ext cx="4072421" cy="2633171"/>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a:noFill/>
          <a:ln>
            <a:solidFill>
              <a:schemeClr val="accent4"/>
            </a:solidFill>
          </a:ln>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140E065-772F-4264-BBEF-453698075825}"/>
              </a:ext>
            </a:extLst>
          </p:cNvPr>
          <p:cNvSpPr>
            <a:spLocks noGrp="1"/>
          </p:cNvSpPr>
          <p:nvPr>
            <p:ph idx="1"/>
          </p:nvPr>
        </p:nvSpPr>
        <p:spPr>
          <a:xfrm>
            <a:off x="5430129" y="1599845"/>
            <a:ext cx="6118403" cy="4351338"/>
          </a:xfrm>
        </p:spPr>
        <p:txBody>
          <a:bodyPr>
            <a:normAutofit/>
          </a:bodyPr>
          <a:lstStyle/>
          <a:p>
            <a:pPr>
              <a:lnSpc>
                <a:spcPct val="90000"/>
              </a:lnSpc>
            </a:pPr>
            <a:r>
              <a:rPr lang="en-GB" sz="2700" dirty="0">
                <a:latin typeface="Abadi" panose="020B0604020104020204" pitchFamily="34" charset="0"/>
              </a:rPr>
              <a:t>Get It On Condom Card is also known as the C-Card (Condom card)</a:t>
            </a:r>
          </a:p>
          <a:p>
            <a:pPr>
              <a:lnSpc>
                <a:spcPct val="90000"/>
              </a:lnSpc>
            </a:pPr>
            <a:r>
              <a:rPr lang="en-GB" sz="2700" dirty="0">
                <a:latin typeface="Abadi" panose="020B0604020104020204" pitchFamily="34" charset="0"/>
              </a:rPr>
              <a:t>Get it On (GIO) is the condom distribution scheme running across Hampshire, Isle of Wight, Portsmouth and Southampton. </a:t>
            </a:r>
          </a:p>
          <a:p>
            <a:pPr>
              <a:lnSpc>
                <a:spcPct val="90000"/>
              </a:lnSpc>
            </a:pPr>
            <a:r>
              <a:rPr lang="en-GB" sz="2700" dirty="0">
                <a:latin typeface="Abadi" panose="020B0604020104020204" pitchFamily="34" charset="0"/>
              </a:rPr>
              <a:t>If you are under 25 you can get free condoms from lots of different organisations. Even if you are under 16 years old you can still join the scheme. </a:t>
            </a:r>
          </a:p>
          <a:p>
            <a:pPr marL="0" indent="0">
              <a:lnSpc>
                <a:spcPct val="90000"/>
              </a:lnSpc>
              <a:buNone/>
            </a:pPr>
            <a:endParaRPr lang="en-GB" sz="2700" dirty="0"/>
          </a:p>
        </p:txBody>
      </p:sp>
      <p:sp>
        <p:nvSpPr>
          <p:cNvPr id="82" name="Arc 81">
            <a:extLst>
              <a:ext uri="{FF2B5EF4-FFF2-40B4-BE49-F238E27FC236}">
                <a16:creationId xmlns:a16="http://schemas.microsoft.com/office/drawing/2014/main" id="{DA4B6E73-2318-4814-8EB1-306D537236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064111">
            <a:off x="-991925" y="5644752"/>
            <a:ext cx="2987899" cy="2987899"/>
          </a:xfrm>
          <a:prstGeom prst="arc">
            <a:avLst>
              <a:gd name="adj1" fmla="val 16200000"/>
              <a:gd name="adj2" fmla="val 21581479"/>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Rectangle 9">
            <a:extLst>
              <a:ext uri="{FF2B5EF4-FFF2-40B4-BE49-F238E27FC236}">
                <a16:creationId xmlns:a16="http://schemas.microsoft.com/office/drawing/2014/main" id="{04A13CAD-62AD-46B0-A2CF-0F970955765D}"/>
              </a:ext>
            </a:extLst>
          </p:cNvPr>
          <p:cNvSpPr>
            <a:spLocks noChangeArrowheads="1"/>
          </p:cNvSpPr>
          <p:nvPr/>
        </p:nvSpPr>
        <p:spPr bwMode="auto">
          <a:xfrm>
            <a:off x="-324941" y="6024711"/>
            <a:ext cx="6461985"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pPr>
            <a:r>
              <a:rPr kumimoji="0" lang="en-US" altLang="en-US" sz="1400" b="0" i="0" u="none" strike="noStrike" cap="none" normalizeH="0" baseline="0" dirty="0">
                <a:ln>
                  <a:noFill/>
                </a:ln>
                <a:solidFill>
                  <a:srgbClr val="5E5E5E"/>
                </a:solidFill>
                <a:effectLst/>
                <a:latin typeface="Geomanist"/>
              </a:rPr>
              <a:t>                  </a:t>
            </a:r>
            <a:r>
              <a:rPr kumimoji="0" lang="en-US" altLang="en-US" sz="1100" b="0" i="0" u="none" strike="noStrike" cap="none" normalizeH="0" baseline="0" dirty="0">
                <a:ln>
                  <a:noFill/>
                </a:ln>
                <a:solidFill>
                  <a:srgbClr val="5E5E5E"/>
                </a:solidFill>
                <a:effectLst/>
                <a:latin typeface="Geomanist"/>
              </a:rPr>
              <a:t> </a:t>
            </a:r>
            <a:r>
              <a:rPr lang="en-US" altLang="en-US" sz="1100" dirty="0">
                <a:solidFill>
                  <a:srgbClr val="5E5E5E"/>
                </a:solidFill>
                <a:latin typeface="Geomanist"/>
              </a:rPr>
              <a:t>A GIO Condom-Card (C-Card) is a 2-sided wallet sized card that looks like this:</a:t>
            </a:r>
            <a:endParaRPr lang="en-US" altLang="en-US" sz="1100" dirty="0"/>
          </a:p>
          <a:p>
            <a:pPr marL="0" marR="0" lvl="0" indent="0" algn="l" defTabSz="914400" rtl="0" eaLnBrk="0" fontAlgn="base" latinLnBrk="0" hangingPunct="0">
              <a:lnSpc>
                <a:spcPct val="100000"/>
              </a:lnSpc>
              <a:spcBef>
                <a:spcPct val="0"/>
              </a:spcBef>
              <a:spcAft>
                <a:spcPts val="600"/>
              </a:spcAft>
              <a:buClrTx/>
              <a:buSzTx/>
              <a:buFontTx/>
              <a:buNone/>
              <a:tabLst/>
            </a:pPr>
            <a:r>
              <a:rPr kumimoji="0" lang="en-US" altLang="en-US" sz="1400" b="0" i="0" u="none" strike="noStrike" cap="none" normalizeH="0" baseline="0" dirty="0">
                <a:ln>
                  <a:noFill/>
                </a:ln>
                <a:solidFill>
                  <a:srgbClr val="5E5E5E"/>
                </a:solidFill>
                <a:effectLst/>
                <a:latin typeface="Geomanist"/>
              </a:rPr>
              <a:t>    </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163587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AE882C5F-2DC5-406E-AB7F-5D2CBA0069EF}"/>
              </a:ext>
            </a:extLst>
          </p:cNvPr>
          <p:cNvSpPr>
            <a:spLocks noGrp="1"/>
          </p:cNvSpPr>
          <p:nvPr>
            <p:ph type="title"/>
          </p:nvPr>
        </p:nvSpPr>
        <p:spPr>
          <a:xfrm>
            <a:off x="-24009" y="1710573"/>
            <a:ext cx="4495800" cy="5106149"/>
          </a:xfrm>
        </p:spPr>
        <p:txBody>
          <a:bodyPr>
            <a:normAutofit/>
          </a:bodyPr>
          <a:lstStyle/>
          <a:p>
            <a:r>
              <a:rPr lang="en-GB" sz="6000" dirty="0">
                <a:latin typeface="Abadi" panose="020B0604020104020204" pitchFamily="34" charset="0"/>
              </a:rPr>
              <a:t>How do I get a GIO C-Card?</a:t>
            </a:r>
            <a:br>
              <a:rPr lang="en-GB" sz="6000" dirty="0">
                <a:solidFill>
                  <a:schemeClr val="tx2"/>
                </a:solidFill>
              </a:rPr>
            </a:br>
            <a:endParaRPr lang="en-GB" sz="6000" dirty="0">
              <a:solidFill>
                <a:schemeClr val="tx2"/>
              </a:solidFill>
            </a:endParaRPr>
          </a:p>
        </p:txBody>
      </p:sp>
      <p:sp>
        <p:nvSpPr>
          <p:cNvPr id="3" name="Content Placeholder 2">
            <a:extLst>
              <a:ext uri="{FF2B5EF4-FFF2-40B4-BE49-F238E27FC236}">
                <a16:creationId xmlns:a16="http://schemas.microsoft.com/office/drawing/2014/main" id="{0E923A2D-37E2-448C-A2C2-B3DBEB857670}"/>
              </a:ext>
            </a:extLst>
          </p:cNvPr>
          <p:cNvSpPr>
            <a:spLocks noGrp="1"/>
          </p:cNvSpPr>
          <p:nvPr>
            <p:ph idx="1"/>
          </p:nvPr>
        </p:nvSpPr>
        <p:spPr>
          <a:xfrm>
            <a:off x="5215811" y="154745"/>
            <a:ext cx="6868337" cy="6703254"/>
          </a:xfrm>
        </p:spPr>
        <p:txBody>
          <a:bodyPr anchor="ctr">
            <a:normAutofit/>
          </a:bodyPr>
          <a:lstStyle/>
          <a:p>
            <a:r>
              <a:rPr lang="en-GB" sz="2800" dirty="0">
                <a:latin typeface="Abadi" panose="020B0604020104020204" pitchFamily="34" charset="0"/>
              </a:rPr>
              <a:t>You will need to visit a GIO C-Card venue where a trained worker will have a confidential chat with you. This will include some personal questions so they can make sure they’re giving you the correct information and advice, and they will teach you </a:t>
            </a:r>
            <a:r>
              <a:rPr lang="en-GB" sz="2800" b="1" dirty="0">
                <a:solidFill>
                  <a:schemeClr val="accent5"/>
                </a:solidFill>
                <a:latin typeface="Abadi" panose="020B0604020104020204" pitchFamily="34" charset="0"/>
                <a:hlinkClick r:id="rId3" tooltip="Condoms">
                  <a:extLst>
                    <a:ext uri="{A12FA001-AC4F-418D-AE19-62706E023703}">
                      <ahyp:hlinkClr xmlns:ahyp="http://schemas.microsoft.com/office/drawing/2018/hyperlinkcolor" val="tx"/>
                    </a:ext>
                  </a:extLst>
                </a:hlinkClick>
              </a:rPr>
              <a:t>how to use a condom</a:t>
            </a:r>
            <a:r>
              <a:rPr lang="en-GB" sz="2800" dirty="0">
                <a:latin typeface="Abadi" panose="020B0604020104020204" pitchFamily="34" charset="0"/>
              </a:rPr>
              <a:t>. </a:t>
            </a:r>
          </a:p>
          <a:p>
            <a:endParaRPr lang="en-GB" sz="2800" dirty="0">
              <a:latin typeface="Abadi" panose="020B0604020104020204" pitchFamily="34" charset="0"/>
            </a:endParaRPr>
          </a:p>
          <a:p>
            <a:r>
              <a:rPr lang="en-GB" sz="2800" dirty="0">
                <a:latin typeface="Abadi" panose="020B0604020104020204" pitchFamily="34" charset="0"/>
              </a:rPr>
              <a:t>Once that’s done, you will be given your GIO C-Card and some free condoms.</a:t>
            </a:r>
          </a:p>
          <a:p>
            <a:endParaRPr lang="en-GB" sz="2800" dirty="0">
              <a:latin typeface="Abadi" panose="020B0604020104020204" pitchFamily="34" charset="0"/>
            </a:endParaRPr>
          </a:p>
          <a:p>
            <a:r>
              <a:rPr lang="en-GB" sz="2800" dirty="0">
                <a:latin typeface="Abadi" panose="020B0604020104020204" pitchFamily="34" charset="0"/>
              </a:rPr>
              <a:t>You can then use your GIO C-Card in any GIO venue.</a:t>
            </a:r>
          </a:p>
          <a:p>
            <a:endParaRPr lang="en-GB" sz="1800" dirty="0">
              <a:solidFill>
                <a:schemeClr val="tx2"/>
              </a:solidFill>
            </a:endParaRPr>
          </a:p>
        </p:txBody>
      </p:sp>
    </p:spTree>
    <p:extLst>
      <p:ext uri="{BB962C8B-B14F-4D97-AF65-F5344CB8AC3E}">
        <p14:creationId xmlns:p14="http://schemas.microsoft.com/office/powerpoint/2010/main" val="39108132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p:cNvSpPr>
            <a:spLocks noGrp="1"/>
          </p:cNvSpPr>
          <p:nvPr>
            <p:ph type="title"/>
          </p:nvPr>
        </p:nvSpPr>
        <p:spPr>
          <a:xfrm>
            <a:off x="0" y="1422801"/>
            <a:ext cx="3855720" cy="4371974"/>
          </a:xfrm>
        </p:spPr>
        <p:txBody>
          <a:bodyPr>
            <a:normAutofit/>
          </a:bodyPr>
          <a:lstStyle/>
          <a:p>
            <a:r>
              <a:rPr lang="en-GB" sz="6600" b="1" dirty="0">
                <a:latin typeface="Abadi" panose="020B0604020104020204" pitchFamily="34" charset="0"/>
              </a:rPr>
              <a:t>Video</a:t>
            </a:r>
          </a:p>
        </p:txBody>
      </p:sp>
      <p:sp>
        <p:nvSpPr>
          <p:cNvPr id="3" name="Content Placeholder 2"/>
          <p:cNvSpPr>
            <a:spLocks noGrp="1"/>
          </p:cNvSpPr>
          <p:nvPr>
            <p:ph idx="1"/>
          </p:nvPr>
        </p:nvSpPr>
        <p:spPr>
          <a:xfrm>
            <a:off x="6172200" y="804672"/>
            <a:ext cx="5221224" cy="5230368"/>
          </a:xfrm>
        </p:spPr>
        <p:txBody>
          <a:bodyPr anchor="ctr">
            <a:normAutofit/>
          </a:bodyPr>
          <a:lstStyle/>
          <a:p>
            <a:pPr marL="0" indent="0">
              <a:buNone/>
            </a:pPr>
            <a:endParaRPr lang="en-GB" sz="1800" u="sng" dirty="0">
              <a:solidFill>
                <a:srgbClr val="17BBFD"/>
              </a:solidFill>
              <a:hlinkClick r:id="rId3">
                <a:extLst>
                  <a:ext uri="{A12FA001-AC4F-418D-AE19-62706E023703}">
                    <ahyp:hlinkClr xmlns:ahyp="http://schemas.microsoft.com/office/drawing/2018/hyperlinkcolor" val="tx"/>
                  </a:ext>
                </a:extLst>
              </a:hlinkClick>
            </a:endParaRPr>
          </a:p>
          <a:p>
            <a:pPr marL="0" indent="0">
              <a:buNone/>
            </a:pPr>
            <a:r>
              <a:rPr lang="en-GB" sz="4000" dirty="0">
                <a:solidFill>
                  <a:schemeClr val="accent6">
                    <a:lumMod val="60000"/>
                    <a:lumOff val="40000"/>
                  </a:schemeClr>
                </a:solidFill>
                <a:latin typeface="Abadi" panose="020B0604020104020204" pitchFamily="34" charset="0"/>
                <a:hlinkClick r:id="rId3">
                  <a:extLst>
                    <a:ext uri="{A12FA001-AC4F-418D-AE19-62706E023703}">
                      <ahyp:hlinkClr xmlns:ahyp="http://schemas.microsoft.com/office/drawing/2018/hyperlinkcolor" val="tx"/>
                    </a:ext>
                  </a:extLst>
                </a:hlinkClick>
              </a:rPr>
              <a:t>What happens in a clinic video 3mins</a:t>
            </a:r>
            <a:endParaRPr lang="en-GB" sz="4000" dirty="0">
              <a:solidFill>
                <a:schemeClr val="accent6">
                  <a:lumMod val="60000"/>
                  <a:lumOff val="40000"/>
                </a:schemeClr>
              </a:solidFill>
              <a:latin typeface="Abadi" panose="020B0604020104020204" pitchFamily="34" charset="0"/>
            </a:endParaRPr>
          </a:p>
        </p:txBody>
      </p:sp>
    </p:spTree>
    <p:extLst>
      <p:ext uri="{BB962C8B-B14F-4D97-AF65-F5344CB8AC3E}">
        <p14:creationId xmlns:p14="http://schemas.microsoft.com/office/powerpoint/2010/main" val="9123380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4" name="Group 23">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25" name="Freeform: Shape 24">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p:cNvSpPr>
            <a:spLocks noGrp="1"/>
          </p:cNvSpPr>
          <p:nvPr>
            <p:ph type="title"/>
          </p:nvPr>
        </p:nvSpPr>
        <p:spPr>
          <a:xfrm>
            <a:off x="246185" y="1243013"/>
            <a:ext cx="3855720" cy="4371974"/>
          </a:xfrm>
        </p:spPr>
        <p:txBody>
          <a:bodyPr>
            <a:normAutofit/>
          </a:bodyPr>
          <a:lstStyle/>
          <a:p>
            <a:r>
              <a:rPr lang="en-GB" sz="6000" b="1" dirty="0">
                <a:latin typeface="Abadi" panose="020B0604020104020204" pitchFamily="34" charset="0"/>
              </a:rPr>
              <a:t>Summary</a:t>
            </a:r>
          </a:p>
        </p:txBody>
      </p:sp>
      <p:sp>
        <p:nvSpPr>
          <p:cNvPr id="3" name="Content Placeholder 2"/>
          <p:cNvSpPr>
            <a:spLocks noGrp="1"/>
          </p:cNvSpPr>
          <p:nvPr>
            <p:ph idx="1"/>
          </p:nvPr>
        </p:nvSpPr>
        <p:spPr>
          <a:xfrm>
            <a:off x="5411215" y="1243013"/>
            <a:ext cx="6780480" cy="5230368"/>
          </a:xfrm>
        </p:spPr>
        <p:txBody>
          <a:bodyPr anchor="ctr">
            <a:normAutofit fontScale="92500" lnSpcReduction="20000"/>
          </a:bodyPr>
          <a:lstStyle/>
          <a:p>
            <a:r>
              <a:rPr lang="en-GB" sz="2800" dirty="0">
                <a:latin typeface="Abadi" panose="020B0604020104020204" pitchFamily="34" charset="0"/>
              </a:rPr>
              <a:t>You need to have/give enthusiastic consent to have sex</a:t>
            </a:r>
          </a:p>
          <a:p>
            <a:r>
              <a:rPr lang="en-GB" sz="2800" dirty="0">
                <a:latin typeface="Abadi" panose="020B0604020104020204" pitchFamily="34" charset="0"/>
              </a:rPr>
              <a:t>Sexual Health Services are free and confidential </a:t>
            </a:r>
          </a:p>
          <a:p>
            <a:r>
              <a:rPr lang="en-GB" sz="2800" dirty="0">
                <a:latin typeface="Abadi" panose="020B0604020104020204" pitchFamily="34" charset="0"/>
              </a:rPr>
              <a:t>You can access STI screening and contraception from our clinics</a:t>
            </a:r>
          </a:p>
          <a:p>
            <a:r>
              <a:rPr lang="en-GB" sz="2800" dirty="0">
                <a:latin typeface="Abadi" panose="020B0604020104020204" pitchFamily="34" charset="0"/>
              </a:rPr>
              <a:t>Not all STI’s have symptoms so screening is essential</a:t>
            </a:r>
          </a:p>
          <a:p>
            <a:r>
              <a:rPr lang="en-GB" sz="2800" dirty="0">
                <a:latin typeface="Abadi" panose="020B0604020104020204" pitchFamily="34" charset="0"/>
              </a:rPr>
              <a:t>Condoms are the only contraception that will protect against STI’s – available free from GIO condom sites and clinics</a:t>
            </a:r>
          </a:p>
          <a:p>
            <a:r>
              <a:rPr lang="en-GB" sz="2800" dirty="0">
                <a:latin typeface="Abadi" panose="020B0604020104020204" pitchFamily="34" charset="0"/>
              </a:rPr>
              <a:t>You can access Emergency Contraception from the Pharmacies, GPs and Sexual Health Clinics </a:t>
            </a:r>
          </a:p>
          <a:p>
            <a:endParaRPr lang="en-GB" sz="2800" dirty="0">
              <a:solidFill>
                <a:schemeClr val="tx2"/>
              </a:solidFill>
              <a:latin typeface="Abadi" panose="020B0604020104020204" pitchFamily="34" charset="0"/>
            </a:endParaRPr>
          </a:p>
          <a:p>
            <a:pPr marL="0" indent="0">
              <a:buNone/>
            </a:pPr>
            <a:endParaRPr lang="en-GB" sz="2800" dirty="0">
              <a:solidFill>
                <a:schemeClr val="tx2"/>
              </a:solidFill>
              <a:latin typeface="Abadi" panose="020B0604020104020204" pitchFamily="34" charset="0"/>
            </a:endParaRPr>
          </a:p>
          <a:p>
            <a:endParaRPr lang="en-GB" sz="1800" dirty="0">
              <a:solidFill>
                <a:schemeClr val="tx2"/>
              </a:solidFill>
            </a:endParaRPr>
          </a:p>
        </p:txBody>
      </p:sp>
    </p:spTree>
    <p:extLst>
      <p:ext uri="{BB962C8B-B14F-4D97-AF65-F5344CB8AC3E}">
        <p14:creationId xmlns:p14="http://schemas.microsoft.com/office/powerpoint/2010/main" val="22109059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05E4F47-B148-49E0-B472-BBF149315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9972"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7A2CE8EB-F719-4F84-9E91-F538438CAC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p:cNvSpPr>
            <a:spLocks noGrp="1"/>
          </p:cNvSpPr>
          <p:nvPr>
            <p:ph type="title"/>
          </p:nvPr>
        </p:nvSpPr>
        <p:spPr>
          <a:xfrm>
            <a:off x="801340" y="802955"/>
            <a:ext cx="4766330" cy="1454051"/>
          </a:xfrm>
        </p:spPr>
        <p:txBody>
          <a:bodyPr>
            <a:normAutofit/>
          </a:bodyPr>
          <a:lstStyle/>
          <a:p>
            <a:pPr>
              <a:lnSpc>
                <a:spcPct val="90000"/>
              </a:lnSpc>
            </a:pPr>
            <a:r>
              <a:rPr lang="en-GB" sz="3300" b="1" dirty="0">
                <a:solidFill>
                  <a:srgbClr val="000000"/>
                </a:solidFill>
                <a:latin typeface="Abadi" panose="020B0604020104020204" pitchFamily="34" charset="0"/>
              </a:rPr>
              <a:t>Our Website provides lots of helpful Information and Advice</a:t>
            </a:r>
          </a:p>
        </p:txBody>
      </p:sp>
      <p:sp>
        <p:nvSpPr>
          <p:cNvPr id="3" name="Content Placeholder 2"/>
          <p:cNvSpPr>
            <a:spLocks noGrp="1"/>
          </p:cNvSpPr>
          <p:nvPr>
            <p:ph idx="1"/>
          </p:nvPr>
        </p:nvSpPr>
        <p:spPr>
          <a:xfrm>
            <a:off x="804672" y="2606565"/>
            <a:ext cx="4765949" cy="3168593"/>
          </a:xfrm>
        </p:spPr>
        <p:txBody>
          <a:bodyPr anchor="t">
            <a:normAutofit/>
          </a:bodyPr>
          <a:lstStyle/>
          <a:p>
            <a:pPr marL="0" indent="0">
              <a:buNone/>
            </a:pPr>
            <a:r>
              <a:rPr lang="en-GB" sz="2800" b="1" dirty="0">
                <a:solidFill>
                  <a:srgbClr val="000000"/>
                </a:solidFill>
                <a:latin typeface="Abadi" panose="020B0604020104020204" pitchFamily="34" charset="0"/>
              </a:rPr>
              <a:t>Young Persons Sexual Health Advice Guide</a:t>
            </a:r>
            <a:r>
              <a:rPr lang="en-GB" sz="2800" dirty="0">
                <a:solidFill>
                  <a:srgbClr val="000000"/>
                </a:solidFill>
                <a:latin typeface="Abadi" panose="020B0604020104020204" pitchFamily="34" charset="0"/>
              </a:rPr>
              <a:t> at </a:t>
            </a:r>
            <a:r>
              <a:rPr lang="en-GB" sz="2800" dirty="0">
                <a:solidFill>
                  <a:srgbClr val="000000"/>
                </a:solidFill>
                <a:latin typeface="Abadi" panose="020B0604020104020204" pitchFamily="34" charset="0"/>
                <a:hlinkClick r:id="rId3"/>
              </a:rPr>
              <a:t>www.letstalkaboutit.nhs.uk/yp</a:t>
            </a:r>
            <a:r>
              <a:rPr lang="en-GB" sz="2800" dirty="0">
                <a:solidFill>
                  <a:srgbClr val="000000"/>
                </a:solidFill>
                <a:latin typeface="Abadi" panose="020B0604020104020204" pitchFamily="34" charset="0"/>
              </a:rPr>
              <a:t>   </a:t>
            </a:r>
          </a:p>
          <a:p>
            <a:pPr marL="0" indent="0">
              <a:buNone/>
            </a:pPr>
            <a:endParaRPr lang="en-GB" sz="2800" dirty="0">
              <a:solidFill>
                <a:srgbClr val="000000"/>
              </a:solidFill>
              <a:latin typeface="Abadi" panose="020B0604020104020204" pitchFamily="34" charset="0"/>
            </a:endParaRPr>
          </a:p>
          <a:p>
            <a:pPr marL="0" indent="0">
              <a:buNone/>
            </a:pPr>
            <a:r>
              <a:rPr lang="en-GB" sz="2800" dirty="0">
                <a:solidFill>
                  <a:srgbClr val="000000"/>
                </a:solidFill>
                <a:latin typeface="Abadi" panose="020B0604020104020204" pitchFamily="34" charset="0"/>
              </a:rPr>
              <a:t>Website Home page</a:t>
            </a:r>
          </a:p>
          <a:p>
            <a:pPr marL="0" indent="0">
              <a:buNone/>
            </a:pPr>
            <a:r>
              <a:rPr lang="en-GB" sz="2800" dirty="0">
                <a:solidFill>
                  <a:srgbClr val="000000"/>
                </a:solidFill>
                <a:latin typeface="Abadi" panose="020B0604020104020204" pitchFamily="34" charset="0"/>
                <a:hlinkClick r:id="rId4"/>
              </a:rPr>
              <a:t>www.letstalkaboutit.nhs.uk</a:t>
            </a:r>
            <a:r>
              <a:rPr lang="en-GB" sz="2800" dirty="0">
                <a:solidFill>
                  <a:srgbClr val="000000"/>
                </a:solidFill>
                <a:latin typeface="Abadi" panose="020B0604020104020204" pitchFamily="34" charset="0"/>
              </a:rPr>
              <a:t> </a:t>
            </a:r>
          </a:p>
          <a:p>
            <a:pPr marL="0" indent="0">
              <a:buNone/>
            </a:pPr>
            <a:endParaRPr lang="en-GB" sz="1800" dirty="0">
              <a:solidFill>
                <a:srgbClr val="000000"/>
              </a:solidFill>
              <a:latin typeface="Abadi" panose="020B0604020104020204" pitchFamily="34" charset="0"/>
            </a:endParaRPr>
          </a:p>
        </p:txBody>
      </p:sp>
      <p:sp>
        <p:nvSpPr>
          <p:cNvPr id="26" name="Freeform 50">
            <a:extLst>
              <a:ext uri="{FF2B5EF4-FFF2-40B4-BE49-F238E27FC236}">
                <a16:creationId xmlns:a16="http://schemas.microsoft.com/office/drawing/2014/main" id="{684BF3E1-C321-4F38-85CF-FEBBEEC15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7121"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4F722720-B886-4293-9EE9-7CD651EE4776}"/>
              </a:ext>
            </a:extLst>
          </p:cNvPr>
          <p:cNvPicPr>
            <a:picLocks noChangeAspect="1"/>
          </p:cNvPicPr>
          <p:nvPr/>
        </p:nvPicPr>
        <p:blipFill>
          <a:blip r:embed="rId5"/>
          <a:stretch>
            <a:fillRect/>
          </a:stretch>
        </p:blipFill>
        <p:spPr>
          <a:xfrm>
            <a:off x="7803043" y="1700784"/>
            <a:ext cx="3952929" cy="4379976"/>
          </a:xfrm>
          <a:prstGeom prst="rect">
            <a:avLst/>
          </a:prstGeom>
        </p:spPr>
      </p:pic>
    </p:spTree>
    <p:extLst>
      <p:ext uri="{BB962C8B-B14F-4D97-AF65-F5344CB8AC3E}">
        <p14:creationId xmlns:p14="http://schemas.microsoft.com/office/powerpoint/2010/main" val="20369676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D912CA3B-8358-4A04-9F42-FE07A9F38473}"/>
              </a:ext>
            </a:extLst>
          </p:cNvPr>
          <p:cNvSpPr>
            <a:spLocks noGrp="1"/>
          </p:cNvSpPr>
          <p:nvPr>
            <p:ph type="title"/>
          </p:nvPr>
        </p:nvSpPr>
        <p:spPr>
          <a:xfrm>
            <a:off x="203982" y="1422801"/>
            <a:ext cx="3855720" cy="2508068"/>
          </a:xfrm>
        </p:spPr>
        <p:txBody>
          <a:bodyPr>
            <a:normAutofit/>
          </a:bodyPr>
          <a:lstStyle/>
          <a:p>
            <a:r>
              <a:rPr lang="en-GB" sz="4000" b="1" dirty="0">
                <a:latin typeface="Abadi" panose="020B0604020104020204" pitchFamily="34" charset="0"/>
              </a:rPr>
              <a:t>Further Support </a:t>
            </a:r>
            <a:br>
              <a:rPr lang="en-GB" sz="3600" dirty="0">
                <a:solidFill>
                  <a:schemeClr val="tx2"/>
                </a:solidFill>
              </a:rPr>
            </a:br>
            <a:endParaRPr lang="en-GB" sz="3600" dirty="0">
              <a:solidFill>
                <a:schemeClr val="tx2"/>
              </a:solidFill>
            </a:endParaRPr>
          </a:p>
        </p:txBody>
      </p:sp>
      <p:sp>
        <p:nvSpPr>
          <p:cNvPr id="3" name="Content Placeholder 2">
            <a:extLst>
              <a:ext uri="{FF2B5EF4-FFF2-40B4-BE49-F238E27FC236}">
                <a16:creationId xmlns:a16="http://schemas.microsoft.com/office/drawing/2014/main" id="{5E99ACE8-4CDB-49E4-9AC1-517F848A521E}"/>
              </a:ext>
            </a:extLst>
          </p:cNvPr>
          <p:cNvSpPr>
            <a:spLocks noGrp="1"/>
          </p:cNvSpPr>
          <p:nvPr>
            <p:ph idx="1"/>
          </p:nvPr>
        </p:nvSpPr>
        <p:spPr>
          <a:xfrm>
            <a:off x="6172200" y="804672"/>
            <a:ext cx="5221224" cy="5230368"/>
          </a:xfrm>
        </p:spPr>
        <p:txBody>
          <a:bodyPr anchor="ctr">
            <a:normAutofit/>
          </a:bodyPr>
          <a:lstStyle/>
          <a:p>
            <a:pPr marL="0" indent="0">
              <a:buNone/>
            </a:pPr>
            <a:endParaRPr lang="en-GB" sz="1800">
              <a:solidFill>
                <a:schemeClr val="tx2"/>
              </a:solidFill>
            </a:endParaRPr>
          </a:p>
          <a:p>
            <a:endParaRPr lang="en-GB" sz="1800">
              <a:solidFill>
                <a:schemeClr val="tx2"/>
              </a:solidFill>
            </a:endParaRPr>
          </a:p>
          <a:p>
            <a:endParaRPr lang="en-GB" sz="1800">
              <a:solidFill>
                <a:schemeClr val="tx2"/>
              </a:solidFill>
            </a:endParaRPr>
          </a:p>
          <a:p>
            <a:pPr marL="0" indent="0">
              <a:buNone/>
            </a:pPr>
            <a:r>
              <a:rPr lang="en-GB" sz="1800">
                <a:solidFill>
                  <a:schemeClr val="tx2"/>
                </a:solidFill>
              </a:rPr>
              <a:t> </a:t>
            </a:r>
            <a:endParaRPr lang="en-GB" sz="1800" dirty="0">
              <a:solidFill>
                <a:schemeClr val="tx2"/>
              </a:solidFill>
            </a:endParaRPr>
          </a:p>
        </p:txBody>
      </p:sp>
      <p:sp>
        <p:nvSpPr>
          <p:cNvPr id="4" name="TextBox 3">
            <a:extLst>
              <a:ext uri="{FF2B5EF4-FFF2-40B4-BE49-F238E27FC236}">
                <a16:creationId xmlns:a16="http://schemas.microsoft.com/office/drawing/2014/main" id="{99DB0D79-23AF-46EF-99F4-9EDA845AB9A3}"/>
              </a:ext>
            </a:extLst>
          </p:cNvPr>
          <p:cNvSpPr txBox="1"/>
          <p:nvPr/>
        </p:nvSpPr>
        <p:spPr>
          <a:xfrm>
            <a:off x="6170053" y="822960"/>
            <a:ext cx="5128567" cy="5324535"/>
          </a:xfrm>
          <a:prstGeom prst="rect">
            <a:avLst/>
          </a:prstGeom>
          <a:noFill/>
        </p:spPr>
        <p:txBody>
          <a:bodyPr wrap="square" rtlCol="0">
            <a:spAutoFit/>
          </a:bodyPr>
          <a:lstStyle/>
          <a:p>
            <a:r>
              <a:rPr lang="en-GB" sz="2400" dirty="0"/>
              <a:t>If you would like to talk to someone confidentially, you can contact a local practitioner by email to:</a:t>
            </a:r>
          </a:p>
          <a:p>
            <a:r>
              <a:rPr lang="en-GB" sz="2400" b="1" dirty="0"/>
              <a:t>snhs.sexualhealthpromotion@nhs.net</a:t>
            </a:r>
          </a:p>
          <a:p>
            <a:pPr marL="285750" indent="-285750">
              <a:buFont typeface="Arial" panose="020B0604020202020204" pitchFamily="34" charset="0"/>
              <a:buChar char="•"/>
            </a:pPr>
            <a:endParaRPr lang="en-GB" sz="2800" dirty="0"/>
          </a:p>
          <a:p>
            <a:r>
              <a:rPr lang="en-GB" sz="2400" dirty="0"/>
              <a:t>Find us at:</a:t>
            </a:r>
          </a:p>
          <a:p>
            <a:r>
              <a:rPr lang="en-GB" sz="2400" b="1" dirty="0"/>
              <a:t>Instagram: @</a:t>
            </a:r>
            <a:r>
              <a:rPr lang="en-GB" sz="2400" b="1" dirty="0" err="1"/>
              <a:t>letstalkhants</a:t>
            </a:r>
            <a:endParaRPr lang="en-GB" sz="2400" b="1" dirty="0"/>
          </a:p>
          <a:p>
            <a:r>
              <a:rPr lang="en-GB" sz="2400" b="1" dirty="0"/>
              <a:t>Facebook: @</a:t>
            </a:r>
            <a:r>
              <a:rPr lang="en-GB" sz="2400" b="1" dirty="0" err="1"/>
              <a:t>letstalkhampshire</a:t>
            </a:r>
            <a:endParaRPr lang="en-GB" sz="2400" b="1" dirty="0"/>
          </a:p>
          <a:p>
            <a:endParaRPr lang="en-GB" sz="2400" dirty="0"/>
          </a:p>
          <a:p>
            <a:endParaRPr lang="en-GB" sz="2400" dirty="0"/>
          </a:p>
          <a:p>
            <a:r>
              <a:rPr lang="en-GB" sz="2400" dirty="0"/>
              <a:t>Online services are available for anyone aged 15 years and over:</a:t>
            </a:r>
          </a:p>
          <a:p>
            <a:pPr marL="285750" indent="-285750">
              <a:buFont typeface="Arial" panose="020B0604020202020204" pitchFamily="34" charset="0"/>
              <a:buChar char="•"/>
            </a:pPr>
            <a:r>
              <a:rPr lang="en-GB" sz="2400" dirty="0"/>
              <a:t>Chlamydia test kit (15-24)</a:t>
            </a:r>
          </a:p>
          <a:p>
            <a:pPr marL="285750" indent="-285750">
              <a:buFont typeface="Arial" panose="020B0604020202020204" pitchFamily="34" charset="0"/>
              <a:buChar char="•"/>
            </a:pPr>
            <a:r>
              <a:rPr lang="en-GB" sz="2400" dirty="0"/>
              <a:t>Condoms by Post (16+)</a:t>
            </a:r>
            <a:endParaRPr lang="en-GB" sz="2800" dirty="0"/>
          </a:p>
        </p:txBody>
      </p:sp>
      <p:pic>
        <p:nvPicPr>
          <p:cNvPr id="9" name="Picture 8" descr="A picture containing drawing&#10;&#10;Description automatically generated">
            <a:extLst>
              <a:ext uri="{FF2B5EF4-FFF2-40B4-BE49-F238E27FC236}">
                <a16:creationId xmlns:a16="http://schemas.microsoft.com/office/drawing/2014/main" id="{A14BF731-351E-4E0B-B6D7-CAAA8E1003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8710" y="2982043"/>
            <a:ext cx="1322635" cy="2453156"/>
          </a:xfrm>
          <a:prstGeom prst="rect">
            <a:avLst/>
          </a:prstGeom>
        </p:spPr>
      </p:pic>
    </p:spTree>
    <p:extLst>
      <p:ext uri="{BB962C8B-B14F-4D97-AF65-F5344CB8AC3E}">
        <p14:creationId xmlns:p14="http://schemas.microsoft.com/office/powerpoint/2010/main" val="2497763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3611733F-E5BD-49F1-953E-8029C6596A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6EA0003C-06B7-4E3A-9E9A-2DA8CA829F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224D7C4C-B47A-4BDD-940A-DDE8FA7A4E20}"/>
              </a:ext>
            </a:extLst>
          </p:cNvPr>
          <p:cNvSpPr>
            <a:spLocks noGrp="1"/>
          </p:cNvSpPr>
          <p:nvPr>
            <p:ph type="title"/>
          </p:nvPr>
        </p:nvSpPr>
        <p:spPr>
          <a:xfrm>
            <a:off x="717415" y="177360"/>
            <a:ext cx="7370574" cy="940496"/>
          </a:xfrm>
        </p:spPr>
        <p:txBody>
          <a:bodyPr vert="horz" lIns="91440" tIns="45720" rIns="91440" bIns="45720" rtlCol="0" anchor="ctr">
            <a:normAutofit fontScale="90000"/>
          </a:bodyPr>
          <a:lstStyle/>
          <a:p>
            <a:pPr algn="l">
              <a:lnSpc>
                <a:spcPct val="90000"/>
              </a:lnSpc>
            </a:pPr>
            <a:r>
              <a:rPr lang="en-US" sz="4800" b="1" dirty="0">
                <a:latin typeface="Abadi" panose="020B0604020104020204" pitchFamily="34" charset="0"/>
              </a:rPr>
              <a:t>How to access Sexual Health</a:t>
            </a:r>
          </a:p>
        </p:txBody>
      </p:sp>
      <p:pic>
        <p:nvPicPr>
          <p:cNvPr id="5" name="Graphic 4" descr="Receiver">
            <a:extLst>
              <a:ext uri="{FF2B5EF4-FFF2-40B4-BE49-F238E27FC236}">
                <a16:creationId xmlns:a16="http://schemas.microsoft.com/office/drawing/2014/main" id="{2243DE88-B87A-4367-BD45-E8FD0BC7794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4605" y="1590682"/>
            <a:ext cx="1303927" cy="1303927"/>
          </a:xfrm>
          <a:prstGeom prst="rect">
            <a:avLst/>
          </a:prstGeom>
        </p:spPr>
      </p:pic>
      <p:pic>
        <p:nvPicPr>
          <p:cNvPr id="7" name="Graphic 6" descr="Internet">
            <a:extLst>
              <a:ext uri="{FF2B5EF4-FFF2-40B4-BE49-F238E27FC236}">
                <a16:creationId xmlns:a16="http://schemas.microsoft.com/office/drawing/2014/main" id="{750039F0-5A90-48A2-8B85-5FC9BC2413A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4693" y="4734358"/>
            <a:ext cx="1582287" cy="1582287"/>
          </a:xfrm>
          <a:prstGeom prst="rect">
            <a:avLst/>
          </a:prstGeom>
        </p:spPr>
      </p:pic>
      <p:pic>
        <p:nvPicPr>
          <p:cNvPr id="6" name="Picture 5">
            <a:extLst>
              <a:ext uri="{FF2B5EF4-FFF2-40B4-BE49-F238E27FC236}">
                <a16:creationId xmlns:a16="http://schemas.microsoft.com/office/drawing/2014/main" id="{4D1496D6-D257-4338-9703-01F9AB8BF2D7}"/>
              </a:ext>
            </a:extLst>
          </p:cNvPr>
          <p:cNvPicPr>
            <a:picLocks noChangeAspect="1"/>
          </p:cNvPicPr>
          <p:nvPr/>
        </p:nvPicPr>
        <p:blipFill>
          <a:blip r:embed="rId7"/>
          <a:stretch>
            <a:fillRect/>
          </a:stretch>
        </p:blipFill>
        <p:spPr>
          <a:xfrm>
            <a:off x="609925" y="3038790"/>
            <a:ext cx="1691821" cy="1691821"/>
          </a:xfrm>
          <a:prstGeom prst="rect">
            <a:avLst/>
          </a:prstGeom>
        </p:spPr>
      </p:pic>
      <p:sp>
        <p:nvSpPr>
          <p:cNvPr id="4" name="TextBox 3">
            <a:extLst>
              <a:ext uri="{FF2B5EF4-FFF2-40B4-BE49-F238E27FC236}">
                <a16:creationId xmlns:a16="http://schemas.microsoft.com/office/drawing/2014/main" id="{E5EF3C80-D11E-463D-9D34-77E61D2DFF1B}"/>
              </a:ext>
            </a:extLst>
          </p:cNvPr>
          <p:cNvSpPr txBox="1"/>
          <p:nvPr/>
        </p:nvSpPr>
        <p:spPr>
          <a:xfrm>
            <a:off x="2865413" y="1295216"/>
            <a:ext cx="4266601" cy="590932"/>
          </a:xfrm>
          <a:prstGeom prst="rect">
            <a:avLst/>
          </a:prstGeom>
        </p:spPr>
        <p:txBody>
          <a:bodyPr vert="horz" lIns="91440" tIns="45720" rIns="91440" bIns="45720" rtlCol="0" anchor="ctr">
            <a:normAutofit/>
          </a:bodyPr>
          <a:lstStyle/>
          <a:p>
            <a:pPr>
              <a:lnSpc>
                <a:spcPct val="90000"/>
              </a:lnSpc>
              <a:spcAft>
                <a:spcPts val="600"/>
              </a:spcAft>
            </a:pPr>
            <a:endParaRPr lang="en-US" sz="2800" b="1" dirty="0">
              <a:solidFill>
                <a:schemeClr val="tx2"/>
              </a:solidFill>
            </a:endParaRPr>
          </a:p>
          <a:p>
            <a:pPr indent="-228600">
              <a:lnSpc>
                <a:spcPct val="90000"/>
              </a:lnSpc>
              <a:spcAft>
                <a:spcPts val="600"/>
              </a:spcAft>
              <a:buFont typeface="Arial" panose="020B0604020202020204" pitchFamily="34" charset="0"/>
              <a:buChar char="•"/>
            </a:pPr>
            <a:endParaRPr lang="en-US" sz="2000" dirty="0">
              <a:solidFill>
                <a:schemeClr val="tx2"/>
              </a:solidFill>
            </a:endParaRPr>
          </a:p>
          <a:p>
            <a:pPr indent="-228600">
              <a:lnSpc>
                <a:spcPct val="90000"/>
              </a:lnSpc>
              <a:spcAft>
                <a:spcPts val="600"/>
              </a:spcAft>
              <a:buFont typeface="Arial" panose="020B0604020202020204" pitchFamily="34" charset="0"/>
              <a:buChar char="•"/>
            </a:pPr>
            <a:endParaRPr lang="en-US" sz="2000" dirty="0">
              <a:solidFill>
                <a:schemeClr val="tx2"/>
              </a:solidFill>
            </a:endParaRPr>
          </a:p>
          <a:p>
            <a:pPr indent="-228600">
              <a:lnSpc>
                <a:spcPct val="90000"/>
              </a:lnSpc>
              <a:spcAft>
                <a:spcPts val="600"/>
              </a:spcAft>
              <a:buFont typeface="Arial" panose="020B0604020202020204" pitchFamily="34" charset="0"/>
              <a:buChar char="•"/>
            </a:pPr>
            <a:endParaRPr lang="en-US" sz="2000" dirty="0">
              <a:solidFill>
                <a:schemeClr val="tx2"/>
              </a:solidFill>
            </a:endParaRPr>
          </a:p>
          <a:p>
            <a:pPr indent="-228600">
              <a:lnSpc>
                <a:spcPct val="90000"/>
              </a:lnSpc>
              <a:spcAft>
                <a:spcPts val="600"/>
              </a:spcAft>
              <a:buFont typeface="Arial" panose="020B0604020202020204" pitchFamily="34" charset="0"/>
              <a:buChar char="•"/>
            </a:pPr>
            <a:endParaRPr lang="en-US" sz="2000" dirty="0">
              <a:solidFill>
                <a:schemeClr val="tx2"/>
              </a:solidFill>
            </a:endParaRPr>
          </a:p>
        </p:txBody>
      </p:sp>
      <p:grpSp>
        <p:nvGrpSpPr>
          <p:cNvPr id="59" name="Group 58">
            <a:extLst>
              <a:ext uri="{FF2B5EF4-FFF2-40B4-BE49-F238E27FC236}">
                <a16:creationId xmlns:a16="http://schemas.microsoft.com/office/drawing/2014/main" id="{8A01F592-3A3D-4FF0-BA89-6141201456E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8631979" y="-1"/>
            <a:ext cx="3559715" cy="2671157"/>
            <a:chOff x="-305" y="-1"/>
            <a:chExt cx="3832880" cy="2876136"/>
          </a:xfrm>
        </p:grpSpPr>
        <p:sp>
          <p:nvSpPr>
            <p:cNvPr id="60" name="Freeform: Shape 59">
              <a:extLst>
                <a:ext uri="{FF2B5EF4-FFF2-40B4-BE49-F238E27FC236}">
                  <a16:creationId xmlns:a16="http://schemas.microsoft.com/office/drawing/2014/main" id="{B13091DB-88A1-4ACF-A73E-49330870C8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B6EC58-E7B3-402A-BDDF-8393CAEC92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74460539-90E5-48B6-A9DE-DB545D73F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D933F2FE-C9A5-41DE-A8E6-E8578DE494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96EFAAA4-5392-47CD-ADAA-8BC01107C23F}"/>
              </a:ext>
            </a:extLst>
          </p:cNvPr>
          <p:cNvSpPr txBox="1"/>
          <p:nvPr/>
        </p:nvSpPr>
        <p:spPr>
          <a:xfrm>
            <a:off x="2866361" y="1953646"/>
            <a:ext cx="4651783" cy="1384995"/>
          </a:xfrm>
          <a:prstGeom prst="rect">
            <a:avLst/>
          </a:prstGeom>
          <a:noFill/>
        </p:spPr>
        <p:txBody>
          <a:bodyPr wrap="square" rtlCol="0">
            <a:spAutoFit/>
          </a:bodyPr>
          <a:lstStyle/>
          <a:p>
            <a:pPr marL="457200" indent="-457200">
              <a:spcAft>
                <a:spcPts val="600"/>
              </a:spcAft>
              <a:buFont typeface="Arial" panose="020B0604020202020204" pitchFamily="34" charset="0"/>
              <a:buChar char="•"/>
            </a:pPr>
            <a:r>
              <a:rPr lang="en-GB" sz="2800" dirty="0">
                <a:latin typeface="Abadi" panose="020B0604020104020204" pitchFamily="34" charset="0"/>
              </a:rPr>
              <a:t>Phone:  0300 300 2016</a:t>
            </a:r>
          </a:p>
          <a:p>
            <a:pPr marL="457200" indent="-457200">
              <a:spcAft>
                <a:spcPts val="600"/>
              </a:spcAft>
              <a:buFont typeface="Arial" panose="020B0604020202020204" pitchFamily="34" charset="0"/>
              <a:buChar char="•"/>
            </a:pPr>
            <a:r>
              <a:rPr lang="en-GB" sz="2800" dirty="0">
                <a:latin typeface="Abadi" panose="020B0604020104020204" pitchFamily="34" charset="0"/>
              </a:rPr>
              <a:t>Online Bookings</a:t>
            </a:r>
          </a:p>
          <a:p>
            <a:pPr>
              <a:spcAft>
                <a:spcPts val="600"/>
              </a:spcAft>
            </a:pPr>
            <a:endParaRPr lang="en-GB" dirty="0"/>
          </a:p>
        </p:txBody>
      </p:sp>
      <p:sp>
        <p:nvSpPr>
          <p:cNvPr id="9" name="TextBox 8">
            <a:extLst>
              <a:ext uri="{FF2B5EF4-FFF2-40B4-BE49-F238E27FC236}">
                <a16:creationId xmlns:a16="http://schemas.microsoft.com/office/drawing/2014/main" id="{7723CA19-A908-4D67-BE73-3ADA26A16C89}"/>
              </a:ext>
            </a:extLst>
          </p:cNvPr>
          <p:cNvSpPr txBox="1"/>
          <p:nvPr/>
        </p:nvSpPr>
        <p:spPr>
          <a:xfrm>
            <a:off x="2829357" y="3597770"/>
            <a:ext cx="7194315" cy="1409617"/>
          </a:xfrm>
          <a:prstGeom prst="rect">
            <a:avLst/>
          </a:prstGeom>
          <a:noFill/>
        </p:spPr>
        <p:txBody>
          <a:bodyPr wrap="square" rtlCol="0">
            <a:spAutoFit/>
          </a:bodyPr>
          <a:lstStyle/>
          <a:p>
            <a:pPr>
              <a:lnSpc>
                <a:spcPct val="90000"/>
              </a:lnSpc>
              <a:spcAft>
                <a:spcPts val="600"/>
              </a:spcAft>
            </a:pPr>
            <a:r>
              <a:rPr lang="en-GB" sz="3200" b="1" dirty="0">
                <a:latin typeface="Abadi" panose="020B0604020104020204" pitchFamily="34" charset="0"/>
              </a:rPr>
              <a:t>Walk-In: Young Person’s Walk In Clinic </a:t>
            </a:r>
          </a:p>
          <a:p>
            <a:pPr>
              <a:lnSpc>
                <a:spcPct val="90000"/>
              </a:lnSpc>
              <a:spcAft>
                <a:spcPts val="600"/>
              </a:spcAft>
            </a:pPr>
            <a:r>
              <a:rPr lang="en-GB" sz="3200" b="1" dirty="0">
                <a:latin typeface="Abadi Extra Light" panose="020B0204020104020204" pitchFamily="34" charset="0"/>
              </a:rPr>
              <a:t>	</a:t>
            </a:r>
          </a:p>
          <a:p>
            <a:pPr>
              <a:spcAft>
                <a:spcPts val="600"/>
              </a:spcAft>
            </a:pPr>
            <a:endParaRPr lang="en-GB" dirty="0"/>
          </a:p>
        </p:txBody>
      </p:sp>
      <p:sp>
        <p:nvSpPr>
          <p:cNvPr id="10" name="TextBox 9">
            <a:extLst>
              <a:ext uri="{FF2B5EF4-FFF2-40B4-BE49-F238E27FC236}">
                <a16:creationId xmlns:a16="http://schemas.microsoft.com/office/drawing/2014/main" id="{6DDAAF7C-6045-4C42-9F6E-99DD00607820}"/>
              </a:ext>
            </a:extLst>
          </p:cNvPr>
          <p:cNvSpPr txBox="1"/>
          <p:nvPr/>
        </p:nvSpPr>
        <p:spPr>
          <a:xfrm>
            <a:off x="2910569" y="4997664"/>
            <a:ext cx="5784471" cy="1055674"/>
          </a:xfrm>
          <a:prstGeom prst="rect">
            <a:avLst/>
          </a:prstGeom>
          <a:noFill/>
        </p:spPr>
        <p:txBody>
          <a:bodyPr wrap="square" rtlCol="0">
            <a:spAutoFit/>
          </a:bodyPr>
          <a:lstStyle/>
          <a:p>
            <a:pPr>
              <a:lnSpc>
                <a:spcPct val="90000"/>
              </a:lnSpc>
              <a:spcAft>
                <a:spcPts val="600"/>
              </a:spcAft>
            </a:pPr>
            <a:r>
              <a:rPr lang="en-GB" sz="3200" b="1" dirty="0">
                <a:latin typeface="Abadi" panose="020B0604020104020204" pitchFamily="34" charset="0"/>
              </a:rPr>
              <a:t>Information</a:t>
            </a:r>
            <a:r>
              <a:rPr lang="en-GB" sz="2000" b="1" dirty="0">
                <a:latin typeface="Abadi" panose="020B0604020104020204" pitchFamily="34" charset="0"/>
              </a:rPr>
              <a:t> </a:t>
            </a:r>
            <a:r>
              <a:rPr lang="en-GB" sz="3200" b="1" dirty="0">
                <a:latin typeface="Abadi" panose="020B0604020104020204" pitchFamily="34" charset="0"/>
              </a:rPr>
              <a:t>&amp; Advice Website</a:t>
            </a:r>
            <a:r>
              <a:rPr lang="en-GB" sz="3200" dirty="0">
                <a:latin typeface="Abadi" panose="020B0604020104020204" pitchFamily="34" charset="0"/>
              </a:rPr>
              <a:t>: </a:t>
            </a:r>
          </a:p>
          <a:p>
            <a:pPr>
              <a:lnSpc>
                <a:spcPct val="90000"/>
              </a:lnSpc>
              <a:spcAft>
                <a:spcPts val="600"/>
              </a:spcAft>
            </a:pPr>
            <a:r>
              <a:rPr lang="en-GB" sz="3200" dirty="0">
                <a:solidFill>
                  <a:schemeClr val="accent5"/>
                </a:solidFill>
                <a:latin typeface="Abadi" panose="020B0604020104020204" pitchFamily="34" charset="0"/>
                <a:hlinkClick r:id="rId8">
                  <a:extLst>
                    <a:ext uri="{A12FA001-AC4F-418D-AE19-62706E023703}">
                      <ahyp:hlinkClr xmlns:ahyp="http://schemas.microsoft.com/office/drawing/2018/hyperlinkcolor" val="tx"/>
                    </a:ext>
                  </a:extLst>
                </a:hlinkClick>
              </a:rPr>
              <a:t>www.letstalkaboutit.nhs.uk</a:t>
            </a:r>
            <a:r>
              <a:rPr lang="en-GB" sz="3200" dirty="0">
                <a:solidFill>
                  <a:schemeClr val="accent5"/>
                </a:solidFill>
                <a:latin typeface="Abadi" panose="020B0604020104020204" pitchFamily="34" charset="0"/>
              </a:rPr>
              <a:t> </a:t>
            </a:r>
          </a:p>
        </p:txBody>
      </p:sp>
      <p:sp>
        <p:nvSpPr>
          <p:cNvPr id="15" name="Rectangle 14">
            <a:extLst>
              <a:ext uri="{FF2B5EF4-FFF2-40B4-BE49-F238E27FC236}">
                <a16:creationId xmlns:a16="http://schemas.microsoft.com/office/drawing/2014/main" id="{16EBA3C9-61B1-4A5C-A001-F4C00ACCBA4B}"/>
              </a:ext>
            </a:extLst>
          </p:cNvPr>
          <p:cNvSpPr/>
          <p:nvPr/>
        </p:nvSpPr>
        <p:spPr>
          <a:xfrm>
            <a:off x="2888461" y="1437157"/>
            <a:ext cx="2855057" cy="584775"/>
          </a:xfrm>
          <a:prstGeom prst="rect">
            <a:avLst/>
          </a:prstGeom>
        </p:spPr>
        <p:txBody>
          <a:bodyPr wrap="square">
            <a:spAutoFit/>
          </a:bodyPr>
          <a:lstStyle/>
          <a:p>
            <a:r>
              <a:rPr lang="en-US" sz="3200" b="1" dirty="0">
                <a:latin typeface="Abadi" panose="020B0604020104020204" pitchFamily="34" charset="0"/>
              </a:rPr>
              <a:t>Appointments</a:t>
            </a:r>
            <a:endParaRPr lang="en-GB" sz="3200" b="1" dirty="0">
              <a:latin typeface="Abadi" panose="020B0604020104020204" pitchFamily="34" charset="0"/>
            </a:endParaRPr>
          </a:p>
        </p:txBody>
      </p:sp>
      <p:pic>
        <p:nvPicPr>
          <p:cNvPr id="11" name="Picture 10" descr="A close up of a computer&#10;&#10;Description automatically generated">
            <a:extLst>
              <a:ext uri="{FF2B5EF4-FFF2-40B4-BE49-F238E27FC236}">
                <a16:creationId xmlns:a16="http://schemas.microsoft.com/office/drawing/2014/main" id="{1418F7AB-63C0-4554-B37F-050007407D8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852308" y="-2868"/>
            <a:ext cx="4342729" cy="2671157"/>
          </a:xfrm>
          <a:prstGeom prst="rect">
            <a:avLst/>
          </a:prstGeom>
        </p:spPr>
      </p:pic>
    </p:spTree>
    <p:extLst>
      <p:ext uri="{BB962C8B-B14F-4D97-AF65-F5344CB8AC3E}">
        <p14:creationId xmlns:p14="http://schemas.microsoft.com/office/powerpoint/2010/main" val="947739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B05E4F47-B148-49E0-B472-BBF149315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 name="Picture 53">
            <a:extLst>
              <a:ext uri="{FF2B5EF4-FFF2-40B4-BE49-F238E27FC236}">
                <a16:creationId xmlns:a16="http://schemas.microsoft.com/office/drawing/2014/main" id="{7A2CE8EB-F719-4F84-9E91-F538438CAC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617740" y="802955"/>
            <a:ext cx="4766330" cy="1454051"/>
          </a:xfrm>
        </p:spPr>
        <p:txBody>
          <a:bodyPr>
            <a:normAutofit/>
          </a:bodyPr>
          <a:lstStyle/>
          <a:p>
            <a:r>
              <a:rPr lang="en-GB" sz="3600" b="1" dirty="0">
                <a:solidFill>
                  <a:srgbClr val="000000"/>
                </a:solidFill>
                <a:latin typeface="Abadi" panose="020B0604020104020204" pitchFamily="34" charset="0"/>
              </a:rPr>
              <a:t>Your Nearest  </a:t>
            </a:r>
            <a:br>
              <a:rPr lang="en-GB" sz="3600" b="1" dirty="0">
                <a:solidFill>
                  <a:srgbClr val="000000"/>
                </a:solidFill>
                <a:latin typeface="Abadi" panose="020B0604020104020204" pitchFamily="34" charset="0"/>
              </a:rPr>
            </a:br>
            <a:r>
              <a:rPr lang="en-GB" sz="3600" b="1" dirty="0">
                <a:solidFill>
                  <a:srgbClr val="000000"/>
                </a:solidFill>
                <a:latin typeface="Abadi" panose="020B0604020104020204" pitchFamily="34" charset="0"/>
              </a:rPr>
              <a:t>Sexual Health Clinic</a:t>
            </a:r>
          </a:p>
        </p:txBody>
      </p:sp>
      <p:sp>
        <p:nvSpPr>
          <p:cNvPr id="56" name="Freeform 50">
            <a:extLst>
              <a:ext uri="{FF2B5EF4-FFF2-40B4-BE49-F238E27FC236}">
                <a16:creationId xmlns:a16="http://schemas.microsoft.com/office/drawing/2014/main" id="{684BF3E1-C321-4F38-85CF-FEBBEEC15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pplication, icon&#10;&#10;Description automatically generated">
            <a:extLst>
              <a:ext uri="{FF2B5EF4-FFF2-40B4-BE49-F238E27FC236}">
                <a16:creationId xmlns:a16="http://schemas.microsoft.com/office/drawing/2014/main" id="{AD5F7DA2-BAB7-4137-BB69-C0B1FF711B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979" y="1764109"/>
            <a:ext cx="3329782" cy="3329782"/>
          </a:xfrm>
          <a:prstGeom prst="rect">
            <a:avLst/>
          </a:prstGeom>
        </p:spPr>
      </p:pic>
      <p:sp>
        <p:nvSpPr>
          <p:cNvPr id="3" name="Content Placeholder 2"/>
          <p:cNvSpPr>
            <a:spLocks noGrp="1"/>
          </p:cNvSpPr>
          <p:nvPr>
            <p:ph idx="1"/>
          </p:nvPr>
        </p:nvSpPr>
        <p:spPr>
          <a:xfrm>
            <a:off x="6621072" y="2421683"/>
            <a:ext cx="4765949" cy="3353476"/>
          </a:xfrm>
        </p:spPr>
        <p:txBody>
          <a:bodyPr anchor="t">
            <a:normAutofit fontScale="92500" lnSpcReduction="20000"/>
          </a:bodyPr>
          <a:lstStyle/>
          <a:p>
            <a:pPr marL="0" indent="0">
              <a:buNone/>
            </a:pPr>
            <a:endParaRPr lang="en-GB" sz="2800" dirty="0">
              <a:solidFill>
                <a:srgbClr val="000000"/>
              </a:solidFill>
              <a:effectLst/>
            </a:endParaRPr>
          </a:p>
          <a:p>
            <a:pPr marL="0" indent="0">
              <a:buNone/>
            </a:pPr>
            <a:r>
              <a:rPr lang="en-GB" sz="2800" b="1" dirty="0">
                <a:solidFill>
                  <a:srgbClr val="000000"/>
                </a:solidFill>
              </a:rPr>
              <a:t>You can find details of your nearest sexual health clinic at: </a:t>
            </a:r>
            <a:endParaRPr lang="en-GB" sz="2800" dirty="0">
              <a:solidFill>
                <a:srgbClr val="000000"/>
              </a:solidFill>
              <a:effectLst/>
            </a:endParaRPr>
          </a:p>
          <a:p>
            <a:pPr marL="0" indent="0">
              <a:buNone/>
            </a:pPr>
            <a:r>
              <a:rPr lang="en-GB" sz="2800" dirty="0">
                <a:solidFill>
                  <a:srgbClr val="000000"/>
                </a:solidFill>
                <a:effectLst/>
                <a:latin typeface="Abadi" panose="020B0604020104020204" pitchFamily="34" charset="0"/>
                <a:hlinkClick r:id="rId5"/>
              </a:rPr>
              <a:t>www.letstalkaboutit.nhs.uk</a:t>
            </a:r>
            <a:r>
              <a:rPr lang="en-GB" sz="2800" dirty="0">
                <a:solidFill>
                  <a:srgbClr val="000000"/>
                </a:solidFill>
                <a:effectLst/>
                <a:latin typeface="Abadi" panose="020B0604020104020204" pitchFamily="34" charset="0"/>
              </a:rPr>
              <a:t> </a:t>
            </a:r>
          </a:p>
          <a:p>
            <a:pPr marL="0" indent="0">
              <a:buNone/>
            </a:pPr>
            <a:r>
              <a:rPr lang="en-GB" sz="2800" b="1" dirty="0">
                <a:solidFill>
                  <a:srgbClr val="000000"/>
                </a:solidFill>
                <a:effectLst/>
              </a:rPr>
              <a:t>0300 300 2016 </a:t>
            </a:r>
          </a:p>
          <a:p>
            <a:pPr marL="0" indent="0">
              <a:buNone/>
            </a:pPr>
            <a:endParaRPr lang="en-GB" sz="2800" b="1" dirty="0">
              <a:solidFill>
                <a:srgbClr val="000000"/>
              </a:solidFill>
            </a:endParaRPr>
          </a:p>
          <a:p>
            <a:pPr marL="0" indent="0">
              <a:buNone/>
            </a:pPr>
            <a:endParaRPr lang="en-GB" sz="2800" b="1" dirty="0">
              <a:solidFill>
                <a:srgbClr val="000000"/>
              </a:solidFill>
            </a:endParaRPr>
          </a:p>
          <a:p>
            <a:pPr marL="0" indent="0">
              <a:buNone/>
            </a:pPr>
            <a:r>
              <a:rPr lang="en-GB" sz="2800" b="1" dirty="0">
                <a:solidFill>
                  <a:srgbClr val="000000"/>
                </a:solidFill>
              </a:rPr>
              <a:t>Click the clinic finder button</a:t>
            </a:r>
          </a:p>
          <a:p>
            <a:pPr marL="0" indent="0">
              <a:buNone/>
            </a:pPr>
            <a:endParaRPr lang="en-GB" sz="1800" b="1" dirty="0">
              <a:solidFill>
                <a:srgbClr val="000000"/>
              </a:solidFill>
            </a:endParaRPr>
          </a:p>
        </p:txBody>
      </p:sp>
    </p:spTree>
    <p:extLst>
      <p:ext uri="{BB962C8B-B14F-4D97-AF65-F5344CB8AC3E}">
        <p14:creationId xmlns:p14="http://schemas.microsoft.com/office/powerpoint/2010/main" val="103228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35" name="Group 34">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36" name="Freeform: Shape 35">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Freeform: Shape 39">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p:cNvSpPr>
            <a:spLocks noGrp="1"/>
          </p:cNvSpPr>
          <p:nvPr>
            <p:ph type="title"/>
          </p:nvPr>
        </p:nvSpPr>
        <p:spPr>
          <a:xfrm>
            <a:off x="804672" y="2053641"/>
            <a:ext cx="3669161" cy="2760098"/>
          </a:xfrm>
        </p:spPr>
        <p:txBody>
          <a:bodyPr>
            <a:noAutofit/>
          </a:bodyPr>
          <a:lstStyle/>
          <a:p>
            <a:r>
              <a:rPr lang="en-GB" b="1" dirty="0">
                <a:latin typeface="Abadi" panose="020B0604020104020204" pitchFamily="34" charset="0"/>
              </a:rPr>
              <a:t>What are Sexually Transmitted Infections (STI’s)?</a:t>
            </a:r>
          </a:p>
        </p:txBody>
      </p:sp>
      <p:sp>
        <p:nvSpPr>
          <p:cNvPr id="3" name="Content Placeholder 2"/>
          <p:cNvSpPr>
            <a:spLocks noGrp="1"/>
          </p:cNvSpPr>
          <p:nvPr>
            <p:ph idx="1"/>
          </p:nvPr>
        </p:nvSpPr>
        <p:spPr>
          <a:xfrm>
            <a:off x="6090574" y="801866"/>
            <a:ext cx="5306084" cy="5230634"/>
          </a:xfrm>
          <a:noFill/>
          <a:ln>
            <a:noFill/>
          </a:ln>
        </p:spPr>
        <p:txBody>
          <a:bodyPr anchor="ctr">
            <a:normAutofit/>
          </a:bodyPr>
          <a:lstStyle/>
          <a:p>
            <a:r>
              <a:rPr lang="en-GB" sz="2800" dirty="0">
                <a:latin typeface="Abadi" panose="020B0604020104020204" pitchFamily="34" charset="0"/>
              </a:rPr>
              <a:t>Bacterial infections, viruses or infestations that are passed from one person to another through sexual contact, vaginal, anal and oral sex. </a:t>
            </a:r>
          </a:p>
          <a:p>
            <a:pPr marL="0" indent="0">
              <a:buNone/>
            </a:pPr>
            <a:endParaRPr lang="en-GB" sz="2800" dirty="0">
              <a:latin typeface="Abadi" panose="020B0604020104020204" pitchFamily="34" charset="0"/>
            </a:endParaRPr>
          </a:p>
          <a:p>
            <a:r>
              <a:rPr lang="en-GB" sz="2800" dirty="0">
                <a:latin typeface="Abadi" panose="020B0604020104020204" pitchFamily="34" charset="0"/>
              </a:rPr>
              <a:t>STIs can pass between </a:t>
            </a:r>
            <a:r>
              <a:rPr lang="en-GB" sz="2800" b="1" dirty="0">
                <a:latin typeface="Abadi" panose="020B0604020104020204" pitchFamily="34" charset="0"/>
              </a:rPr>
              <a:t>any</a:t>
            </a:r>
            <a:r>
              <a:rPr lang="en-GB" sz="2800" dirty="0">
                <a:latin typeface="Abadi" panose="020B0604020104020204" pitchFamily="34" charset="0"/>
              </a:rPr>
              <a:t> person to </a:t>
            </a:r>
            <a:r>
              <a:rPr lang="en-GB" sz="2800" b="1" dirty="0">
                <a:latin typeface="Abadi" panose="020B0604020104020204" pitchFamily="34" charset="0"/>
              </a:rPr>
              <a:t>any </a:t>
            </a:r>
            <a:r>
              <a:rPr lang="en-GB" sz="2800" dirty="0">
                <a:latin typeface="Abadi" panose="020B0604020104020204" pitchFamily="34" charset="0"/>
              </a:rPr>
              <a:t>person, regardless of gender or sexual identity </a:t>
            </a:r>
          </a:p>
        </p:txBody>
      </p:sp>
    </p:spTree>
    <p:extLst>
      <p:ext uri="{BB962C8B-B14F-4D97-AF65-F5344CB8AC3E}">
        <p14:creationId xmlns:p14="http://schemas.microsoft.com/office/powerpoint/2010/main" val="316985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35" name="Group 34">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36" name="Freeform: Shape 35">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Freeform: Shape 39">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p:cNvSpPr>
            <a:spLocks noGrp="1"/>
          </p:cNvSpPr>
          <p:nvPr>
            <p:ph type="title"/>
          </p:nvPr>
        </p:nvSpPr>
        <p:spPr>
          <a:xfrm>
            <a:off x="804672" y="2053641"/>
            <a:ext cx="3669161" cy="2760098"/>
          </a:xfrm>
        </p:spPr>
        <p:txBody>
          <a:bodyPr>
            <a:noAutofit/>
          </a:bodyPr>
          <a:lstStyle/>
          <a:p>
            <a:r>
              <a:rPr lang="en-GB" b="1" dirty="0">
                <a:latin typeface="Abadi" panose="020B0604020104020204" pitchFamily="34" charset="0"/>
              </a:rPr>
              <a:t>What are Sexually Transmitted Infections (STI’s)?</a:t>
            </a:r>
          </a:p>
        </p:txBody>
      </p:sp>
      <p:sp>
        <p:nvSpPr>
          <p:cNvPr id="3" name="Content Placeholder 2"/>
          <p:cNvSpPr>
            <a:spLocks noGrp="1"/>
          </p:cNvSpPr>
          <p:nvPr>
            <p:ph idx="1"/>
          </p:nvPr>
        </p:nvSpPr>
        <p:spPr>
          <a:xfrm>
            <a:off x="6090574" y="801866"/>
            <a:ext cx="5306084" cy="5230634"/>
          </a:xfrm>
          <a:noFill/>
          <a:ln>
            <a:noFill/>
          </a:ln>
        </p:spPr>
        <p:txBody>
          <a:bodyPr anchor="ctr">
            <a:normAutofit fontScale="92500" lnSpcReduction="20000"/>
          </a:bodyPr>
          <a:lstStyle/>
          <a:p>
            <a:r>
              <a:rPr lang="en-GB" sz="2800" b="1" dirty="0">
                <a:latin typeface="Abadi" panose="020B0604020104020204" pitchFamily="34" charset="0"/>
              </a:rPr>
              <a:t>Chlamydia</a:t>
            </a:r>
            <a:r>
              <a:rPr lang="en-GB" sz="2800" dirty="0">
                <a:latin typeface="Abadi" panose="020B0604020104020204" pitchFamily="34" charset="0"/>
              </a:rPr>
              <a:t> is the most commonly diagnosed STI in people aged under 25  </a:t>
            </a:r>
          </a:p>
          <a:p>
            <a:pPr marL="0" indent="0">
              <a:buNone/>
            </a:pPr>
            <a:endParaRPr lang="en-GB" sz="2800" dirty="0">
              <a:latin typeface="Abadi" panose="020B0604020104020204" pitchFamily="34" charset="0"/>
            </a:endParaRPr>
          </a:p>
          <a:p>
            <a:r>
              <a:rPr lang="en-GB" sz="2800" dirty="0">
                <a:latin typeface="Abadi" panose="020B0604020104020204" pitchFamily="34" charset="0"/>
              </a:rPr>
              <a:t>Most people who have Chlamydia don’t show any symptoms, so its important to get a test if you have had unprotected sex (sex without a condom)</a:t>
            </a:r>
          </a:p>
          <a:p>
            <a:pPr marL="0" indent="0">
              <a:buNone/>
            </a:pPr>
            <a:endParaRPr lang="en-GB" sz="2800" dirty="0">
              <a:latin typeface="Abadi" panose="020B0604020104020204" pitchFamily="34" charset="0"/>
            </a:endParaRPr>
          </a:p>
          <a:p>
            <a:r>
              <a:rPr lang="en-GB" sz="2800" dirty="0">
                <a:latin typeface="Abadi" panose="020B0604020104020204" pitchFamily="34" charset="0"/>
              </a:rPr>
              <a:t>Young people should be aware of how to get a test and treatment for Chlamydia to protect themselves and their partner</a:t>
            </a:r>
          </a:p>
        </p:txBody>
      </p:sp>
    </p:spTree>
    <p:extLst>
      <p:ext uri="{BB962C8B-B14F-4D97-AF65-F5344CB8AC3E}">
        <p14:creationId xmlns:p14="http://schemas.microsoft.com/office/powerpoint/2010/main" val="2892679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9" name="Rectangle 78">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83" name="Group 82">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84" name="Freeform: Shape 83">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5" name="Freeform: Shape 84">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p:cNvSpPr>
            <a:spLocks noGrp="1"/>
          </p:cNvSpPr>
          <p:nvPr>
            <p:ph type="title"/>
          </p:nvPr>
        </p:nvSpPr>
        <p:spPr>
          <a:xfrm>
            <a:off x="-52623" y="1243012"/>
            <a:ext cx="4737165" cy="4792027"/>
          </a:xfrm>
        </p:spPr>
        <p:txBody>
          <a:bodyPr>
            <a:normAutofit/>
          </a:bodyPr>
          <a:lstStyle/>
          <a:p>
            <a:r>
              <a:rPr lang="en-GB" sz="6000" b="1" dirty="0">
                <a:latin typeface="Abadi" panose="020B0604020104020204" pitchFamily="34" charset="0"/>
              </a:rPr>
              <a:t>What is Contraception?</a:t>
            </a:r>
          </a:p>
        </p:txBody>
      </p:sp>
      <p:sp>
        <p:nvSpPr>
          <p:cNvPr id="3" name="Content Placeholder 2"/>
          <p:cNvSpPr>
            <a:spLocks noGrp="1"/>
          </p:cNvSpPr>
          <p:nvPr>
            <p:ph idx="1"/>
          </p:nvPr>
        </p:nvSpPr>
        <p:spPr>
          <a:xfrm>
            <a:off x="5684578" y="577061"/>
            <a:ext cx="5782208" cy="6002265"/>
          </a:xfrm>
        </p:spPr>
        <p:txBody>
          <a:bodyPr anchor="ctr">
            <a:normAutofit fontScale="40000" lnSpcReduction="20000"/>
          </a:bodyPr>
          <a:lstStyle/>
          <a:p>
            <a:r>
              <a:rPr lang="en-GB" sz="5900" dirty="0">
                <a:latin typeface="Abadi" panose="020B0604020104020204" pitchFamily="34" charset="0"/>
              </a:rPr>
              <a:t>Contraception prevents pregnancy</a:t>
            </a:r>
          </a:p>
          <a:p>
            <a:endParaRPr lang="en-GB" sz="5900" dirty="0">
              <a:latin typeface="Abadi" panose="020B0604020104020204" pitchFamily="34" charset="0"/>
            </a:endParaRPr>
          </a:p>
          <a:p>
            <a:r>
              <a:rPr lang="en-GB" sz="5900" dirty="0">
                <a:latin typeface="Abadi" panose="020B0604020104020204" pitchFamily="34" charset="0"/>
              </a:rPr>
              <a:t>Some methods are long-lasting (fit &amp; forget)</a:t>
            </a:r>
          </a:p>
          <a:p>
            <a:pPr marL="0" indent="0">
              <a:buNone/>
            </a:pPr>
            <a:endParaRPr lang="en-GB" sz="5900" dirty="0">
              <a:latin typeface="Abadi" panose="020B0604020104020204" pitchFamily="34" charset="0"/>
            </a:endParaRPr>
          </a:p>
          <a:p>
            <a:r>
              <a:rPr lang="en-GB" sz="5900" dirty="0">
                <a:latin typeface="Abadi" panose="020B0604020104020204" pitchFamily="34" charset="0"/>
              </a:rPr>
              <a:t>Some methods rely on the person taking them regularly (i.e. pill) or each time they have sex (condom)</a:t>
            </a:r>
          </a:p>
          <a:p>
            <a:pPr marL="0" indent="0">
              <a:buNone/>
            </a:pPr>
            <a:endParaRPr lang="en-GB" sz="5900" dirty="0">
              <a:latin typeface="Abadi" panose="020B0604020104020204" pitchFamily="34" charset="0"/>
            </a:endParaRPr>
          </a:p>
          <a:p>
            <a:r>
              <a:rPr lang="en-GB" sz="5900" dirty="0">
                <a:latin typeface="Abadi" panose="020B0604020104020204" pitchFamily="34" charset="0"/>
              </a:rPr>
              <a:t>Emergency Contraception (morning after pill) is taken after the incident of unprotected sex or failed contraception (e.g. split condom/ missed pills)</a:t>
            </a:r>
          </a:p>
          <a:p>
            <a:pPr marL="0" indent="0">
              <a:buNone/>
            </a:pPr>
            <a:endParaRPr lang="en-GB" sz="5900" dirty="0">
              <a:latin typeface="Abadi" panose="020B0604020104020204" pitchFamily="34" charset="0"/>
            </a:endParaRPr>
          </a:p>
          <a:p>
            <a:r>
              <a:rPr lang="en-GB" sz="5900" b="1" dirty="0">
                <a:latin typeface="Abadi" panose="020B0604020104020204" pitchFamily="34" charset="0"/>
              </a:rPr>
              <a:t>It is the responsibility of both of you and your partner to use contraception</a:t>
            </a:r>
            <a:endParaRPr lang="en-GB" sz="1800" b="1" dirty="0">
              <a:solidFill>
                <a:schemeClr val="tx2"/>
              </a:solidFill>
            </a:endParaRPr>
          </a:p>
          <a:p>
            <a:pPr marL="0" indent="0">
              <a:buNone/>
            </a:pPr>
            <a:endParaRPr lang="en-GB" sz="1800" dirty="0">
              <a:solidFill>
                <a:schemeClr val="tx2"/>
              </a:solidFill>
            </a:endParaRPr>
          </a:p>
        </p:txBody>
      </p:sp>
    </p:spTree>
    <p:extLst>
      <p:ext uri="{BB962C8B-B14F-4D97-AF65-F5344CB8AC3E}">
        <p14:creationId xmlns:p14="http://schemas.microsoft.com/office/powerpoint/2010/main" val="3021198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9" name="Rectangle 78">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83" name="Group 82">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84" name="Freeform: Shape 83">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5" name="Freeform: Shape 84">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p:cNvSpPr>
            <a:spLocks noGrp="1"/>
          </p:cNvSpPr>
          <p:nvPr>
            <p:ph type="title"/>
          </p:nvPr>
        </p:nvSpPr>
        <p:spPr>
          <a:xfrm>
            <a:off x="-52623" y="1243012"/>
            <a:ext cx="4737165" cy="4792027"/>
          </a:xfrm>
        </p:spPr>
        <p:txBody>
          <a:bodyPr>
            <a:normAutofit/>
          </a:bodyPr>
          <a:lstStyle/>
          <a:p>
            <a:r>
              <a:rPr lang="en-GB" sz="6000" b="1" dirty="0">
                <a:latin typeface="Abadi" panose="020B0604020104020204" pitchFamily="34" charset="0"/>
              </a:rPr>
              <a:t>What is </a:t>
            </a:r>
            <a:br>
              <a:rPr lang="en-GB" sz="6000" b="1" dirty="0">
                <a:latin typeface="Abadi" panose="020B0604020104020204" pitchFamily="34" charset="0"/>
              </a:rPr>
            </a:br>
            <a:r>
              <a:rPr lang="en-GB" sz="6000" b="1" dirty="0">
                <a:latin typeface="Abadi" panose="020B0604020104020204" pitchFamily="34" charset="0"/>
              </a:rPr>
              <a:t>‘fit &amp; forget’ contraception?</a:t>
            </a:r>
          </a:p>
        </p:txBody>
      </p:sp>
      <p:sp>
        <p:nvSpPr>
          <p:cNvPr id="3" name="Content Placeholder 2"/>
          <p:cNvSpPr>
            <a:spLocks noGrp="1"/>
          </p:cNvSpPr>
          <p:nvPr>
            <p:ph idx="1"/>
          </p:nvPr>
        </p:nvSpPr>
        <p:spPr>
          <a:xfrm>
            <a:off x="5684578" y="577061"/>
            <a:ext cx="5782208" cy="6002265"/>
          </a:xfrm>
        </p:spPr>
        <p:txBody>
          <a:bodyPr anchor="ctr">
            <a:normAutofit fontScale="77500" lnSpcReduction="20000"/>
          </a:bodyPr>
          <a:lstStyle/>
          <a:p>
            <a:r>
              <a:rPr lang="en-GB" sz="3000" dirty="0">
                <a:latin typeface="Abadi" panose="020B0604020104020204" pitchFamily="34" charset="0"/>
              </a:rPr>
              <a:t>‘Fit &amp; Forget’ or ‘LARC’ is contraception that works in the longer term</a:t>
            </a:r>
          </a:p>
          <a:p>
            <a:pPr marL="0" indent="0">
              <a:buNone/>
            </a:pPr>
            <a:endParaRPr lang="en-GB" sz="3000" dirty="0">
              <a:latin typeface="Abadi" panose="020B0604020104020204" pitchFamily="34" charset="0"/>
            </a:endParaRPr>
          </a:p>
          <a:p>
            <a:r>
              <a:rPr lang="en-GB" sz="3000" dirty="0">
                <a:latin typeface="Abadi" panose="020B0604020104020204" pitchFamily="34" charset="0"/>
              </a:rPr>
              <a:t>The coil and implant get inserted once and then last for years (depending on type) </a:t>
            </a:r>
          </a:p>
          <a:p>
            <a:pPr marL="0" indent="0">
              <a:buNone/>
            </a:pPr>
            <a:endParaRPr lang="en-GB" sz="3000" dirty="0">
              <a:latin typeface="Abadi" panose="020B0604020104020204" pitchFamily="34" charset="0"/>
            </a:endParaRPr>
          </a:p>
          <a:p>
            <a:r>
              <a:rPr lang="en-GB" sz="3000" dirty="0">
                <a:latin typeface="Abadi" panose="020B0604020104020204" pitchFamily="34" charset="0"/>
              </a:rPr>
              <a:t>They can be removed when you’re ready</a:t>
            </a:r>
          </a:p>
          <a:p>
            <a:pPr marL="0" indent="0">
              <a:buNone/>
            </a:pPr>
            <a:endParaRPr lang="en-GB" sz="3000" dirty="0">
              <a:latin typeface="Abadi" panose="020B0604020104020204" pitchFamily="34" charset="0"/>
            </a:endParaRPr>
          </a:p>
          <a:p>
            <a:r>
              <a:rPr lang="en-GB" sz="3000" dirty="0">
                <a:latin typeface="Abadi" panose="020B0604020104020204" pitchFamily="34" charset="0"/>
              </a:rPr>
              <a:t>Many people choose longer methods because it fits in with their life style (i.e. you don’t have to remember to take a pill everyday)</a:t>
            </a:r>
          </a:p>
          <a:p>
            <a:pPr marL="0" indent="0">
              <a:buNone/>
            </a:pPr>
            <a:endParaRPr lang="en-GB" sz="3000" dirty="0">
              <a:latin typeface="Abadi" panose="020B0604020104020204" pitchFamily="34" charset="0"/>
            </a:endParaRPr>
          </a:p>
          <a:p>
            <a:r>
              <a:rPr lang="en-GB" sz="3000" b="1" dirty="0">
                <a:latin typeface="Abadi" panose="020B0604020104020204" pitchFamily="34" charset="0"/>
              </a:rPr>
              <a:t>Everyone is different – what works for you may not work for someone else</a:t>
            </a:r>
            <a:endParaRPr lang="en-GB" sz="1800" b="1" dirty="0">
              <a:solidFill>
                <a:schemeClr val="tx2"/>
              </a:solidFill>
            </a:endParaRPr>
          </a:p>
        </p:txBody>
      </p:sp>
    </p:spTree>
    <p:extLst>
      <p:ext uri="{BB962C8B-B14F-4D97-AF65-F5344CB8AC3E}">
        <p14:creationId xmlns:p14="http://schemas.microsoft.com/office/powerpoint/2010/main" val="1421875338"/>
      </p:ext>
    </p:extLst>
  </p:cSld>
  <p:clrMapOvr>
    <a:masterClrMapping/>
  </p:clrMapOvr>
</p:sld>
</file>

<file path=ppt/theme/theme1.xml><?xml version="1.0" encoding="utf-8"?>
<a:theme xmlns:a="http://schemas.openxmlformats.org/drawingml/2006/main" name="Office Them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2810</Words>
  <Application>Microsoft Office PowerPoint</Application>
  <PresentationFormat>Widescreen</PresentationFormat>
  <Paragraphs>312</Paragraphs>
  <Slides>35</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Abadi</vt:lpstr>
      <vt:lpstr>Abadi Extra Light</vt:lpstr>
      <vt:lpstr>Arial</vt:lpstr>
      <vt:lpstr>Calibri</vt:lpstr>
      <vt:lpstr>Geomanist</vt:lpstr>
      <vt:lpstr>Office Theme</vt:lpstr>
      <vt:lpstr> Solent NHS Trust Sexual Health Service  </vt:lpstr>
      <vt:lpstr>About  Sexual Health Services </vt:lpstr>
      <vt:lpstr>What are Sexual Health Services?</vt:lpstr>
      <vt:lpstr>How to access Sexual Health</vt:lpstr>
      <vt:lpstr>Your Nearest   Sexual Health Clinic</vt:lpstr>
      <vt:lpstr>What are Sexually Transmitted Infections (STI’s)?</vt:lpstr>
      <vt:lpstr>What are Sexually Transmitted Infections (STI’s)?</vt:lpstr>
      <vt:lpstr>What is Contraception?</vt:lpstr>
      <vt:lpstr>What is  ‘fit &amp; forget’ contraception?</vt:lpstr>
      <vt:lpstr>PowerPoint Presentation</vt:lpstr>
      <vt:lpstr>PowerPoint Presentation</vt:lpstr>
      <vt:lpstr>PowerPoint Presentation</vt:lpstr>
      <vt:lpstr>TRUE</vt:lpstr>
      <vt:lpstr>PowerPoint Presentation</vt:lpstr>
      <vt:lpstr>TRUE</vt:lpstr>
      <vt:lpstr>PowerPoint Presentation</vt:lpstr>
      <vt:lpstr>TRUE</vt:lpstr>
      <vt:lpstr>PowerPoint Presentation</vt:lpstr>
      <vt:lpstr>TRUE</vt:lpstr>
      <vt:lpstr>PowerPoint Presentation</vt:lpstr>
      <vt:lpstr>TRUE</vt:lpstr>
      <vt:lpstr>PowerPoint Presentation</vt:lpstr>
      <vt:lpstr>TRUE</vt:lpstr>
      <vt:lpstr>PowerPoint Presentation</vt:lpstr>
      <vt:lpstr>TRUE</vt:lpstr>
      <vt:lpstr>PowerPoint Presentation</vt:lpstr>
      <vt:lpstr>TRUE</vt:lpstr>
      <vt:lpstr>PowerPoint Presentation</vt:lpstr>
      <vt:lpstr>TRUE</vt:lpstr>
      <vt:lpstr>Get It On Card (GIO)</vt:lpstr>
      <vt:lpstr>How do I get a GIO C-Card? </vt:lpstr>
      <vt:lpstr>Video</vt:lpstr>
      <vt:lpstr>Summary</vt:lpstr>
      <vt:lpstr>Our Website provides lots of helpful Information and Advice</vt:lpstr>
      <vt:lpstr>Further Support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Solent NHS Trust Sexual Health Service  </dc:title>
  <dc:creator>Henderson, Kimberley - Community and Network Lead</dc:creator>
  <cp:lastModifiedBy>Henderson, Kimberley - Community and Network Lead</cp:lastModifiedBy>
  <cp:revision>3</cp:revision>
  <dcterms:created xsi:type="dcterms:W3CDTF">2020-10-02T12:07:40Z</dcterms:created>
  <dcterms:modified xsi:type="dcterms:W3CDTF">2020-10-02T12:28:30Z</dcterms:modified>
</cp:coreProperties>
</file>