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50"/>
  </p:notesMasterIdLst>
  <p:sldIdLst>
    <p:sldId id="384" r:id="rId6"/>
    <p:sldId id="385" r:id="rId7"/>
    <p:sldId id="387" r:id="rId8"/>
    <p:sldId id="388" r:id="rId9"/>
    <p:sldId id="389" r:id="rId10"/>
    <p:sldId id="390" r:id="rId11"/>
    <p:sldId id="363" r:id="rId12"/>
    <p:sldId id="364" r:id="rId13"/>
    <p:sldId id="365" r:id="rId14"/>
    <p:sldId id="366" r:id="rId15"/>
    <p:sldId id="261" r:id="rId16"/>
    <p:sldId id="359" r:id="rId17"/>
    <p:sldId id="380" r:id="rId18"/>
    <p:sldId id="394" r:id="rId19"/>
    <p:sldId id="267" r:id="rId20"/>
    <p:sldId id="368" r:id="rId21"/>
    <p:sldId id="360" r:id="rId22"/>
    <p:sldId id="295" r:id="rId23"/>
    <p:sldId id="361" r:id="rId24"/>
    <p:sldId id="382" r:id="rId25"/>
    <p:sldId id="293" r:id="rId26"/>
    <p:sldId id="383" r:id="rId27"/>
    <p:sldId id="371" r:id="rId28"/>
    <p:sldId id="372" r:id="rId29"/>
    <p:sldId id="373" r:id="rId30"/>
    <p:sldId id="288" r:id="rId31"/>
    <p:sldId id="297" r:id="rId32"/>
    <p:sldId id="374" r:id="rId33"/>
    <p:sldId id="375" r:id="rId34"/>
    <p:sldId id="376" r:id="rId35"/>
    <p:sldId id="377" r:id="rId36"/>
    <p:sldId id="378" r:id="rId37"/>
    <p:sldId id="379" r:id="rId38"/>
    <p:sldId id="301" r:id="rId39"/>
    <p:sldId id="302" r:id="rId40"/>
    <p:sldId id="276" r:id="rId41"/>
    <p:sldId id="277" r:id="rId42"/>
    <p:sldId id="303" r:id="rId43"/>
    <p:sldId id="304" r:id="rId44"/>
    <p:sldId id="316" r:id="rId45"/>
    <p:sldId id="317" r:id="rId46"/>
    <p:sldId id="289" r:id="rId47"/>
    <p:sldId id="318" r:id="rId48"/>
    <p:sldId id="320"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a:srgbClr val="FFFFFF"/>
    <a:srgbClr val="E59B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1207" autoAdjust="0"/>
  </p:normalViewPr>
  <p:slideViewPr>
    <p:cSldViewPr snapToGrid="0">
      <p:cViewPr varScale="1">
        <p:scale>
          <a:sx n="78" d="100"/>
          <a:sy n="78" d="100"/>
        </p:scale>
        <p:origin x="878" y="67"/>
      </p:cViewPr>
      <p:guideLst/>
    </p:cSldViewPr>
  </p:slideViewPr>
  <p:notesTextViewPr>
    <p:cViewPr>
      <p:scale>
        <a:sx n="1" d="1"/>
        <a:sy n="1" d="1"/>
      </p:scale>
      <p:origin x="0" y="0"/>
    </p:cViewPr>
  </p:notesTextViewPr>
  <p:sorterViewPr>
    <p:cViewPr>
      <p:scale>
        <a:sx n="100" d="100"/>
        <a:sy n="100" d="100"/>
      </p:scale>
      <p:origin x="0" y="-3259"/>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EE855F-DBC3-439C-B2D6-BA52BDDA27A4}" type="datetimeFigureOut">
              <a:rPr lang="en-GB" smtClean="0"/>
              <a:t>31/08/2023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CBAD03-4FE7-4FCF-8277-E2D7FD9D3E89}" type="slidenum">
              <a:rPr lang="en-GB" smtClean="0"/>
              <a:t>‹#›</a:t>
            </a:fld>
            <a:endParaRPr lang="en-GB"/>
          </a:p>
        </p:txBody>
      </p:sp>
    </p:spTree>
    <p:extLst>
      <p:ext uri="{BB962C8B-B14F-4D97-AF65-F5344CB8AC3E}">
        <p14:creationId xmlns:p14="http://schemas.microsoft.com/office/powerpoint/2010/main" val="3272714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Hampshire and Isle of Wight Councils use the same spec and PGDs</a:t>
            </a:r>
          </a:p>
          <a:p>
            <a:r>
              <a:rPr lang="en-US" dirty="0"/>
              <a:t>We are hoping to get all aligned to make it easier for pharmacists working across LA boundaries</a:t>
            </a:r>
          </a:p>
          <a:p>
            <a:r>
              <a:rPr lang="en-US" dirty="0"/>
              <a:t>Please encourage locums to complete the required training to enable them to provide the service.</a:t>
            </a:r>
          </a:p>
          <a:p>
            <a:endParaRPr lang="en-US" dirty="0"/>
          </a:p>
          <a:p>
            <a:r>
              <a:rPr lang="en-US" dirty="0"/>
              <a:t>Government consultation currently live to allow registered techs to operate against a PDG. So at some time next year/ 2025 who knows.</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Consultation open for responses until Friday 29</a:t>
            </a:r>
            <a:r>
              <a:rPr lang="en-GB" sz="1800" kern="100" baseline="30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a:t>
            </a:r>
            <a:r>
              <a:rPr lang="en-GB"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September</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B6CBAD03-4FE7-4FCF-8277-E2D7FD9D3E89}" type="slidenum">
              <a:rPr lang="en-GB" smtClean="0"/>
              <a:t>3</a:t>
            </a:fld>
            <a:endParaRPr lang="en-GB"/>
          </a:p>
        </p:txBody>
      </p:sp>
    </p:spTree>
    <p:extLst>
      <p:ext uri="{BB962C8B-B14F-4D97-AF65-F5344CB8AC3E}">
        <p14:creationId xmlns:p14="http://schemas.microsoft.com/office/powerpoint/2010/main" val="7079393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information can be found at https://www.letstalkaboutit.nhs.uk/contraception/get-it-on-condom-card/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C47771-4644-42F5-918E-10CE8262AD1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93733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0B5E76-B295-468C-9F8F-66870D62D0F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4760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a:latin typeface="Calibri" charset="0"/>
              </a:rPr>
              <a:t>M</a:t>
            </a:r>
            <a:r>
              <a:rPr lang="en-US" sz="1200" dirty="0">
                <a:latin typeface="Calibri" charset="0"/>
              </a:rPr>
              <a:t>eta analysis of 4 WHO RCT’s 2011 looking at the effect of the delay in administration of LNG for EC on pregnancy rates.</a:t>
            </a:r>
          </a:p>
          <a:p>
            <a:endParaRPr lang="en-GB" dirty="0"/>
          </a:p>
        </p:txBody>
      </p:sp>
      <p:sp>
        <p:nvSpPr>
          <p:cNvPr id="4" name="Slide Number Placeholder 3"/>
          <p:cNvSpPr>
            <a:spLocks noGrp="1"/>
          </p:cNvSpPr>
          <p:nvPr>
            <p:ph type="sldNum" sz="quarter" idx="5"/>
          </p:nvPr>
        </p:nvSpPr>
        <p:spPr/>
        <p:txBody>
          <a:bodyPr/>
          <a:lstStyle/>
          <a:p>
            <a:fld id="{E4C07473-D2D3-FB4D-BEDD-F39728A393FE}" type="slidenum">
              <a:rPr lang="en-GB" smtClean="0"/>
              <a:t>11</a:t>
            </a:fld>
            <a:endParaRPr lang="en-GB"/>
          </a:p>
        </p:txBody>
      </p:sp>
    </p:spTree>
    <p:extLst>
      <p:ext uri="{BB962C8B-B14F-4D97-AF65-F5344CB8AC3E}">
        <p14:creationId xmlns:p14="http://schemas.microsoft.com/office/powerpoint/2010/main" val="1214758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Calibri" charset="0"/>
              </a:rPr>
              <a:t>A previous European review concluded that emergency contraceptives (levonorgestrel and ulipristal acetate) are suitable for all women regardless of body weight or body mass index [MHRA, 2014].</a:t>
            </a:r>
          </a:p>
          <a:p>
            <a:endParaRPr lang="en-GB" dirty="0"/>
          </a:p>
        </p:txBody>
      </p:sp>
      <p:sp>
        <p:nvSpPr>
          <p:cNvPr id="4" name="Slide Number Placeholder 3"/>
          <p:cNvSpPr>
            <a:spLocks noGrp="1"/>
          </p:cNvSpPr>
          <p:nvPr>
            <p:ph type="sldNum" sz="quarter" idx="5"/>
          </p:nvPr>
        </p:nvSpPr>
        <p:spPr/>
        <p:txBody>
          <a:bodyPr/>
          <a:lstStyle/>
          <a:p>
            <a:fld id="{E4C07473-D2D3-FB4D-BEDD-F39728A393FE}" type="slidenum">
              <a:rPr lang="en-GB" smtClean="0"/>
              <a:t>15</a:t>
            </a:fld>
            <a:endParaRPr lang="en-GB"/>
          </a:p>
        </p:txBody>
      </p:sp>
    </p:spTree>
    <p:extLst>
      <p:ext uri="{BB962C8B-B14F-4D97-AF65-F5344CB8AC3E}">
        <p14:creationId xmlns:p14="http://schemas.microsoft.com/office/powerpoint/2010/main" val="912435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REPEAT DOSES </a:t>
            </a:r>
          </a:p>
        </p:txBody>
      </p:sp>
      <p:sp>
        <p:nvSpPr>
          <p:cNvPr id="4" name="Slide Number Placeholder 3"/>
          <p:cNvSpPr>
            <a:spLocks noGrp="1"/>
          </p:cNvSpPr>
          <p:nvPr>
            <p:ph type="sldNum" sz="quarter" idx="5"/>
          </p:nvPr>
        </p:nvSpPr>
        <p:spPr/>
        <p:txBody>
          <a:bodyPr/>
          <a:lstStyle/>
          <a:p>
            <a:fld id="{E4C07473-D2D3-FB4D-BEDD-F39728A393FE}" type="slidenum">
              <a:rPr lang="en-GB" smtClean="0"/>
              <a:t>27</a:t>
            </a:fld>
            <a:endParaRPr lang="en-GB"/>
          </a:p>
        </p:txBody>
      </p:sp>
    </p:spTree>
    <p:extLst>
      <p:ext uri="{BB962C8B-B14F-4D97-AF65-F5344CB8AC3E}">
        <p14:creationId xmlns:p14="http://schemas.microsoft.com/office/powerpoint/2010/main" val="685743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29A103-28F2-4944-B4C8-628E432C9C9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42008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Change phone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576837-316E-40D3-ABA5-0F9CDA14E41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886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685800" y="1143000"/>
            <a:ext cx="5486400" cy="3086100"/>
          </a:xfrm>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a:p>
            <a:endParaRPr lang="en-GB" altLang="en-US" dirty="0"/>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marL="0" marR="0" lvl="0" indent="0" algn="r" defTabSz="914400" rtl="0" eaLnBrk="0" fontAlgn="auto" latinLnBrk="0" hangingPunct="0">
              <a:lnSpc>
                <a:spcPct val="100000"/>
              </a:lnSpc>
              <a:spcBef>
                <a:spcPts val="0"/>
              </a:spcBef>
              <a:spcAft>
                <a:spcPts val="0"/>
              </a:spcAft>
              <a:buClrTx/>
              <a:buSzTx/>
              <a:buFontTx/>
              <a:buNone/>
              <a:tabLst/>
              <a:defRPr/>
            </a:pPr>
            <a:fld id="{D6248AF0-E2F4-4EF9-BD2E-BEDDBB7B75A4}" type="slidenum">
              <a:rPr kumimoji="0" lang="en-GB" altLang="en-US" sz="1200" b="0" i="0" u="none" strike="noStrike" kern="1200" cap="none" spc="0" normalizeH="0" baseline="0" noProof="0" smtClean="0">
                <a:ln>
                  <a:noFill/>
                </a:ln>
                <a:solidFill>
                  <a:prstClr val="black"/>
                </a:solidFill>
                <a:effectLst/>
                <a:uLnTx/>
                <a:uFillTx/>
                <a:latin typeface="Arial" pitchFamily="34" charset="0"/>
                <a:ea typeface="MS PGothic" pitchFamily="34" charset="-128"/>
                <a:cs typeface="+mn-cs"/>
              </a:rPr>
              <a:pPr marL="0" marR="0" lvl="0" indent="0" algn="r" defTabSz="914400" rtl="0" eaLnBrk="0" fontAlgn="auto" latinLnBrk="0" hangingPunct="0">
                <a:lnSpc>
                  <a:spcPct val="100000"/>
                </a:lnSpc>
                <a:spcBef>
                  <a:spcPts val="0"/>
                </a:spcBef>
                <a:spcAft>
                  <a:spcPts val="0"/>
                </a:spcAft>
                <a:buClrTx/>
                <a:buSzTx/>
                <a:buFontTx/>
                <a:buNone/>
                <a:tabLst/>
                <a:defRPr/>
              </a:pPr>
              <a:t>36</a:t>
            </a:fld>
            <a:endParaRPr kumimoji="0" lang="en-GB" altLang="en-US" sz="1200" b="0" i="0" u="none" strike="noStrike" kern="1200" cap="none" spc="0" normalizeH="0" baseline="0" noProof="0" dirty="0">
              <a:ln>
                <a:noFill/>
              </a:ln>
              <a:solidFill>
                <a:prstClr val="black"/>
              </a:solidFill>
              <a:effectLst/>
              <a:uLnTx/>
              <a:uFillTx/>
              <a:latin typeface="Arial" pitchFamily="34" charset="0"/>
              <a:ea typeface="MS PGothic" pitchFamily="34" charset="-128"/>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29A103-28F2-4944-B4C8-628E432C9C9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0496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0B5E76-B295-468C-9F8F-66870D62D0F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7241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48669-3A67-4CDB-A426-D8B1C9F993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D04B3FB-24D4-4EAC-A500-EDC60B42FB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A7ED011-1EDB-4CFB-93BB-F499F1C567D6}"/>
              </a:ext>
            </a:extLst>
          </p:cNvPr>
          <p:cNvSpPr>
            <a:spLocks noGrp="1"/>
          </p:cNvSpPr>
          <p:nvPr>
            <p:ph type="dt" sz="half" idx="10"/>
          </p:nvPr>
        </p:nvSpPr>
        <p:spPr/>
        <p:txBody>
          <a:bodyPr/>
          <a:lstStyle/>
          <a:p>
            <a:fld id="{39048A2E-FB53-4DE7-8F09-09014766DAED}" type="datetimeFigureOut">
              <a:rPr lang="en-GB" smtClean="0"/>
              <a:t>31/08/2023</a:t>
            </a:fld>
            <a:endParaRPr lang="en-GB"/>
          </a:p>
        </p:txBody>
      </p:sp>
      <p:sp>
        <p:nvSpPr>
          <p:cNvPr id="5" name="Footer Placeholder 4">
            <a:extLst>
              <a:ext uri="{FF2B5EF4-FFF2-40B4-BE49-F238E27FC236}">
                <a16:creationId xmlns:a16="http://schemas.microsoft.com/office/drawing/2014/main" id="{50D8B406-058A-4E05-84A2-12FACF500F7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C630C26-66B1-4B6C-95D4-2E76424C6226}"/>
              </a:ext>
            </a:extLst>
          </p:cNvPr>
          <p:cNvSpPr>
            <a:spLocks noGrp="1"/>
          </p:cNvSpPr>
          <p:nvPr>
            <p:ph type="sldNum" sz="quarter" idx="12"/>
          </p:nvPr>
        </p:nvSpPr>
        <p:spPr/>
        <p:txBody>
          <a:bodyPr/>
          <a:lstStyle/>
          <a:p>
            <a:fld id="{85BE51FD-9543-4ABE-BCD6-8194BD56E3EA}" type="slidenum">
              <a:rPr lang="en-GB" smtClean="0"/>
              <a:t>‹#›</a:t>
            </a:fld>
            <a:endParaRPr lang="en-GB"/>
          </a:p>
        </p:txBody>
      </p:sp>
    </p:spTree>
    <p:extLst>
      <p:ext uri="{BB962C8B-B14F-4D97-AF65-F5344CB8AC3E}">
        <p14:creationId xmlns:p14="http://schemas.microsoft.com/office/powerpoint/2010/main" val="1695801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AA955-9574-48D5-B31A-FB92B92A594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61A8199-249A-45CA-AF0C-97D4B90CF2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A0D6DB-7275-44CD-AA95-9585ACA7B22A}"/>
              </a:ext>
            </a:extLst>
          </p:cNvPr>
          <p:cNvSpPr>
            <a:spLocks noGrp="1"/>
          </p:cNvSpPr>
          <p:nvPr>
            <p:ph type="dt" sz="half" idx="10"/>
          </p:nvPr>
        </p:nvSpPr>
        <p:spPr/>
        <p:txBody>
          <a:bodyPr/>
          <a:lstStyle/>
          <a:p>
            <a:fld id="{39048A2E-FB53-4DE7-8F09-09014766DAED}" type="datetimeFigureOut">
              <a:rPr lang="en-GB" smtClean="0"/>
              <a:t>31/08/2023</a:t>
            </a:fld>
            <a:endParaRPr lang="en-GB"/>
          </a:p>
        </p:txBody>
      </p:sp>
      <p:sp>
        <p:nvSpPr>
          <p:cNvPr id="5" name="Footer Placeholder 4">
            <a:extLst>
              <a:ext uri="{FF2B5EF4-FFF2-40B4-BE49-F238E27FC236}">
                <a16:creationId xmlns:a16="http://schemas.microsoft.com/office/drawing/2014/main" id="{90CBADF3-4989-43E1-B1B1-77E057B1FBE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47131FD-B2D5-41EF-BCEB-6249E85DE9F0}"/>
              </a:ext>
            </a:extLst>
          </p:cNvPr>
          <p:cNvSpPr>
            <a:spLocks noGrp="1"/>
          </p:cNvSpPr>
          <p:nvPr>
            <p:ph type="sldNum" sz="quarter" idx="12"/>
          </p:nvPr>
        </p:nvSpPr>
        <p:spPr/>
        <p:txBody>
          <a:bodyPr/>
          <a:lstStyle/>
          <a:p>
            <a:fld id="{85BE51FD-9543-4ABE-BCD6-8194BD56E3EA}" type="slidenum">
              <a:rPr lang="en-GB" smtClean="0"/>
              <a:t>‹#›</a:t>
            </a:fld>
            <a:endParaRPr lang="en-GB"/>
          </a:p>
        </p:txBody>
      </p:sp>
    </p:spTree>
    <p:extLst>
      <p:ext uri="{BB962C8B-B14F-4D97-AF65-F5344CB8AC3E}">
        <p14:creationId xmlns:p14="http://schemas.microsoft.com/office/powerpoint/2010/main" val="1598937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80E385-13EF-40D8-AFB7-60DE36157BB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1A7FBBB-D034-4F1D-95C2-07384C9AD1F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F9BCEEC-1F44-42E2-90DD-5D4BF80B99B5}"/>
              </a:ext>
            </a:extLst>
          </p:cNvPr>
          <p:cNvSpPr>
            <a:spLocks noGrp="1"/>
          </p:cNvSpPr>
          <p:nvPr>
            <p:ph type="dt" sz="half" idx="10"/>
          </p:nvPr>
        </p:nvSpPr>
        <p:spPr/>
        <p:txBody>
          <a:bodyPr/>
          <a:lstStyle/>
          <a:p>
            <a:fld id="{39048A2E-FB53-4DE7-8F09-09014766DAED}" type="datetimeFigureOut">
              <a:rPr lang="en-GB" smtClean="0"/>
              <a:t>31/08/2023</a:t>
            </a:fld>
            <a:endParaRPr lang="en-GB"/>
          </a:p>
        </p:txBody>
      </p:sp>
      <p:sp>
        <p:nvSpPr>
          <p:cNvPr id="5" name="Footer Placeholder 4">
            <a:extLst>
              <a:ext uri="{FF2B5EF4-FFF2-40B4-BE49-F238E27FC236}">
                <a16:creationId xmlns:a16="http://schemas.microsoft.com/office/drawing/2014/main" id="{D621E77D-37B4-4A5E-A7F3-20EE7BF4797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B4A7F7-9A5B-4A66-AE14-7EDDAE5AB489}"/>
              </a:ext>
            </a:extLst>
          </p:cNvPr>
          <p:cNvSpPr>
            <a:spLocks noGrp="1"/>
          </p:cNvSpPr>
          <p:nvPr>
            <p:ph type="sldNum" sz="quarter" idx="12"/>
          </p:nvPr>
        </p:nvSpPr>
        <p:spPr/>
        <p:txBody>
          <a:bodyPr/>
          <a:lstStyle/>
          <a:p>
            <a:fld id="{85BE51FD-9543-4ABE-BCD6-8194BD56E3EA}" type="slidenum">
              <a:rPr lang="en-GB" smtClean="0"/>
              <a:t>‹#›</a:t>
            </a:fld>
            <a:endParaRPr lang="en-GB"/>
          </a:p>
        </p:txBody>
      </p:sp>
    </p:spTree>
    <p:extLst>
      <p:ext uri="{BB962C8B-B14F-4D97-AF65-F5344CB8AC3E}">
        <p14:creationId xmlns:p14="http://schemas.microsoft.com/office/powerpoint/2010/main" val="2630465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A3DDC-66D4-46D1-B4BE-550DB8828B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68BBDAA-6FA7-4B70-8F62-B5A2BDB8AD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17FFFDE-7C7E-4708-8A42-83B8E077A862}"/>
              </a:ext>
            </a:extLst>
          </p:cNvPr>
          <p:cNvSpPr>
            <a:spLocks noGrp="1"/>
          </p:cNvSpPr>
          <p:nvPr>
            <p:ph type="dt" sz="half" idx="10"/>
          </p:nvPr>
        </p:nvSpPr>
        <p:spPr/>
        <p:txBody>
          <a:bodyPr/>
          <a:lstStyle/>
          <a:p>
            <a:fld id="{7D78FB26-0180-45C1-9E2B-2C684766C0A5}" type="datetimeFigureOut">
              <a:rPr lang="en-GB" smtClean="0"/>
              <a:t>31/08/2023</a:t>
            </a:fld>
            <a:endParaRPr lang="en-GB"/>
          </a:p>
        </p:txBody>
      </p:sp>
      <p:sp>
        <p:nvSpPr>
          <p:cNvPr id="5" name="Footer Placeholder 4">
            <a:extLst>
              <a:ext uri="{FF2B5EF4-FFF2-40B4-BE49-F238E27FC236}">
                <a16:creationId xmlns:a16="http://schemas.microsoft.com/office/drawing/2014/main" id="{547B20FE-F8ED-415A-9539-E5849F1FB8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8BAB25-2504-4A5D-A303-01D8DCDB2149}"/>
              </a:ext>
            </a:extLst>
          </p:cNvPr>
          <p:cNvSpPr>
            <a:spLocks noGrp="1"/>
          </p:cNvSpPr>
          <p:nvPr>
            <p:ph type="sldNum" sz="quarter" idx="12"/>
          </p:nvPr>
        </p:nvSpPr>
        <p:spPr/>
        <p:txBody>
          <a:bodyPr/>
          <a:lstStyle/>
          <a:p>
            <a:fld id="{300D8578-947D-4177-AB0C-B0189E0B573D}" type="slidenum">
              <a:rPr lang="en-GB" smtClean="0"/>
              <a:t>‹#›</a:t>
            </a:fld>
            <a:endParaRPr lang="en-GB"/>
          </a:p>
        </p:txBody>
      </p:sp>
    </p:spTree>
    <p:extLst>
      <p:ext uri="{BB962C8B-B14F-4D97-AF65-F5344CB8AC3E}">
        <p14:creationId xmlns:p14="http://schemas.microsoft.com/office/powerpoint/2010/main" val="34326152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E94FD-73EE-4D20-8632-8DEB09C4F7F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7EC33FC-9A4F-49E0-A09F-49E4B78FA4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BA9945B-A818-4914-9E0B-FA70CC0BAB79}"/>
              </a:ext>
            </a:extLst>
          </p:cNvPr>
          <p:cNvSpPr>
            <a:spLocks noGrp="1"/>
          </p:cNvSpPr>
          <p:nvPr>
            <p:ph type="dt" sz="half" idx="10"/>
          </p:nvPr>
        </p:nvSpPr>
        <p:spPr/>
        <p:txBody>
          <a:bodyPr/>
          <a:lstStyle/>
          <a:p>
            <a:fld id="{7D78FB26-0180-45C1-9E2B-2C684766C0A5}" type="datetimeFigureOut">
              <a:rPr lang="en-GB" smtClean="0"/>
              <a:t>31/08/2023</a:t>
            </a:fld>
            <a:endParaRPr lang="en-GB"/>
          </a:p>
        </p:txBody>
      </p:sp>
      <p:sp>
        <p:nvSpPr>
          <p:cNvPr id="5" name="Footer Placeholder 4">
            <a:extLst>
              <a:ext uri="{FF2B5EF4-FFF2-40B4-BE49-F238E27FC236}">
                <a16:creationId xmlns:a16="http://schemas.microsoft.com/office/drawing/2014/main" id="{E25374C1-B61C-4572-AD40-5B1B9E3F1F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E3BFAF9-6132-481D-8AB1-3FE522E3E861}"/>
              </a:ext>
            </a:extLst>
          </p:cNvPr>
          <p:cNvSpPr>
            <a:spLocks noGrp="1"/>
          </p:cNvSpPr>
          <p:nvPr>
            <p:ph type="sldNum" sz="quarter" idx="12"/>
          </p:nvPr>
        </p:nvSpPr>
        <p:spPr/>
        <p:txBody>
          <a:bodyPr/>
          <a:lstStyle/>
          <a:p>
            <a:fld id="{300D8578-947D-4177-AB0C-B0189E0B573D}" type="slidenum">
              <a:rPr lang="en-GB" smtClean="0"/>
              <a:t>‹#›</a:t>
            </a:fld>
            <a:endParaRPr lang="en-GB"/>
          </a:p>
        </p:txBody>
      </p:sp>
    </p:spTree>
    <p:extLst>
      <p:ext uri="{BB962C8B-B14F-4D97-AF65-F5344CB8AC3E}">
        <p14:creationId xmlns:p14="http://schemas.microsoft.com/office/powerpoint/2010/main" val="194122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D18E4-3790-40C0-9882-A41F7F20F9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09058C8-653B-4215-9F2E-98382A32A5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92FAA9-3FFC-4A98-B971-AE8BC113DAE4}"/>
              </a:ext>
            </a:extLst>
          </p:cNvPr>
          <p:cNvSpPr>
            <a:spLocks noGrp="1"/>
          </p:cNvSpPr>
          <p:nvPr>
            <p:ph type="dt" sz="half" idx="10"/>
          </p:nvPr>
        </p:nvSpPr>
        <p:spPr/>
        <p:txBody>
          <a:bodyPr/>
          <a:lstStyle/>
          <a:p>
            <a:fld id="{7D78FB26-0180-45C1-9E2B-2C684766C0A5}" type="datetimeFigureOut">
              <a:rPr lang="en-GB" smtClean="0"/>
              <a:t>31/08/2023</a:t>
            </a:fld>
            <a:endParaRPr lang="en-GB"/>
          </a:p>
        </p:txBody>
      </p:sp>
      <p:sp>
        <p:nvSpPr>
          <p:cNvPr id="5" name="Footer Placeholder 4">
            <a:extLst>
              <a:ext uri="{FF2B5EF4-FFF2-40B4-BE49-F238E27FC236}">
                <a16:creationId xmlns:a16="http://schemas.microsoft.com/office/drawing/2014/main" id="{5B1E384B-9BB8-4C61-8123-E0CAF93894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680F431-238C-4632-BEAD-9F4854B4189D}"/>
              </a:ext>
            </a:extLst>
          </p:cNvPr>
          <p:cNvSpPr>
            <a:spLocks noGrp="1"/>
          </p:cNvSpPr>
          <p:nvPr>
            <p:ph type="sldNum" sz="quarter" idx="12"/>
          </p:nvPr>
        </p:nvSpPr>
        <p:spPr/>
        <p:txBody>
          <a:bodyPr/>
          <a:lstStyle/>
          <a:p>
            <a:fld id="{300D8578-947D-4177-AB0C-B0189E0B573D}" type="slidenum">
              <a:rPr lang="en-GB" smtClean="0"/>
              <a:t>‹#›</a:t>
            </a:fld>
            <a:endParaRPr lang="en-GB"/>
          </a:p>
        </p:txBody>
      </p:sp>
    </p:spTree>
    <p:extLst>
      <p:ext uri="{BB962C8B-B14F-4D97-AF65-F5344CB8AC3E}">
        <p14:creationId xmlns:p14="http://schemas.microsoft.com/office/powerpoint/2010/main" val="34085743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C69AF-61AD-458E-942C-C1DF56EF8F0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0E1F5BA-5C86-42C6-917F-FE9AFA10BFB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974AC66-96ED-4F04-9371-CF7AE82FC33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E75571A-856D-4EC2-8BDB-3D6A209CF35D}"/>
              </a:ext>
            </a:extLst>
          </p:cNvPr>
          <p:cNvSpPr>
            <a:spLocks noGrp="1"/>
          </p:cNvSpPr>
          <p:nvPr>
            <p:ph type="dt" sz="half" idx="10"/>
          </p:nvPr>
        </p:nvSpPr>
        <p:spPr/>
        <p:txBody>
          <a:bodyPr/>
          <a:lstStyle/>
          <a:p>
            <a:fld id="{7D78FB26-0180-45C1-9E2B-2C684766C0A5}" type="datetimeFigureOut">
              <a:rPr lang="en-GB" smtClean="0"/>
              <a:t>31/08/2023</a:t>
            </a:fld>
            <a:endParaRPr lang="en-GB"/>
          </a:p>
        </p:txBody>
      </p:sp>
      <p:sp>
        <p:nvSpPr>
          <p:cNvPr id="6" name="Footer Placeholder 5">
            <a:extLst>
              <a:ext uri="{FF2B5EF4-FFF2-40B4-BE49-F238E27FC236}">
                <a16:creationId xmlns:a16="http://schemas.microsoft.com/office/drawing/2014/main" id="{D6A4ED6C-18B2-4B62-8182-36AA6BE55CF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38F6310-AD9E-47A3-9D78-F860272CE873}"/>
              </a:ext>
            </a:extLst>
          </p:cNvPr>
          <p:cNvSpPr>
            <a:spLocks noGrp="1"/>
          </p:cNvSpPr>
          <p:nvPr>
            <p:ph type="sldNum" sz="quarter" idx="12"/>
          </p:nvPr>
        </p:nvSpPr>
        <p:spPr/>
        <p:txBody>
          <a:bodyPr/>
          <a:lstStyle/>
          <a:p>
            <a:fld id="{300D8578-947D-4177-AB0C-B0189E0B573D}" type="slidenum">
              <a:rPr lang="en-GB" smtClean="0"/>
              <a:t>‹#›</a:t>
            </a:fld>
            <a:endParaRPr lang="en-GB"/>
          </a:p>
        </p:txBody>
      </p:sp>
    </p:spTree>
    <p:extLst>
      <p:ext uri="{BB962C8B-B14F-4D97-AF65-F5344CB8AC3E}">
        <p14:creationId xmlns:p14="http://schemas.microsoft.com/office/powerpoint/2010/main" val="18997075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530FA-6358-4165-AB49-510CFCC1D4B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B6CD61-4626-4AA1-8F8F-980C99C227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DB8F7DF-9614-4E42-8B44-FAD701DC90D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F38E4B5-22E7-459A-A001-1DCBFDD834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37D12B-741A-4844-A49F-D5132341DC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AF792C5-FC3C-4AFB-952E-77F79B28056D}"/>
              </a:ext>
            </a:extLst>
          </p:cNvPr>
          <p:cNvSpPr>
            <a:spLocks noGrp="1"/>
          </p:cNvSpPr>
          <p:nvPr>
            <p:ph type="dt" sz="half" idx="10"/>
          </p:nvPr>
        </p:nvSpPr>
        <p:spPr/>
        <p:txBody>
          <a:bodyPr/>
          <a:lstStyle/>
          <a:p>
            <a:fld id="{7D78FB26-0180-45C1-9E2B-2C684766C0A5}" type="datetimeFigureOut">
              <a:rPr lang="en-GB" smtClean="0"/>
              <a:t>31/08/2023</a:t>
            </a:fld>
            <a:endParaRPr lang="en-GB"/>
          </a:p>
        </p:txBody>
      </p:sp>
      <p:sp>
        <p:nvSpPr>
          <p:cNvPr id="8" name="Footer Placeholder 7">
            <a:extLst>
              <a:ext uri="{FF2B5EF4-FFF2-40B4-BE49-F238E27FC236}">
                <a16:creationId xmlns:a16="http://schemas.microsoft.com/office/drawing/2014/main" id="{547989F4-420F-42E0-A558-5F154DA47B3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B829311-AEB4-4837-BF23-A1F65849B4D2}"/>
              </a:ext>
            </a:extLst>
          </p:cNvPr>
          <p:cNvSpPr>
            <a:spLocks noGrp="1"/>
          </p:cNvSpPr>
          <p:nvPr>
            <p:ph type="sldNum" sz="quarter" idx="12"/>
          </p:nvPr>
        </p:nvSpPr>
        <p:spPr/>
        <p:txBody>
          <a:bodyPr/>
          <a:lstStyle/>
          <a:p>
            <a:fld id="{300D8578-947D-4177-AB0C-B0189E0B573D}" type="slidenum">
              <a:rPr lang="en-GB" smtClean="0"/>
              <a:t>‹#›</a:t>
            </a:fld>
            <a:endParaRPr lang="en-GB"/>
          </a:p>
        </p:txBody>
      </p:sp>
    </p:spTree>
    <p:extLst>
      <p:ext uri="{BB962C8B-B14F-4D97-AF65-F5344CB8AC3E}">
        <p14:creationId xmlns:p14="http://schemas.microsoft.com/office/powerpoint/2010/main" val="516925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A2C2C-AD0C-435E-88A1-626DA4A3106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D85DDEF-30B2-4214-966B-EFD5885376DA}"/>
              </a:ext>
            </a:extLst>
          </p:cNvPr>
          <p:cNvSpPr>
            <a:spLocks noGrp="1"/>
          </p:cNvSpPr>
          <p:nvPr>
            <p:ph type="dt" sz="half" idx="10"/>
          </p:nvPr>
        </p:nvSpPr>
        <p:spPr/>
        <p:txBody>
          <a:bodyPr/>
          <a:lstStyle/>
          <a:p>
            <a:fld id="{7D78FB26-0180-45C1-9E2B-2C684766C0A5}" type="datetimeFigureOut">
              <a:rPr lang="en-GB" smtClean="0"/>
              <a:t>31/08/2023</a:t>
            </a:fld>
            <a:endParaRPr lang="en-GB"/>
          </a:p>
        </p:txBody>
      </p:sp>
      <p:sp>
        <p:nvSpPr>
          <p:cNvPr id="4" name="Footer Placeholder 3">
            <a:extLst>
              <a:ext uri="{FF2B5EF4-FFF2-40B4-BE49-F238E27FC236}">
                <a16:creationId xmlns:a16="http://schemas.microsoft.com/office/drawing/2014/main" id="{50795201-EA23-47AF-930C-906FE767810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00CF733-1C89-4172-9FD6-3224CF225B32}"/>
              </a:ext>
            </a:extLst>
          </p:cNvPr>
          <p:cNvSpPr>
            <a:spLocks noGrp="1"/>
          </p:cNvSpPr>
          <p:nvPr>
            <p:ph type="sldNum" sz="quarter" idx="12"/>
          </p:nvPr>
        </p:nvSpPr>
        <p:spPr/>
        <p:txBody>
          <a:bodyPr/>
          <a:lstStyle/>
          <a:p>
            <a:fld id="{300D8578-947D-4177-AB0C-B0189E0B573D}" type="slidenum">
              <a:rPr lang="en-GB" smtClean="0"/>
              <a:t>‹#›</a:t>
            </a:fld>
            <a:endParaRPr lang="en-GB"/>
          </a:p>
        </p:txBody>
      </p:sp>
    </p:spTree>
    <p:extLst>
      <p:ext uri="{BB962C8B-B14F-4D97-AF65-F5344CB8AC3E}">
        <p14:creationId xmlns:p14="http://schemas.microsoft.com/office/powerpoint/2010/main" val="3372270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890EAD-3053-4246-AEED-4285976AAE15}"/>
              </a:ext>
            </a:extLst>
          </p:cNvPr>
          <p:cNvSpPr>
            <a:spLocks noGrp="1"/>
          </p:cNvSpPr>
          <p:nvPr>
            <p:ph type="dt" sz="half" idx="10"/>
          </p:nvPr>
        </p:nvSpPr>
        <p:spPr/>
        <p:txBody>
          <a:bodyPr/>
          <a:lstStyle/>
          <a:p>
            <a:fld id="{7D78FB26-0180-45C1-9E2B-2C684766C0A5}" type="datetimeFigureOut">
              <a:rPr lang="en-GB" smtClean="0"/>
              <a:t>31/08/2023</a:t>
            </a:fld>
            <a:endParaRPr lang="en-GB"/>
          </a:p>
        </p:txBody>
      </p:sp>
      <p:sp>
        <p:nvSpPr>
          <p:cNvPr id="3" name="Footer Placeholder 2">
            <a:extLst>
              <a:ext uri="{FF2B5EF4-FFF2-40B4-BE49-F238E27FC236}">
                <a16:creationId xmlns:a16="http://schemas.microsoft.com/office/drawing/2014/main" id="{55CC697E-6282-432D-9D77-5E5FB095FFA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D1E88F7-FA1D-42BF-9C8E-638B37041201}"/>
              </a:ext>
            </a:extLst>
          </p:cNvPr>
          <p:cNvSpPr>
            <a:spLocks noGrp="1"/>
          </p:cNvSpPr>
          <p:nvPr>
            <p:ph type="sldNum" sz="quarter" idx="12"/>
          </p:nvPr>
        </p:nvSpPr>
        <p:spPr/>
        <p:txBody>
          <a:bodyPr/>
          <a:lstStyle/>
          <a:p>
            <a:fld id="{300D8578-947D-4177-AB0C-B0189E0B573D}" type="slidenum">
              <a:rPr lang="en-GB" smtClean="0"/>
              <a:t>‹#›</a:t>
            </a:fld>
            <a:endParaRPr lang="en-GB"/>
          </a:p>
        </p:txBody>
      </p:sp>
    </p:spTree>
    <p:extLst>
      <p:ext uri="{BB962C8B-B14F-4D97-AF65-F5344CB8AC3E}">
        <p14:creationId xmlns:p14="http://schemas.microsoft.com/office/powerpoint/2010/main" val="40724848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DDD32-EE40-472E-B5E4-717EA5E526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F4013C2-2464-4785-BA4E-567362EC24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2830E53-5CB9-4C51-AA70-5E51B349A3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C2E97F-5E45-497C-9397-A82C262E77CE}"/>
              </a:ext>
            </a:extLst>
          </p:cNvPr>
          <p:cNvSpPr>
            <a:spLocks noGrp="1"/>
          </p:cNvSpPr>
          <p:nvPr>
            <p:ph type="dt" sz="half" idx="10"/>
          </p:nvPr>
        </p:nvSpPr>
        <p:spPr/>
        <p:txBody>
          <a:bodyPr/>
          <a:lstStyle/>
          <a:p>
            <a:fld id="{7D78FB26-0180-45C1-9E2B-2C684766C0A5}" type="datetimeFigureOut">
              <a:rPr lang="en-GB" smtClean="0"/>
              <a:t>31/08/2023</a:t>
            </a:fld>
            <a:endParaRPr lang="en-GB"/>
          </a:p>
        </p:txBody>
      </p:sp>
      <p:sp>
        <p:nvSpPr>
          <p:cNvPr id="6" name="Footer Placeholder 5">
            <a:extLst>
              <a:ext uri="{FF2B5EF4-FFF2-40B4-BE49-F238E27FC236}">
                <a16:creationId xmlns:a16="http://schemas.microsoft.com/office/drawing/2014/main" id="{2026A75A-074E-4C58-958B-E62EDF6C2F0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08C828-ECD3-4A06-A3C4-67C8578D59C3}"/>
              </a:ext>
            </a:extLst>
          </p:cNvPr>
          <p:cNvSpPr>
            <a:spLocks noGrp="1"/>
          </p:cNvSpPr>
          <p:nvPr>
            <p:ph type="sldNum" sz="quarter" idx="12"/>
          </p:nvPr>
        </p:nvSpPr>
        <p:spPr/>
        <p:txBody>
          <a:bodyPr/>
          <a:lstStyle/>
          <a:p>
            <a:fld id="{300D8578-947D-4177-AB0C-B0189E0B573D}" type="slidenum">
              <a:rPr lang="en-GB" smtClean="0"/>
              <a:t>‹#›</a:t>
            </a:fld>
            <a:endParaRPr lang="en-GB"/>
          </a:p>
        </p:txBody>
      </p:sp>
    </p:spTree>
    <p:extLst>
      <p:ext uri="{BB962C8B-B14F-4D97-AF65-F5344CB8AC3E}">
        <p14:creationId xmlns:p14="http://schemas.microsoft.com/office/powerpoint/2010/main" val="4282293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69ED7-7689-443B-94C3-A9FA691D4D1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BE7C642-9047-422E-95B3-B001AAF6EF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E183DB7-6AE2-414C-83F8-F7E22DEFF1E7}"/>
              </a:ext>
            </a:extLst>
          </p:cNvPr>
          <p:cNvSpPr>
            <a:spLocks noGrp="1"/>
          </p:cNvSpPr>
          <p:nvPr>
            <p:ph type="dt" sz="half" idx="10"/>
          </p:nvPr>
        </p:nvSpPr>
        <p:spPr/>
        <p:txBody>
          <a:bodyPr/>
          <a:lstStyle/>
          <a:p>
            <a:fld id="{39048A2E-FB53-4DE7-8F09-09014766DAED}" type="datetimeFigureOut">
              <a:rPr lang="en-GB" smtClean="0"/>
              <a:t>31/08/2023</a:t>
            </a:fld>
            <a:endParaRPr lang="en-GB"/>
          </a:p>
        </p:txBody>
      </p:sp>
      <p:sp>
        <p:nvSpPr>
          <p:cNvPr id="5" name="Footer Placeholder 4">
            <a:extLst>
              <a:ext uri="{FF2B5EF4-FFF2-40B4-BE49-F238E27FC236}">
                <a16:creationId xmlns:a16="http://schemas.microsoft.com/office/drawing/2014/main" id="{5E583072-42BA-4E2E-8B20-A8197A9FE4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545164-1E29-4FC4-AD28-ACB710DE40DA}"/>
              </a:ext>
            </a:extLst>
          </p:cNvPr>
          <p:cNvSpPr>
            <a:spLocks noGrp="1"/>
          </p:cNvSpPr>
          <p:nvPr>
            <p:ph type="sldNum" sz="quarter" idx="12"/>
          </p:nvPr>
        </p:nvSpPr>
        <p:spPr/>
        <p:txBody>
          <a:bodyPr/>
          <a:lstStyle/>
          <a:p>
            <a:fld id="{85BE51FD-9543-4ABE-BCD6-8194BD56E3EA}" type="slidenum">
              <a:rPr lang="en-GB" smtClean="0"/>
              <a:t>‹#›</a:t>
            </a:fld>
            <a:endParaRPr lang="en-GB"/>
          </a:p>
        </p:txBody>
      </p:sp>
    </p:spTree>
    <p:extLst>
      <p:ext uri="{BB962C8B-B14F-4D97-AF65-F5344CB8AC3E}">
        <p14:creationId xmlns:p14="http://schemas.microsoft.com/office/powerpoint/2010/main" val="35168809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5B4AD-1E4B-4FCD-A966-50CC31FFCB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D4F490C-5C16-4014-BD98-CE1AC181BD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506FE51-5F95-4D92-A0ED-7B400405DF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67803C-56F1-4AB2-BC31-184B0CFBDA76}"/>
              </a:ext>
            </a:extLst>
          </p:cNvPr>
          <p:cNvSpPr>
            <a:spLocks noGrp="1"/>
          </p:cNvSpPr>
          <p:nvPr>
            <p:ph type="dt" sz="half" idx="10"/>
          </p:nvPr>
        </p:nvSpPr>
        <p:spPr/>
        <p:txBody>
          <a:bodyPr/>
          <a:lstStyle/>
          <a:p>
            <a:fld id="{7D78FB26-0180-45C1-9E2B-2C684766C0A5}" type="datetimeFigureOut">
              <a:rPr lang="en-GB" smtClean="0"/>
              <a:t>31/08/2023</a:t>
            </a:fld>
            <a:endParaRPr lang="en-GB"/>
          </a:p>
        </p:txBody>
      </p:sp>
      <p:sp>
        <p:nvSpPr>
          <p:cNvPr id="6" name="Footer Placeholder 5">
            <a:extLst>
              <a:ext uri="{FF2B5EF4-FFF2-40B4-BE49-F238E27FC236}">
                <a16:creationId xmlns:a16="http://schemas.microsoft.com/office/drawing/2014/main" id="{A00F2488-B219-4844-B617-9F310A29A1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128390E-8CC9-4195-AF34-422AE8A92E6F}"/>
              </a:ext>
            </a:extLst>
          </p:cNvPr>
          <p:cNvSpPr>
            <a:spLocks noGrp="1"/>
          </p:cNvSpPr>
          <p:nvPr>
            <p:ph type="sldNum" sz="quarter" idx="12"/>
          </p:nvPr>
        </p:nvSpPr>
        <p:spPr/>
        <p:txBody>
          <a:bodyPr/>
          <a:lstStyle/>
          <a:p>
            <a:fld id="{300D8578-947D-4177-AB0C-B0189E0B573D}" type="slidenum">
              <a:rPr lang="en-GB" smtClean="0"/>
              <a:t>‹#›</a:t>
            </a:fld>
            <a:endParaRPr lang="en-GB"/>
          </a:p>
        </p:txBody>
      </p:sp>
    </p:spTree>
    <p:extLst>
      <p:ext uri="{BB962C8B-B14F-4D97-AF65-F5344CB8AC3E}">
        <p14:creationId xmlns:p14="http://schemas.microsoft.com/office/powerpoint/2010/main" val="39890419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CA056-A6D0-43EB-AB3E-B3BF18BB757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DC94144-A28C-475C-8C11-56D453CC4E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002F1D-B747-469E-9B9B-10B927F56DB4}"/>
              </a:ext>
            </a:extLst>
          </p:cNvPr>
          <p:cNvSpPr>
            <a:spLocks noGrp="1"/>
          </p:cNvSpPr>
          <p:nvPr>
            <p:ph type="dt" sz="half" idx="10"/>
          </p:nvPr>
        </p:nvSpPr>
        <p:spPr/>
        <p:txBody>
          <a:bodyPr/>
          <a:lstStyle/>
          <a:p>
            <a:fld id="{7D78FB26-0180-45C1-9E2B-2C684766C0A5}" type="datetimeFigureOut">
              <a:rPr lang="en-GB" smtClean="0"/>
              <a:t>31/08/2023</a:t>
            </a:fld>
            <a:endParaRPr lang="en-GB"/>
          </a:p>
        </p:txBody>
      </p:sp>
      <p:sp>
        <p:nvSpPr>
          <p:cNvPr id="5" name="Footer Placeholder 4">
            <a:extLst>
              <a:ext uri="{FF2B5EF4-FFF2-40B4-BE49-F238E27FC236}">
                <a16:creationId xmlns:a16="http://schemas.microsoft.com/office/drawing/2014/main" id="{5F0D5485-3822-43C4-B7AB-E6BF1B0036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BEEEF12-200F-4354-9DFD-1C618F492F32}"/>
              </a:ext>
            </a:extLst>
          </p:cNvPr>
          <p:cNvSpPr>
            <a:spLocks noGrp="1"/>
          </p:cNvSpPr>
          <p:nvPr>
            <p:ph type="sldNum" sz="quarter" idx="12"/>
          </p:nvPr>
        </p:nvSpPr>
        <p:spPr/>
        <p:txBody>
          <a:bodyPr/>
          <a:lstStyle/>
          <a:p>
            <a:fld id="{300D8578-947D-4177-AB0C-B0189E0B573D}" type="slidenum">
              <a:rPr lang="en-GB" smtClean="0"/>
              <a:t>‹#›</a:t>
            </a:fld>
            <a:endParaRPr lang="en-GB"/>
          </a:p>
        </p:txBody>
      </p:sp>
    </p:spTree>
    <p:extLst>
      <p:ext uri="{BB962C8B-B14F-4D97-AF65-F5344CB8AC3E}">
        <p14:creationId xmlns:p14="http://schemas.microsoft.com/office/powerpoint/2010/main" val="15408663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B8A97F-2A75-47CB-BFC7-86132F36D82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B74B5F5-A167-42BF-B54E-86B380F8B7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049FDF-447B-423D-A483-A2DF7605648D}"/>
              </a:ext>
            </a:extLst>
          </p:cNvPr>
          <p:cNvSpPr>
            <a:spLocks noGrp="1"/>
          </p:cNvSpPr>
          <p:nvPr>
            <p:ph type="dt" sz="half" idx="10"/>
          </p:nvPr>
        </p:nvSpPr>
        <p:spPr/>
        <p:txBody>
          <a:bodyPr/>
          <a:lstStyle/>
          <a:p>
            <a:fld id="{7D78FB26-0180-45C1-9E2B-2C684766C0A5}" type="datetimeFigureOut">
              <a:rPr lang="en-GB" smtClean="0"/>
              <a:t>31/08/2023</a:t>
            </a:fld>
            <a:endParaRPr lang="en-GB"/>
          </a:p>
        </p:txBody>
      </p:sp>
      <p:sp>
        <p:nvSpPr>
          <p:cNvPr id="5" name="Footer Placeholder 4">
            <a:extLst>
              <a:ext uri="{FF2B5EF4-FFF2-40B4-BE49-F238E27FC236}">
                <a16:creationId xmlns:a16="http://schemas.microsoft.com/office/drawing/2014/main" id="{79CCE75D-E48B-47F1-90B6-F5B6E084F09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B49031-9D5C-4BC6-A589-424C314F77F9}"/>
              </a:ext>
            </a:extLst>
          </p:cNvPr>
          <p:cNvSpPr>
            <a:spLocks noGrp="1"/>
          </p:cNvSpPr>
          <p:nvPr>
            <p:ph type="sldNum" sz="quarter" idx="12"/>
          </p:nvPr>
        </p:nvSpPr>
        <p:spPr/>
        <p:txBody>
          <a:bodyPr/>
          <a:lstStyle/>
          <a:p>
            <a:fld id="{300D8578-947D-4177-AB0C-B0189E0B573D}" type="slidenum">
              <a:rPr lang="en-GB" smtClean="0"/>
              <a:t>‹#›</a:t>
            </a:fld>
            <a:endParaRPr lang="en-GB"/>
          </a:p>
        </p:txBody>
      </p:sp>
    </p:spTree>
    <p:extLst>
      <p:ext uri="{BB962C8B-B14F-4D97-AF65-F5344CB8AC3E}">
        <p14:creationId xmlns:p14="http://schemas.microsoft.com/office/powerpoint/2010/main" val="2724219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0724E-DD7C-4A1A-A4C1-D07E2F9A26E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1601DC7-0243-4D3E-A623-1E025D813C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6C82D22-BDAD-4D28-815B-F29AF9AD14C7}"/>
              </a:ext>
            </a:extLst>
          </p:cNvPr>
          <p:cNvSpPr>
            <a:spLocks noGrp="1"/>
          </p:cNvSpPr>
          <p:nvPr>
            <p:ph type="dt" sz="half" idx="10"/>
          </p:nvPr>
        </p:nvSpPr>
        <p:spPr/>
        <p:txBody>
          <a:bodyPr/>
          <a:lstStyle/>
          <a:p>
            <a:fld id="{39048A2E-FB53-4DE7-8F09-09014766DAED}" type="datetimeFigureOut">
              <a:rPr lang="en-GB" smtClean="0"/>
              <a:t>31/08/2023</a:t>
            </a:fld>
            <a:endParaRPr lang="en-GB"/>
          </a:p>
        </p:txBody>
      </p:sp>
      <p:sp>
        <p:nvSpPr>
          <p:cNvPr id="5" name="Footer Placeholder 4">
            <a:extLst>
              <a:ext uri="{FF2B5EF4-FFF2-40B4-BE49-F238E27FC236}">
                <a16:creationId xmlns:a16="http://schemas.microsoft.com/office/drawing/2014/main" id="{F74C1B48-E7ED-49BD-89A7-4887CF1D379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706736-F998-4626-A46C-0663684D0A21}"/>
              </a:ext>
            </a:extLst>
          </p:cNvPr>
          <p:cNvSpPr>
            <a:spLocks noGrp="1"/>
          </p:cNvSpPr>
          <p:nvPr>
            <p:ph type="sldNum" sz="quarter" idx="12"/>
          </p:nvPr>
        </p:nvSpPr>
        <p:spPr/>
        <p:txBody>
          <a:bodyPr/>
          <a:lstStyle/>
          <a:p>
            <a:fld id="{85BE51FD-9543-4ABE-BCD6-8194BD56E3EA}" type="slidenum">
              <a:rPr lang="en-GB" smtClean="0"/>
              <a:t>‹#›</a:t>
            </a:fld>
            <a:endParaRPr lang="en-GB"/>
          </a:p>
        </p:txBody>
      </p:sp>
    </p:spTree>
    <p:extLst>
      <p:ext uri="{BB962C8B-B14F-4D97-AF65-F5344CB8AC3E}">
        <p14:creationId xmlns:p14="http://schemas.microsoft.com/office/powerpoint/2010/main" val="970681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BBC33-83FB-417F-9553-8A7227CA3D4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C15243A-3C93-4179-8D05-7DFB1BE32A1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61F0622-3899-4F94-8866-8DD447CCBF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ABF4B07-70C2-4CAB-B3AA-3969F7B8A334}"/>
              </a:ext>
            </a:extLst>
          </p:cNvPr>
          <p:cNvSpPr>
            <a:spLocks noGrp="1"/>
          </p:cNvSpPr>
          <p:nvPr>
            <p:ph type="dt" sz="half" idx="10"/>
          </p:nvPr>
        </p:nvSpPr>
        <p:spPr/>
        <p:txBody>
          <a:bodyPr/>
          <a:lstStyle/>
          <a:p>
            <a:fld id="{39048A2E-FB53-4DE7-8F09-09014766DAED}" type="datetimeFigureOut">
              <a:rPr lang="en-GB" smtClean="0"/>
              <a:t>31/08/2023</a:t>
            </a:fld>
            <a:endParaRPr lang="en-GB"/>
          </a:p>
        </p:txBody>
      </p:sp>
      <p:sp>
        <p:nvSpPr>
          <p:cNvPr id="6" name="Footer Placeholder 5">
            <a:extLst>
              <a:ext uri="{FF2B5EF4-FFF2-40B4-BE49-F238E27FC236}">
                <a16:creationId xmlns:a16="http://schemas.microsoft.com/office/drawing/2014/main" id="{1B32D78F-0B24-4689-BCCA-F54ADBC5F2D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95E516E-81D7-479E-A68F-B8E6E001E0BD}"/>
              </a:ext>
            </a:extLst>
          </p:cNvPr>
          <p:cNvSpPr>
            <a:spLocks noGrp="1"/>
          </p:cNvSpPr>
          <p:nvPr>
            <p:ph type="sldNum" sz="quarter" idx="12"/>
          </p:nvPr>
        </p:nvSpPr>
        <p:spPr/>
        <p:txBody>
          <a:bodyPr/>
          <a:lstStyle/>
          <a:p>
            <a:fld id="{85BE51FD-9543-4ABE-BCD6-8194BD56E3EA}" type="slidenum">
              <a:rPr lang="en-GB" smtClean="0"/>
              <a:t>‹#›</a:t>
            </a:fld>
            <a:endParaRPr lang="en-GB"/>
          </a:p>
        </p:txBody>
      </p:sp>
    </p:spTree>
    <p:extLst>
      <p:ext uri="{BB962C8B-B14F-4D97-AF65-F5344CB8AC3E}">
        <p14:creationId xmlns:p14="http://schemas.microsoft.com/office/powerpoint/2010/main" val="268180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25BBD-B93E-44CB-BEC0-36695B13555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EFADB32-9577-4429-B1F1-0B93B5DA89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0AE02A-8C5B-4353-A5F5-E9FB1379A3B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F843D5B-76BF-4A1F-ACB1-D22F6D6A69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F48E7E-7ABD-4EF2-9397-C561C53313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9F45EE4-19D3-40A5-A9F6-FE9804E88644}"/>
              </a:ext>
            </a:extLst>
          </p:cNvPr>
          <p:cNvSpPr>
            <a:spLocks noGrp="1"/>
          </p:cNvSpPr>
          <p:nvPr>
            <p:ph type="dt" sz="half" idx="10"/>
          </p:nvPr>
        </p:nvSpPr>
        <p:spPr/>
        <p:txBody>
          <a:bodyPr/>
          <a:lstStyle/>
          <a:p>
            <a:fld id="{39048A2E-FB53-4DE7-8F09-09014766DAED}" type="datetimeFigureOut">
              <a:rPr lang="en-GB" smtClean="0"/>
              <a:t>31/08/2023</a:t>
            </a:fld>
            <a:endParaRPr lang="en-GB"/>
          </a:p>
        </p:txBody>
      </p:sp>
      <p:sp>
        <p:nvSpPr>
          <p:cNvPr id="8" name="Footer Placeholder 7">
            <a:extLst>
              <a:ext uri="{FF2B5EF4-FFF2-40B4-BE49-F238E27FC236}">
                <a16:creationId xmlns:a16="http://schemas.microsoft.com/office/drawing/2014/main" id="{3A898107-26D2-4E66-92BC-5D8E9D0B170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F3A618C-883B-447B-9367-D95164276B27}"/>
              </a:ext>
            </a:extLst>
          </p:cNvPr>
          <p:cNvSpPr>
            <a:spLocks noGrp="1"/>
          </p:cNvSpPr>
          <p:nvPr>
            <p:ph type="sldNum" sz="quarter" idx="12"/>
          </p:nvPr>
        </p:nvSpPr>
        <p:spPr/>
        <p:txBody>
          <a:bodyPr/>
          <a:lstStyle/>
          <a:p>
            <a:fld id="{85BE51FD-9543-4ABE-BCD6-8194BD56E3EA}" type="slidenum">
              <a:rPr lang="en-GB" smtClean="0"/>
              <a:t>‹#›</a:t>
            </a:fld>
            <a:endParaRPr lang="en-GB"/>
          </a:p>
        </p:txBody>
      </p:sp>
    </p:spTree>
    <p:extLst>
      <p:ext uri="{BB962C8B-B14F-4D97-AF65-F5344CB8AC3E}">
        <p14:creationId xmlns:p14="http://schemas.microsoft.com/office/powerpoint/2010/main" val="2573565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B8305-492B-4619-8B7D-D3EFD5901EB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8AC1E18-DF34-404B-9EBB-A925B558545B}"/>
              </a:ext>
            </a:extLst>
          </p:cNvPr>
          <p:cNvSpPr>
            <a:spLocks noGrp="1"/>
          </p:cNvSpPr>
          <p:nvPr>
            <p:ph type="dt" sz="half" idx="10"/>
          </p:nvPr>
        </p:nvSpPr>
        <p:spPr/>
        <p:txBody>
          <a:bodyPr/>
          <a:lstStyle/>
          <a:p>
            <a:fld id="{39048A2E-FB53-4DE7-8F09-09014766DAED}" type="datetimeFigureOut">
              <a:rPr lang="en-GB" smtClean="0"/>
              <a:t>31/08/2023</a:t>
            </a:fld>
            <a:endParaRPr lang="en-GB"/>
          </a:p>
        </p:txBody>
      </p:sp>
      <p:sp>
        <p:nvSpPr>
          <p:cNvPr id="4" name="Footer Placeholder 3">
            <a:extLst>
              <a:ext uri="{FF2B5EF4-FFF2-40B4-BE49-F238E27FC236}">
                <a16:creationId xmlns:a16="http://schemas.microsoft.com/office/drawing/2014/main" id="{6C484FC7-3853-45BB-B58B-42B5967C0EA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5916FF6-0EE0-4F3B-BA76-74908355DA8B}"/>
              </a:ext>
            </a:extLst>
          </p:cNvPr>
          <p:cNvSpPr>
            <a:spLocks noGrp="1"/>
          </p:cNvSpPr>
          <p:nvPr>
            <p:ph type="sldNum" sz="quarter" idx="12"/>
          </p:nvPr>
        </p:nvSpPr>
        <p:spPr/>
        <p:txBody>
          <a:bodyPr/>
          <a:lstStyle/>
          <a:p>
            <a:fld id="{85BE51FD-9543-4ABE-BCD6-8194BD56E3EA}" type="slidenum">
              <a:rPr lang="en-GB" smtClean="0"/>
              <a:t>‹#›</a:t>
            </a:fld>
            <a:endParaRPr lang="en-GB"/>
          </a:p>
        </p:txBody>
      </p:sp>
    </p:spTree>
    <p:extLst>
      <p:ext uri="{BB962C8B-B14F-4D97-AF65-F5344CB8AC3E}">
        <p14:creationId xmlns:p14="http://schemas.microsoft.com/office/powerpoint/2010/main" val="1259970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FED1E0-225A-44F6-AFA8-AC422F565976}"/>
              </a:ext>
            </a:extLst>
          </p:cNvPr>
          <p:cNvSpPr>
            <a:spLocks noGrp="1"/>
          </p:cNvSpPr>
          <p:nvPr>
            <p:ph type="dt" sz="half" idx="10"/>
          </p:nvPr>
        </p:nvSpPr>
        <p:spPr/>
        <p:txBody>
          <a:bodyPr/>
          <a:lstStyle/>
          <a:p>
            <a:fld id="{39048A2E-FB53-4DE7-8F09-09014766DAED}" type="datetimeFigureOut">
              <a:rPr lang="en-GB" smtClean="0"/>
              <a:t>31/08/2023</a:t>
            </a:fld>
            <a:endParaRPr lang="en-GB"/>
          </a:p>
        </p:txBody>
      </p:sp>
      <p:sp>
        <p:nvSpPr>
          <p:cNvPr id="3" name="Footer Placeholder 2">
            <a:extLst>
              <a:ext uri="{FF2B5EF4-FFF2-40B4-BE49-F238E27FC236}">
                <a16:creationId xmlns:a16="http://schemas.microsoft.com/office/drawing/2014/main" id="{A3C23CAE-2AB1-4884-AB3E-1B9F7D023F4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DFCC5E6-1372-4886-874F-E31D25B0AEF9}"/>
              </a:ext>
            </a:extLst>
          </p:cNvPr>
          <p:cNvSpPr>
            <a:spLocks noGrp="1"/>
          </p:cNvSpPr>
          <p:nvPr>
            <p:ph type="sldNum" sz="quarter" idx="12"/>
          </p:nvPr>
        </p:nvSpPr>
        <p:spPr/>
        <p:txBody>
          <a:bodyPr/>
          <a:lstStyle/>
          <a:p>
            <a:fld id="{85BE51FD-9543-4ABE-BCD6-8194BD56E3EA}" type="slidenum">
              <a:rPr lang="en-GB" smtClean="0"/>
              <a:t>‹#›</a:t>
            </a:fld>
            <a:endParaRPr lang="en-GB"/>
          </a:p>
        </p:txBody>
      </p:sp>
    </p:spTree>
    <p:extLst>
      <p:ext uri="{BB962C8B-B14F-4D97-AF65-F5344CB8AC3E}">
        <p14:creationId xmlns:p14="http://schemas.microsoft.com/office/powerpoint/2010/main" val="3446996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36E37-8D41-4D93-A34E-29A4C33755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7024C36-CA03-4177-95DF-C71CE8D3CF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54D170C-961C-4FDA-9D19-DC4979C0AD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F87F95-5F8F-47CB-BD01-E0394FA89A4A}"/>
              </a:ext>
            </a:extLst>
          </p:cNvPr>
          <p:cNvSpPr>
            <a:spLocks noGrp="1"/>
          </p:cNvSpPr>
          <p:nvPr>
            <p:ph type="dt" sz="half" idx="10"/>
          </p:nvPr>
        </p:nvSpPr>
        <p:spPr/>
        <p:txBody>
          <a:bodyPr/>
          <a:lstStyle/>
          <a:p>
            <a:fld id="{39048A2E-FB53-4DE7-8F09-09014766DAED}" type="datetimeFigureOut">
              <a:rPr lang="en-GB" smtClean="0"/>
              <a:t>31/08/2023</a:t>
            </a:fld>
            <a:endParaRPr lang="en-GB"/>
          </a:p>
        </p:txBody>
      </p:sp>
      <p:sp>
        <p:nvSpPr>
          <p:cNvPr id="6" name="Footer Placeholder 5">
            <a:extLst>
              <a:ext uri="{FF2B5EF4-FFF2-40B4-BE49-F238E27FC236}">
                <a16:creationId xmlns:a16="http://schemas.microsoft.com/office/drawing/2014/main" id="{09C9E3A2-2CE4-4BC1-BED5-D18164C5AF0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B73035-FE46-4EDD-A6F3-4B6B9994A499}"/>
              </a:ext>
            </a:extLst>
          </p:cNvPr>
          <p:cNvSpPr>
            <a:spLocks noGrp="1"/>
          </p:cNvSpPr>
          <p:nvPr>
            <p:ph type="sldNum" sz="quarter" idx="12"/>
          </p:nvPr>
        </p:nvSpPr>
        <p:spPr/>
        <p:txBody>
          <a:bodyPr/>
          <a:lstStyle/>
          <a:p>
            <a:fld id="{85BE51FD-9543-4ABE-BCD6-8194BD56E3EA}" type="slidenum">
              <a:rPr lang="en-GB" smtClean="0"/>
              <a:t>‹#›</a:t>
            </a:fld>
            <a:endParaRPr lang="en-GB"/>
          </a:p>
        </p:txBody>
      </p:sp>
    </p:spTree>
    <p:extLst>
      <p:ext uri="{BB962C8B-B14F-4D97-AF65-F5344CB8AC3E}">
        <p14:creationId xmlns:p14="http://schemas.microsoft.com/office/powerpoint/2010/main" val="932249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E6F4A-57C2-41DE-BD7A-A527BC1179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A2D4FD7-EA89-4DB1-B989-3977A42EB5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F241AFA-B6B0-4102-8D80-BF802C2256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15108A-CF91-401C-8D4B-31CB66282BA2}"/>
              </a:ext>
            </a:extLst>
          </p:cNvPr>
          <p:cNvSpPr>
            <a:spLocks noGrp="1"/>
          </p:cNvSpPr>
          <p:nvPr>
            <p:ph type="dt" sz="half" idx="10"/>
          </p:nvPr>
        </p:nvSpPr>
        <p:spPr/>
        <p:txBody>
          <a:bodyPr/>
          <a:lstStyle/>
          <a:p>
            <a:fld id="{39048A2E-FB53-4DE7-8F09-09014766DAED}" type="datetimeFigureOut">
              <a:rPr lang="en-GB" smtClean="0"/>
              <a:t>31/08/2023</a:t>
            </a:fld>
            <a:endParaRPr lang="en-GB"/>
          </a:p>
        </p:txBody>
      </p:sp>
      <p:sp>
        <p:nvSpPr>
          <p:cNvPr id="6" name="Footer Placeholder 5">
            <a:extLst>
              <a:ext uri="{FF2B5EF4-FFF2-40B4-BE49-F238E27FC236}">
                <a16:creationId xmlns:a16="http://schemas.microsoft.com/office/drawing/2014/main" id="{E9353FFC-ED3A-43EC-AAC4-277A544DD5A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1781816-15F4-48EA-BDBC-BE3B1FA8C422}"/>
              </a:ext>
            </a:extLst>
          </p:cNvPr>
          <p:cNvSpPr>
            <a:spLocks noGrp="1"/>
          </p:cNvSpPr>
          <p:nvPr>
            <p:ph type="sldNum" sz="quarter" idx="12"/>
          </p:nvPr>
        </p:nvSpPr>
        <p:spPr/>
        <p:txBody>
          <a:bodyPr/>
          <a:lstStyle/>
          <a:p>
            <a:fld id="{85BE51FD-9543-4ABE-BCD6-8194BD56E3EA}" type="slidenum">
              <a:rPr lang="en-GB" smtClean="0"/>
              <a:t>‹#›</a:t>
            </a:fld>
            <a:endParaRPr lang="en-GB"/>
          </a:p>
        </p:txBody>
      </p:sp>
    </p:spTree>
    <p:extLst>
      <p:ext uri="{BB962C8B-B14F-4D97-AF65-F5344CB8AC3E}">
        <p14:creationId xmlns:p14="http://schemas.microsoft.com/office/powerpoint/2010/main" val="1756456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2CA3DD-C29C-47A6-BE25-6CA9C6A7E3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10B0347-4269-452E-9DD3-00514C43EE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58BD725-1310-40B8-8618-9490757BF1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048A2E-FB53-4DE7-8F09-09014766DAED}" type="datetimeFigureOut">
              <a:rPr lang="en-GB" smtClean="0"/>
              <a:t>31/08/2023</a:t>
            </a:fld>
            <a:endParaRPr lang="en-GB"/>
          </a:p>
        </p:txBody>
      </p:sp>
      <p:sp>
        <p:nvSpPr>
          <p:cNvPr id="5" name="Footer Placeholder 4">
            <a:extLst>
              <a:ext uri="{FF2B5EF4-FFF2-40B4-BE49-F238E27FC236}">
                <a16:creationId xmlns:a16="http://schemas.microsoft.com/office/drawing/2014/main" id="{C292EEA5-BB47-4B22-A384-AACD104A4C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35880BD-5359-486F-A94B-9124C95C61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BE51FD-9543-4ABE-BCD6-8194BD56E3EA}" type="slidenum">
              <a:rPr lang="en-GB" smtClean="0"/>
              <a:t>‹#›</a:t>
            </a:fld>
            <a:endParaRPr lang="en-GB"/>
          </a:p>
        </p:txBody>
      </p:sp>
      <p:pic>
        <p:nvPicPr>
          <p:cNvPr id="7" name="Picture 6">
            <a:extLst>
              <a:ext uri="{FF2B5EF4-FFF2-40B4-BE49-F238E27FC236}">
                <a16:creationId xmlns:a16="http://schemas.microsoft.com/office/drawing/2014/main" id="{14E8D235-0B4A-4C15-8659-173C30FA97B5}"/>
              </a:ext>
            </a:extLst>
          </p:cNvPr>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80485" y="327369"/>
            <a:ext cx="1152000" cy="468000"/>
          </a:xfrm>
          <a:prstGeom prst="rect">
            <a:avLst/>
          </a:prstGeom>
          <a:noFill/>
          <a:ln>
            <a:noFill/>
          </a:ln>
        </p:spPr>
      </p:pic>
      <p:pic>
        <p:nvPicPr>
          <p:cNvPr id="8" name="Picture 7">
            <a:extLst>
              <a:ext uri="{FF2B5EF4-FFF2-40B4-BE49-F238E27FC236}">
                <a16:creationId xmlns:a16="http://schemas.microsoft.com/office/drawing/2014/main" id="{67A84959-D2F6-4B99-9B20-CCD5C31696DB}"/>
              </a:ext>
            </a:extLst>
          </p:cNvPr>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1226018" y="327369"/>
            <a:ext cx="585497" cy="587900"/>
          </a:xfrm>
          <a:prstGeom prst="rect">
            <a:avLst/>
          </a:prstGeom>
          <a:noFill/>
          <a:ln>
            <a:noFill/>
          </a:ln>
        </p:spPr>
      </p:pic>
    </p:spTree>
    <p:extLst>
      <p:ext uri="{BB962C8B-B14F-4D97-AF65-F5344CB8AC3E}">
        <p14:creationId xmlns:p14="http://schemas.microsoft.com/office/powerpoint/2010/main" val="13062528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0F34D4-609C-4661-9BD8-65E83E7CEF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DC288EF-AD43-4C38-BAE2-76F2675CD7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0F4D68-B41B-4A04-99D0-5E1B45005A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78FB26-0180-45C1-9E2B-2C684766C0A5}" type="datetimeFigureOut">
              <a:rPr lang="en-GB" smtClean="0"/>
              <a:t>31/08/2023</a:t>
            </a:fld>
            <a:endParaRPr lang="en-GB"/>
          </a:p>
        </p:txBody>
      </p:sp>
      <p:sp>
        <p:nvSpPr>
          <p:cNvPr id="5" name="Footer Placeholder 4">
            <a:extLst>
              <a:ext uri="{FF2B5EF4-FFF2-40B4-BE49-F238E27FC236}">
                <a16:creationId xmlns:a16="http://schemas.microsoft.com/office/drawing/2014/main" id="{0FE43DC7-D17F-48CE-94B0-15B36DC4BF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934BB8D-6F40-49F9-B088-1FB80B2FB3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0D8578-947D-4177-AB0C-B0189E0B573D}" type="slidenum">
              <a:rPr lang="en-GB" smtClean="0"/>
              <a:t>‹#›</a:t>
            </a:fld>
            <a:endParaRPr lang="en-GB"/>
          </a:p>
        </p:txBody>
      </p:sp>
    </p:spTree>
    <p:extLst>
      <p:ext uri="{BB962C8B-B14F-4D97-AF65-F5344CB8AC3E}">
        <p14:creationId xmlns:p14="http://schemas.microsoft.com/office/powerpoint/2010/main" val="11515574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2.jpeg"/><Relationship Id="rId4" Type="http://schemas.openxmlformats.org/officeDocument/2006/relationships/image" Target="../media/image1.jpeg"/></Relationships>
</file>

<file path=ppt/slides/_rels/slide3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0.png"/><Relationship Id="rId7"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hyperlink" Target="http://www.letstalkaboutit.nhs.uk/" TargetMode="External"/><Relationship Id="rId5" Type="http://schemas.openxmlformats.org/officeDocument/2006/relationships/image" Target="../media/image2.jpeg"/><Relationship Id="rId4" Type="http://schemas.openxmlformats.org/officeDocument/2006/relationships/image" Target="../media/image1.jpeg"/><Relationship Id="rId9"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hyperlink" Target="http://www.letstalkaboutit.nhs.uk/referrals/sexual-health-promotion-11-support-referral"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2.jpeg"/><Relationship Id="rId4" Type="http://schemas.openxmlformats.org/officeDocument/2006/relationships/image" Target="../media/image1.jpeg"/></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letstalkaboutit.nhs.uk/referrals" TargetMode="External"/><Relationship Id="rId1" Type="http://schemas.openxmlformats.org/officeDocument/2006/relationships/slideLayout" Target="../slideLayouts/slideLayout13.xml"/><Relationship Id="rId5" Type="http://schemas.openxmlformats.org/officeDocument/2006/relationships/image" Target="../media/image33.png"/><Relationship Id="rId4" Type="http://schemas.openxmlformats.org/officeDocument/2006/relationships/image" Target="../media/image2.jpeg"/></Relationships>
</file>

<file path=ppt/slides/_rels/slide3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hyperlink" Target="https://www.letstalkaboutit.nhs.uk/other-services/support-for-young-people/young-persons-advice-guide/" TargetMode="External"/><Relationship Id="rId7"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jpeg"/><Relationship Id="rId5" Type="http://schemas.openxmlformats.org/officeDocument/2006/relationships/image" Target="../media/image30.png"/><Relationship Id="rId4" Type="http://schemas.openxmlformats.org/officeDocument/2006/relationships/hyperlink" Target="http://www.letstalkaboutit.nhs.uk/rse" TargetMode="External"/><Relationship Id="rId9" Type="http://schemas.openxmlformats.org/officeDocument/2006/relationships/image" Target="../media/image35.png"/></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hyperlink" Target="http://www.letstalkaboutit.nhs.uk/test" TargetMode="External"/><Relationship Id="rId7" Type="http://schemas.openxmlformats.org/officeDocument/2006/relationships/image" Target="../media/image36.png"/><Relationship Id="rId2" Type="http://schemas.openxmlformats.org/officeDocument/2006/relationships/hyperlink" Target="https://www.letstalkaboutit.nhs.uk/worried-about-stis/order-a-test-online/" TargetMode="External"/><Relationship Id="rId1" Type="http://schemas.openxmlformats.org/officeDocument/2006/relationships/slideLayout" Target="../slideLayouts/slideLayout13.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hyperlink" Target="http://www.letstalkaboutit.nhs.uk/condoms"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3.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hyperlink" Target="https://www.letstalkaboutit.nhs.uk/contraception/fit-forget-contraception/" TargetMode="External"/></Relationships>
</file>

<file path=ppt/slides/_rels/slide4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hyperlink" Target="http://www.letstalkaboutit.nhs.uk/getiton" TargetMode="External"/><Relationship Id="rId7"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hyperlink" Target="http://www.letstalkaboutit.nhs.uk/gio"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3.xml"/><Relationship Id="rId4" Type="http://schemas.openxmlformats.org/officeDocument/2006/relationships/image" Target="../media/image42.png"/></Relationships>
</file>

<file path=ppt/slides/_rels/slide44.xml.rels><?xml version="1.0" encoding="UTF-8" standalone="yes"?>
<Relationships xmlns="http://schemas.openxmlformats.org/package/2006/relationships"><Relationship Id="rId3" Type="http://schemas.openxmlformats.org/officeDocument/2006/relationships/hyperlink" Target="mailto:solentsexualhealthpromotion@solent.nhs.uk"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hyperlink" Target="mailto:SNHS.sexualhealthpromotion@nhs.net"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A9010-AE1C-B8B4-C84F-4AA3495ACBD7}"/>
              </a:ext>
            </a:extLst>
          </p:cNvPr>
          <p:cNvSpPr>
            <a:spLocks noGrp="1"/>
          </p:cNvSpPr>
          <p:nvPr>
            <p:ph type="title"/>
          </p:nvPr>
        </p:nvSpPr>
        <p:spPr/>
        <p:txBody>
          <a:bodyPr/>
          <a:lstStyle/>
          <a:p>
            <a:pPr algn="ctr"/>
            <a:r>
              <a:rPr lang="en-GB" sz="4400" dirty="0"/>
              <a:t>Community Pharmacy Contraception Services Refresher Event</a:t>
            </a:r>
            <a:endParaRPr lang="en-GB" dirty="0"/>
          </a:p>
        </p:txBody>
      </p:sp>
      <p:sp>
        <p:nvSpPr>
          <p:cNvPr id="4" name="TextBox 3">
            <a:extLst>
              <a:ext uri="{FF2B5EF4-FFF2-40B4-BE49-F238E27FC236}">
                <a16:creationId xmlns:a16="http://schemas.microsoft.com/office/drawing/2014/main" id="{ED1D3AB4-8D98-7F44-D1CD-E6783511BECA}"/>
              </a:ext>
            </a:extLst>
          </p:cNvPr>
          <p:cNvSpPr txBox="1"/>
          <p:nvPr/>
        </p:nvSpPr>
        <p:spPr>
          <a:xfrm>
            <a:off x="5129784" y="1690688"/>
            <a:ext cx="2514600" cy="369332"/>
          </a:xfrm>
          <a:prstGeom prst="rect">
            <a:avLst/>
          </a:prstGeom>
          <a:noFill/>
        </p:spPr>
        <p:txBody>
          <a:bodyPr wrap="square" rtlCol="0">
            <a:spAutoFit/>
          </a:bodyPr>
          <a:lstStyle/>
          <a:p>
            <a:r>
              <a:rPr lang="en-GB" sz="1800" dirty="0"/>
              <a:t>September 2023</a:t>
            </a:r>
          </a:p>
        </p:txBody>
      </p:sp>
      <p:sp>
        <p:nvSpPr>
          <p:cNvPr id="5" name="TextBox 4">
            <a:extLst>
              <a:ext uri="{FF2B5EF4-FFF2-40B4-BE49-F238E27FC236}">
                <a16:creationId xmlns:a16="http://schemas.microsoft.com/office/drawing/2014/main" id="{405FCEC7-4986-D48F-C5A9-4DA0D8BDAEAB}"/>
              </a:ext>
            </a:extLst>
          </p:cNvPr>
          <p:cNvSpPr txBox="1"/>
          <p:nvPr/>
        </p:nvSpPr>
        <p:spPr>
          <a:xfrm>
            <a:off x="4654296" y="1990816"/>
            <a:ext cx="2990088" cy="646331"/>
          </a:xfrm>
          <a:prstGeom prst="rect">
            <a:avLst/>
          </a:prstGeom>
          <a:noFill/>
        </p:spPr>
        <p:txBody>
          <a:bodyPr wrap="square" rtlCol="0">
            <a:spAutoFit/>
          </a:bodyPr>
          <a:lstStyle/>
          <a:p>
            <a:r>
              <a:rPr lang="en-GB" sz="1800" dirty="0"/>
              <a:t>Hampshire, Isle of Wight, Portsmouth &amp; Southampton</a:t>
            </a:r>
          </a:p>
        </p:txBody>
      </p:sp>
      <p:pic>
        <p:nvPicPr>
          <p:cNvPr id="8" name="Picture 7" descr="A picture containing text, clipart&#10;&#10;Description automatically generated">
            <a:extLst>
              <a:ext uri="{FF2B5EF4-FFF2-40B4-BE49-F238E27FC236}">
                <a16:creationId xmlns:a16="http://schemas.microsoft.com/office/drawing/2014/main" id="{9DA1FF5F-2B78-F9F6-07D4-8AC116EAB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069" y="2621757"/>
            <a:ext cx="2743200" cy="984647"/>
          </a:xfrm>
          <a:prstGeom prst="rect">
            <a:avLst/>
          </a:prstGeom>
        </p:spPr>
      </p:pic>
      <p:pic>
        <p:nvPicPr>
          <p:cNvPr id="10" name="Picture 9">
            <a:extLst>
              <a:ext uri="{FF2B5EF4-FFF2-40B4-BE49-F238E27FC236}">
                <a16:creationId xmlns:a16="http://schemas.microsoft.com/office/drawing/2014/main" id="{D6F8492E-C1E0-D7A5-DABD-0C9AFD5CD3A7}"/>
              </a:ext>
            </a:extLst>
          </p:cNvPr>
          <p:cNvPicPr>
            <a:picLocks noChangeAspect="1"/>
          </p:cNvPicPr>
          <p:nvPr/>
        </p:nvPicPr>
        <p:blipFill>
          <a:blip r:embed="rId3"/>
          <a:stretch>
            <a:fillRect/>
          </a:stretch>
        </p:blipFill>
        <p:spPr>
          <a:xfrm>
            <a:off x="4059936" y="2533295"/>
            <a:ext cx="5330952" cy="984648"/>
          </a:xfrm>
          <a:prstGeom prst="rect">
            <a:avLst/>
          </a:prstGeom>
        </p:spPr>
      </p:pic>
      <p:pic>
        <p:nvPicPr>
          <p:cNvPr id="11" name="Picture 2" descr="Hampshire-County-Council-Logo-hcc1500 | The Arnewood School">
            <a:extLst>
              <a:ext uri="{FF2B5EF4-FFF2-40B4-BE49-F238E27FC236}">
                <a16:creationId xmlns:a16="http://schemas.microsoft.com/office/drawing/2014/main" id="{54FE516B-0AA7-F49A-84CA-D12E7610F5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069" y="3995928"/>
            <a:ext cx="2743200" cy="1124712"/>
          </a:xfrm>
          <a:prstGeom prst="rect">
            <a:avLst/>
          </a:prstGeom>
          <a:extLst>
            <a:ext uri="{909E8E84-426E-40DD-AFC4-6F175D3DCCD1}">
              <a14:hiddenFill xmlns:a14="http://schemas.microsoft.com/office/drawing/2010/main">
                <a:solidFill>
                  <a:srgbClr val="FFFFFF"/>
                </a:solidFill>
              </a14:hiddenFill>
            </a:ext>
          </a:extLst>
        </p:spPr>
      </p:pic>
      <p:pic>
        <p:nvPicPr>
          <p:cNvPr id="12" name="Picture 11" descr="A picture containing logo&#10;&#10;Description automatically generated">
            <a:extLst>
              <a:ext uri="{FF2B5EF4-FFF2-40B4-BE49-F238E27FC236}">
                <a16:creationId xmlns:a16="http://schemas.microsoft.com/office/drawing/2014/main" id="{6A54768B-A59D-841E-2AF3-5119FBCC88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3902" y="3606404"/>
            <a:ext cx="2743201" cy="667842"/>
          </a:xfrm>
          <a:prstGeom prst="rect">
            <a:avLst/>
          </a:prstGeom>
        </p:spPr>
      </p:pic>
      <p:pic>
        <p:nvPicPr>
          <p:cNvPr id="13" name="Picture 12">
            <a:extLst>
              <a:ext uri="{FF2B5EF4-FFF2-40B4-BE49-F238E27FC236}">
                <a16:creationId xmlns:a16="http://schemas.microsoft.com/office/drawing/2014/main" id="{E6847BAE-A9EB-FFF8-2E67-11A6726092C7}"/>
              </a:ext>
            </a:extLst>
          </p:cNvPr>
          <p:cNvPicPr>
            <a:picLocks noChangeAspect="1"/>
          </p:cNvPicPr>
          <p:nvPr/>
        </p:nvPicPr>
        <p:blipFill>
          <a:blip r:embed="rId6"/>
          <a:stretch>
            <a:fillRect/>
          </a:stretch>
        </p:blipFill>
        <p:spPr>
          <a:xfrm>
            <a:off x="4279392" y="4552862"/>
            <a:ext cx="1636776" cy="1537041"/>
          </a:xfrm>
          <a:prstGeom prst="rect">
            <a:avLst/>
          </a:prstGeom>
        </p:spPr>
      </p:pic>
      <p:pic>
        <p:nvPicPr>
          <p:cNvPr id="14" name="Picture 13">
            <a:extLst>
              <a:ext uri="{FF2B5EF4-FFF2-40B4-BE49-F238E27FC236}">
                <a16:creationId xmlns:a16="http://schemas.microsoft.com/office/drawing/2014/main" id="{3CEDCD9A-17F8-3E76-05D1-D4F4386682F7}"/>
              </a:ext>
            </a:extLst>
          </p:cNvPr>
          <p:cNvPicPr>
            <a:picLocks noChangeAspect="1"/>
          </p:cNvPicPr>
          <p:nvPr/>
        </p:nvPicPr>
        <p:blipFill>
          <a:blip r:embed="rId7"/>
          <a:stretch>
            <a:fillRect/>
          </a:stretch>
        </p:blipFill>
        <p:spPr>
          <a:xfrm>
            <a:off x="7769240" y="3824814"/>
            <a:ext cx="2801223" cy="1700957"/>
          </a:xfrm>
          <a:prstGeom prst="rect">
            <a:avLst/>
          </a:prstGeom>
        </p:spPr>
      </p:pic>
      <p:pic>
        <p:nvPicPr>
          <p:cNvPr id="15" name="Picture 14" descr="A picture containing text, clipart&#10;&#10;Description automatically generated">
            <a:extLst>
              <a:ext uri="{FF2B5EF4-FFF2-40B4-BE49-F238E27FC236}">
                <a16:creationId xmlns:a16="http://schemas.microsoft.com/office/drawing/2014/main" id="{CCE03729-D8AA-1465-1EB7-2B3FDD886C7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0069" y="5120640"/>
            <a:ext cx="2440019" cy="804672"/>
          </a:xfrm>
          <a:prstGeom prst="rect">
            <a:avLst/>
          </a:prstGeom>
        </p:spPr>
      </p:pic>
    </p:spTree>
    <p:extLst>
      <p:ext uri="{BB962C8B-B14F-4D97-AF65-F5344CB8AC3E}">
        <p14:creationId xmlns:p14="http://schemas.microsoft.com/office/powerpoint/2010/main" val="722172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250C1-D40D-D55F-5CDD-832CCFE5DA99}"/>
              </a:ext>
            </a:extLst>
          </p:cNvPr>
          <p:cNvSpPr>
            <a:spLocks noGrp="1"/>
          </p:cNvSpPr>
          <p:nvPr>
            <p:ph type="title"/>
          </p:nvPr>
        </p:nvSpPr>
        <p:spPr/>
        <p:txBody>
          <a:bodyPr/>
          <a:lstStyle/>
          <a:p>
            <a:pPr algn="ctr"/>
            <a:r>
              <a:rPr lang="en-GB" dirty="0">
                <a:latin typeface="Calibri" charset="0"/>
              </a:rPr>
              <a:t>How do they work?</a:t>
            </a:r>
            <a:endParaRPr lang="en-GB" dirty="0"/>
          </a:p>
        </p:txBody>
      </p:sp>
      <p:sp>
        <p:nvSpPr>
          <p:cNvPr id="3" name="Content Placeholder 2">
            <a:extLst>
              <a:ext uri="{FF2B5EF4-FFF2-40B4-BE49-F238E27FC236}">
                <a16:creationId xmlns:a16="http://schemas.microsoft.com/office/drawing/2014/main" id="{221795EE-09E9-C90D-7DB9-93DF2076C82D}"/>
              </a:ext>
            </a:extLst>
          </p:cNvPr>
          <p:cNvSpPr>
            <a:spLocks noGrp="1"/>
          </p:cNvSpPr>
          <p:nvPr>
            <p:ph idx="1"/>
          </p:nvPr>
        </p:nvSpPr>
        <p:spPr/>
        <p:txBody>
          <a:bodyPr>
            <a:normAutofit/>
          </a:bodyPr>
          <a:lstStyle/>
          <a:p>
            <a:pPr marL="400050" marR="0" lvl="1" indent="0" algn="l" defTabSz="457200" rtl="0" eaLnBrk="1" fontAlgn="auto" latinLnBrk="0" hangingPunct="1">
              <a:lnSpc>
                <a:spcPct val="100000"/>
              </a:lnSpc>
              <a:spcBef>
                <a:spcPct val="20000"/>
              </a:spcBef>
              <a:spcAft>
                <a:spcPts val="0"/>
              </a:spcAft>
              <a:buClrTx/>
              <a:buSzTx/>
              <a:buFont typeface="Arial"/>
              <a:buNone/>
              <a:tabLst/>
              <a:defRPr/>
            </a:pPr>
            <a:r>
              <a:rPr kumimoji="0" lang="en-US" sz="2800" b="1" i="0" u="none" strike="noStrike" kern="1200" cap="none" spc="0" normalizeH="0" baseline="0" noProof="0" dirty="0">
                <a:ln>
                  <a:noFill/>
                </a:ln>
                <a:solidFill>
                  <a:prstClr val="black"/>
                </a:solidFill>
                <a:effectLst/>
                <a:uLnTx/>
                <a:uFillTx/>
                <a:latin typeface="Calibri" charset="0"/>
                <a:ea typeface="+mn-ea"/>
                <a:cs typeface="+mn-cs"/>
              </a:rPr>
              <a:t>Both </a:t>
            </a:r>
            <a:r>
              <a:rPr kumimoji="0" lang="en-US" sz="2800" b="1" i="0" u="none" strike="noStrike" kern="1200" cap="none" spc="0" normalizeH="0" baseline="0" noProof="0" dirty="0" err="1">
                <a:ln>
                  <a:noFill/>
                </a:ln>
                <a:solidFill>
                  <a:prstClr val="black"/>
                </a:solidFill>
                <a:effectLst/>
                <a:uLnTx/>
                <a:uFillTx/>
                <a:latin typeface="Calibri" charset="0"/>
                <a:ea typeface="+mn-ea"/>
                <a:cs typeface="+mn-cs"/>
              </a:rPr>
              <a:t>Levenorgestrel</a:t>
            </a:r>
            <a:r>
              <a:rPr kumimoji="0" lang="en-US" sz="2800" b="1" i="0" u="none" strike="noStrike" kern="1200" cap="none" spc="0" normalizeH="0" baseline="0" noProof="0" dirty="0">
                <a:ln>
                  <a:noFill/>
                </a:ln>
                <a:solidFill>
                  <a:prstClr val="black"/>
                </a:solidFill>
                <a:effectLst/>
                <a:uLnTx/>
                <a:uFillTx/>
                <a:latin typeface="Calibri" charset="0"/>
                <a:ea typeface="+mn-ea"/>
                <a:cs typeface="+mn-cs"/>
              </a:rPr>
              <a:t> LNG and Ulipristal acetate UPA </a:t>
            </a:r>
            <a:r>
              <a:rPr kumimoji="0" lang="en-US" b="0" i="0" u="none" strike="noStrike" kern="1200" cap="none" spc="0" normalizeH="0" baseline="0" noProof="0" dirty="0">
                <a:ln>
                  <a:noFill/>
                </a:ln>
                <a:solidFill>
                  <a:prstClr val="black"/>
                </a:solidFill>
                <a:effectLst/>
                <a:uLnTx/>
                <a:uFillTx/>
                <a:latin typeface="Calibri" charset="0"/>
                <a:ea typeface="+mn-ea"/>
                <a:cs typeface="+mn-cs"/>
              </a:rPr>
              <a:t>– </a:t>
            </a:r>
            <a:r>
              <a:rPr kumimoji="0" lang="en-GB" b="0" i="0" u="none" strike="noStrike" kern="1200" cap="none" spc="0" normalizeH="0" baseline="0" noProof="0" dirty="0">
                <a:ln>
                  <a:noFill/>
                </a:ln>
                <a:solidFill>
                  <a:prstClr val="black"/>
                </a:solidFill>
                <a:effectLst/>
                <a:uLnTx/>
                <a:uFillTx/>
                <a:latin typeface="Calibri" charset="0"/>
                <a:ea typeface="+mn-ea"/>
                <a:cs typeface="+mn-cs"/>
              </a:rPr>
              <a:t>inhibit or delay ovulation for 5–7 days, by which time any sperm in the reproductive tract will have become non-viable. </a:t>
            </a:r>
          </a:p>
          <a:p>
            <a:pPr marL="400050" marR="0" lvl="1" indent="0" algn="l" defTabSz="457200" rtl="0" eaLnBrk="1" fontAlgn="auto" latinLnBrk="0" hangingPunct="1">
              <a:lnSpc>
                <a:spcPct val="100000"/>
              </a:lnSpc>
              <a:spcBef>
                <a:spcPct val="20000"/>
              </a:spcBef>
              <a:spcAft>
                <a:spcPts val="0"/>
              </a:spcAft>
              <a:buClrTx/>
              <a:buSzTx/>
              <a:buFont typeface="Arial"/>
              <a:buNone/>
              <a:tabLst/>
              <a:defRPr/>
            </a:pPr>
            <a:r>
              <a:rPr kumimoji="0" lang="en-US" sz="2800" b="1" i="0" u="none" strike="noStrike" kern="1200" cap="none" spc="0" normalizeH="0" baseline="0" noProof="0" dirty="0">
                <a:ln>
                  <a:noFill/>
                </a:ln>
                <a:solidFill>
                  <a:prstClr val="black"/>
                </a:solidFill>
                <a:effectLst/>
                <a:uLnTx/>
                <a:uFillTx/>
                <a:latin typeface="Calibri" charset="0"/>
                <a:ea typeface="+mn-ea"/>
                <a:cs typeface="+mn-cs"/>
              </a:rPr>
              <a:t>Ulipristal acetate UPA is able to work to suppress the LH surge so is better when given closer to ovulation than LNG </a:t>
            </a:r>
          </a:p>
          <a:p>
            <a:pPr marL="400050" marR="0" lvl="1" indent="0" algn="l" defTabSz="457200" rtl="0" eaLnBrk="1" fontAlgn="auto" latinLnBrk="0" hangingPunct="1">
              <a:lnSpc>
                <a:spcPct val="100000"/>
              </a:lnSpc>
              <a:spcBef>
                <a:spcPct val="20000"/>
              </a:spcBef>
              <a:spcAft>
                <a:spcPts val="0"/>
              </a:spcAft>
              <a:buClrTx/>
              <a:buSzTx/>
              <a:buFont typeface="Arial"/>
              <a:buNone/>
              <a:tabLst/>
              <a:defRPr/>
            </a:pPr>
            <a:r>
              <a:rPr kumimoji="0" lang="en-US" sz="2800" b="1" i="0" u="none" strike="noStrike" kern="1200" cap="none" spc="0" normalizeH="0" baseline="0" noProof="0" dirty="0">
                <a:ln>
                  <a:noFill/>
                </a:ln>
                <a:solidFill>
                  <a:srgbClr val="F79646">
                    <a:lumMod val="75000"/>
                  </a:srgbClr>
                </a:solidFill>
                <a:effectLst/>
                <a:uLnTx/>
                <a:uFillTx/>
                <a:latin typeface="Calibri" charset="0"/>
                <a:ea typeface="+mn-ea"/>
                <a:cs typeface="+mn-cs"/>
              </a:rPr>
              <a:t>Neither have any effect once ovulation has occurred</a:t>
            </a:r>
          </a:p>
          <a:p>
            <a:pPr marL="400050" marR="0" lvl="1" indent="0" algn="l" defTabSz="457200" rtl="0" eaLnBrk="1" fontAlgn="auto" latinLnBrk="0" hangingPunct="1">
              <a:lnSpc>
                <a:spcPct val="100000"/>
              </a:lnSpc>
              <a:spcBef>
                <a:spcPct val="20000"/>
              </a:spcBef>
              <a:spcAft>
                <a:spcPts val="0"/>
              </a:spcAft>
              <a:buClrTx/>
              <a:buSzTx/>
              <a:buFont typeface="Arial"/>
              <a:buNone/>
              <a:tabLst/>
              <a:defRPr/>
            </a:pPr>
            <a:r>
              <a:rPr kumimoji="0" lang="en-US" sz="2800" b="1" i="0" u="none" strike="noStrike" kern="1200" cap="none" spc="0" normalizeH="0" baseline="0" noProof="0" dirty="0">
                <a:ln>
                  <a:noFill/>
                </a:ln>
                <a:solidFill>
                  <a:prstClr val="black"/>
                </a:solidFill>
                <a:effectLst/>
                <a:uLnTx/>
                <a:uFillTx/>
                <a:latin typeface="Calibri" charset="0"/>
                <a:ea typeface="+mn-ea"/>
                <a:cs typeface="+mn-cs"/>
              </a:rPr>
              <a:t>Copper IUD </a:t>
            </a:r>
            <a:r>
              <a:rPr kumimoji="0" lang="en-US" b="0" i="0" u="none" strike="noStrike" kern="1200" cap="none" spc="0" normalizeH="0" baseline="0" noProof="0" dirty="0">
                <a:ln>
                  <a:noFill/>
                </a:ln>
                <a:solidFill>
                  <a:prstClr val="black"/>
                </a:solidFill>
                <a:effectLst/>
                <a:uLnTx/>
                <a:uFillTx/>
                <a:latin typeface="Calibri" charset="0"/>
                <a:ea typeface="+mn-ea"/>
                <a:cs typeface="+mn-cs"/>
              </a:rPr>
              <a:t>– copper is toxic to sperm and ova giving immediate effect to prevent </a:t>
            </a:r>
            <a:r>
              <a:rPr kumimoji="0" lang="en-US" b="0" i="0" u="none" strike="noStrike" kern="1200" cap="none" spc="0" normalizeH="0" baseline="0" noProof="0" dirty="0" err="1">
                <a:ln>
                  <a:noFill/>
                </a:ln>
                <a:solidFill>
                  <a:prstClr val="black"/>
                </a:solidFill>
                <a:effectLst/>
                <a:uLnTx/>
                <a:uFillTx/>
                <a:latin typeface="Calibri" charset="0"/>
                <a:ea typeface="+mn-ea"/>
                <a:cs typeface="+mn-cs"/>
              </a:rPr>
              <a:t>fertilisation</a:t>
            </a:r>
            <a:r>
              <a:rPr kumimoji="0" lang="en-US" b="0" i="0" u="none" strike="noStrike" kern="1200" cap="none" spc="0" normalizeH="0" baseline="0" noProof="0" dirty="0">
                <a:ln>
                  <a:noFill/>
                </a:ln>
                <a:solidFill>
                  <a:prstClr val="black"/>
                </a:solidFill>
                <a:effectLst/>
                <a:uLnTx/>
                <a:uFillTx/>
                <a:latin typeface="Calibri" charset="0"/>
                <a:ea typeface="+mn-ea"/>
                <a:cs typeface="+mn-cs"/>
              </a:rPr>
              <a:t>. </a:t>
            </a:r>
            <a:r>
              <a:rPr kumimoji="0" lang="en-US" b="0" i="1" u="none" strike="noStrike" kern="1200" cap="none" spc="0" normalizeH="0" baseline="0" noProof="0" dirty="0">
                <a:ln>
                  <a:noFill/>
                </a:ln>
                <a:solidFill>
                  <a:prstClr val="black"/>
                </a:solidFill>
                <a:effectLst/>
                <a:uLnTx/>
                <a:uFillTx/>
                <a:latin typeface="Calibri" charset="0"/>
                <a:ea typeface="+mn-ea"/>
                <a:cs typeface="+mn-cs"/>
              </a:rPr>
              <a:t>Secondary</a:t>
            </a:r>
            <a:r>
              <a:rPr kumimoji="0" lang="en-US" b="0" i="0" u="none" strike="noStrike" kern="1200" cap="none" spc="0" normalizeH="0" baseline="0" noProof="0" dirty="0">
                <a:ln>
                  <a:noFill/>
                </a:ln>
                <a:solidFill>
                  <a:prstClr val="black"/>
                </a:solidFill>
                <a:effectLst/>
                <a:uLnTx/>
                <a:uFillTx/>
                <a:latin typeface="Calibri" charset="0"/>
                <a:ea typeface="+mn-ea"/>
                <a:cs typeface="+mn-cs"/>
              </a:rPr>
              <a:t> effect prevents implantation</a:t>
            </a:r>
            <a:r>
              <a:rPr kumimoji="0" lang="en-US" sz="2800" b="0" i="0" u="none" strike="noStrike" kern="1200" cap="none" spc="0" normalizeH="0" baseline="0" noProof="0" dirty="0">
                <a:ln>
                  <a:noFill/>
                </a:ln>
                <a:solidFill>
                  <a:prstClr val="black"/>
                </a:solidFill>
                <a:effectLst/>
                <a:uLnTx/>
                <a:uFillTx/>
                <a:latin typeface="Calibri" charset="0"/>
                <a:ea typeface="+mn-ea"/>
                <a:cs typeface="+mn-cs"/>
              </a:rPr>
              <a:t>.</a:t>
            </a:r>
            <a:endParaRPr kumimoji="0" lang="en-GB" sz="2800" b="0" i="0" u="none" strike="noStrike" kern="1200" cap="none" spc="0" normalizeH="0" baseline="0" noProof="0" dirty="0">
              <a:ln>
                <a:noFill/>
              </a:ln>
              <a:solidFill>
                <a:prstClr val="black"/>
              </a:solidFill>
              <a:effectLst/>
              <a:uLnTx/>
              <a:uFillTx/>
              <a:latin typeface="Calibri" charset="0"/>
              <a:ea typeface="+mn-ea"/>
              <a:cs typeface="+mn-cs"/>
            </a:endParaRPr>
          </a:p>
          <a:p>
            <a:endParaRPr lang="en-GB" dirty="0"/>
          </a:p>
        </p:txBody>
      </p:sp>
    </p:spTree>
    <p:extLst>
      <p:ext uri="{BB962C8B-B14F-4D97-AF65-F5344CB8AC3E}">
        <p14:creationId xmlns:p14="http://schemas.microsoft.com/office/powerpoint/2010/main" val="2948947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838200" y="857503"/>
            <a:ext cx="10515600" cy="1040123"/>
          </a:xfrm>
        </p:spPr>
        <p:txBody>
          <a:bodyPr/>
          <a:lstStyle/>
          <a:p>
            <a:pPr algn="ctr"/>
            <a:r>
              <a:rPr lang="en-GB" dirty="0">
                <a:latin typeface="Calibri" charset="0"/>
              </a:rPr>
              <a:t>Which One?</a:t>
            </a:r>
          </a:p>
        </p:txBody>
      </p:sp>
      <p:sp>
        <p:nvSpPr>
          <p:cNvPr id="17410" name="Content Placeholder 2"/>
          <p:cNvSpPr>
            <a:spLocks noGrp="1"/>
          </p:cNvSpPr>
          <p:nvPr>
            <p:ph idx="1"/>
          </p:nvPr>
        </p:nvSpPr>
        <p:spPr>
          <a:xfrm>
            <a:off x="838200" y="1897626"/>
            <a:ext cx="10515600" cy="4351338"/>
          </a:xfrm>
        </p:spPr>
        <p:txBody>
          <a:bodyPr>
            <a:normAutofit/>
          </a:bodyPr>
          <a:lstStyle/>
          <a:p>
            <a:r>
              <a:rPr lang="en-US" dirty="0">
                <a:latin typeface="Calibri" charset="0"/>
              </a:rPr>
              <a:t>Cu IUD is the most effective method 10 x more effective than EHC – </a:t>
            </a:r>
            <a:r>
              <a:rPr lang="en-US" sz="2400" dirty="0">
                <a:latin typeface="Calibri" charset="0"/>
              </a:rPr>
              <a:t>can be used up to 5 days after UPSI or 5 days after earliest calculated date of ovulation </a:t>
            </a:r>
          </a:p>
          <a:p>
            <a:r>
              <a:rPr lang="en-US" dirty="0"/>
              <a:t>Evidence shows that the effectiveness of UPA is maintained up to 120* hours after unprotected intercourse or contraceptive failure. </a:t>
            </a:r>
          </a:p>
          <a:p>
            <a:r>
              <a:rPr lang="en-US" dirty="0">
                <a:latin typeface="Calibri" charset="0"/>
              </a:rPr>
              <a:t>Evidence shows that giving LNG up to 72hrs* and 96** </a:t>
            </a:r>
            <a:r>
              <a:rPr lang="en-US" dirty="0" err="1">
                <a:latin typeface="Calibri" charset="0"/>
              </a:rPr>
              <a:t>hrs</a:t>
            </a:r>
            <a:r>
              <a:rPr lang="en-US" dirty="0">
                <a:latin typeface="Calibri" charset="0"/>
              </a:rPr>
              <a:t> after UPSI was not significantly different from that on day 1 BUT on day 5 (120 hours) it was a similar pregnancy rate to not giving it at all.</a:t>
            </a:r>
            <a:r>
              <a:rPr lang="en-US" sz="3600" dirty="0">
                <a:latin typeface="Calibri" charset="0"/>
              </a:rPr>
              <a:t> </a:t>
            </a:r>
            <a:r>
              <a:rPr lang="en-US" dirty="0">
                <a:latin typeface="Calibri" charset="0"/>
              </a:rPr>
              <a:t>**</a:t>
            </a:r>
            <a:r>
              <a:rPr lang="en-US" sz="2000" dirty="0">
                <a:latin typeface="Calibri" charset="0"/>
              </a:rPr>
              <a:t>Unlicensed use </a:t>
            </a:r>
            <a:r>
              <a:rPr lang="en-US" dirty="0"/>
              <a:t>*</a:t>
            </a:r>
            <a:r>
              <a:rPr lang="en-US" sz="2000" dirty="0"/>
              <a:t>Licensed use</a:t>
            </a:r>
          </a:p>
          <a:p>
            <a:endParaRPr lang="en-US" sz="2000" dirty="0">
              <a:latin typeface="Calibri" charset="0"/>
            </a:endParaRPr>
          </a:p>
          <a:p>
            <a:endParaRPr lang="en-GB" dirty="0"/>
          </a:p>
          <a:p>
            <a:endParaRPr lang="en-US" dirty="0">
              <a:latin typeface="Calibri" charset="0"/>
            </a:endParaRPr>
          </a:p>
          <a:p>
            <a:endParaRPr lang="en-US" dirty="0">
              <a:latin typeface="Calibri" charset="0"/>
            </a:endParaRPr>
          </a:p>
        </p:txBody>
      </p:sp>
    </p:spTree>
    <p:extLst>
      <p:ext uri="{BB962C8B-B14F-4D97-AF65-F5344CB8AC3E}">
        <p14:creationId xmlns:p14="http://schemas.microsoft.com/office/powerpoint/2010/main" val="3003798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C99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CF1A5-4BB9-36F8-C6DF-D3116FE9A79D}"/>
              </a:ext>
            </a:extLst>
          </p:cNvPr>
          <p:cNvSpPr>
            <a:spLocks noGrp="1"/>
          </p:cNvSpPr>
          <p:nvPr>
            <p:ph type="title"/>
          </p:nvPr>
        </p:nvSpPr>
        <p:spPr/>
        <p:txBody>
          <a:bodyPr/>
          <a:lstStyle/>
          <a:p>
            <a:r>
              <a:rPr lang="en-GB" dirty="0">
                <a:solidFill>
                  <a:schemeClr val="accent2">
                    <a:lumMod val="50000"/>
                  </a:schemeClr>
                </a:solidFill>
              </a:rPr>
              <a:t>                            Case Scenario </a:t>
            </a:r>
            <a:endParaRPr lang="en-GB" dirty="0"/>
          </a:p>
        </p:txBody>
      </p:sp>
      <p:sp>
        <p:nvSpPr>
          <p:cNvPr id="3" name="Content Placeholder 2">
            <a:extLst>
              <a:ext uri="{FF2B5EF4-FFF2-40B4-BE49-F238E27FC236}">
                <a16:creationId xmlns:a16="http://schemas.microsoft.com/office/drawing/2014/main" id="{229E78C8-A517-873E-FAD3-B95D3787F495}"/>
              </a:ext>
            </a:extLst>
          </p:cNvPr>
          <p:cNvSpPr>
            <a:spLocks noGrp="1"/>
          </p:cNvSpPr>
          <p:nvPr>
            <p:ph idx="1"/>
          </p:nvPr>
        </p:nvSpPr>
        <p:spPr>
          <a:xfrm>
            <a:off x="749710" y="2051767"/>
            <a:ext cx="10515600" cy="1930298"/>
          </a:xfrm>
        </p:spPr>
        <p:txBody>
          <a:bodyPr/>
          <a:lstStyle/>
          <a:p>
            <a:r>
              <a:rPr lang="en-GB" dirty="0">
                <a:solidFill>
                  <a:schemeClr val="tx2">
                    <a:lumMod val="75000"/>
                  </a:schemeClr>
                </a:solidFill>
              </a:rPr>
              <a:t>It is Monday morning - Maya calls into the pharmacy asking for advice having missed 2 of her pills at the weekend because she went away to see her boyfriend. They had sex without using a condom on Friday, Saturday and Sunday. </a:t>
            </a:r>
          </a:p>
        </p:txBody>
      </p:sp>
    </p:spTree>
    <p:extLst>
      <p:ext uri="{BB962C8B-B14F-4D97-AF65-F5344CB8AC3E}">
        <p14:creationId xmlns:p14="http://schemas.microsoft.com/office/powerpoint/2010/main" val="2104648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C0CDD-83AF-97A4-E950-FF3178FF98B8}"/>
              </a:ext>
            </a:extLst>
          </p:cNvPr>
          <p:cNvSpPr>
            <a:spLocks noGrp="1"/>
          </p:cNvSpPr>
          <p:nvPr>
            <p:ph type="title"/>
          </p:nvPr>
        </p:nvSpPr>
        <p:spPr/>
        <p:txBody>
          <a:bodyPr/>
          <a:lstStyle/>
          <a:p>
            <a:pPr algn="ctr"/>
            <a:r>
              <a:rPr lang="en-GB" dirty="0"/>
              <a:t>What do you need to know?</a:t>
            </a:r>
          </a:p>
        </p:txBody>
      </p:sp>
      <p:sp>
        <p:nvSpPr>
          <p:cNvPr id="3" name="Content Placeholder 2">
            <a:extLst>
              <a:ext uri="{FF2B5EF4-FFF2-40B4-BE49-F238E27FC236}">
                <a16:creationId xmlns:a16="http://schemas.microsoft.com/office/drawing/2014/main" id="{F39D7659-AD9B-8CEA-866E-B0075288E4D4}"/>
              </a:ext>
            </a:extLst>
          </p:cNvPr>
          <p:cNvSpPr>
            <a:spLocks noGrp="1"/>
          </p:cNvSpPr>
          <p:nvPr>
            <p:ph idx="1"/>
          </p:nvPr>
        </p:nvSpPr>
        <p:spPr/>
        <p:txBody>
          <a:bodyPr>
            <a:normAutofit fontScale="40000" lnSpcReduction="20000"/>
          </a:bodyPr>
          <a:lstStyle/>
          <a:p>
            <a:r>
              <a:rPr lang="en-GB" sz="6000" dirty="0"/>
              <a:t>Which pill? </a:t>
            </a:r>
          </a:p>
          <a:p>
            <a:pPr lvl="1"/>
            <a:r>
              <a:rPr lang="en-GB" sz="6000" dirty="0">
                <a:solidFill>
                  <a:schemeClr val="tx2">
                    <a:lumMod val="75000"/>
                  </a:schemeClr>
                </a:solidFill>
              </a:rPr>
              <a:t>POP </a:t>
            </a:r>
            <a:r>
              <a:rPr lang="en-GB" sz="6000" dirty="0" err="1">
                <a:solidFill>
                  <a:schemeClr val="tx2">
                    <a:lumMod val="75000"/>
                  </a:schemeClr>
                </a:solidFill>
              </a:rPr>
              <a:t>Cerelle</a:t>
            </a:r>
            <a:r>
              <a:rPr lang="en-GB" sz="6000" dirty="0">
                <a:solidFill>
                  <a:schemeClr val="tx2">
                    <a:lumMod val="75000"/>
                  </a:schemeClr>
                </a:solidFill>
              </a:rPr>
              <a:t> (</a:t>
            </a:r>
            <a:r>
              <a:rPr lang="en-GB" sz="6000" dirty="0" err="1">
                <a:solidFill>
                  <a:schemeClr val="tx2">
                    <a:lumMod val="75000"/>
                  </a:schemeClr>
                </a:solidFill>
              </a:rPr>
              <a:t>desogesterel</a:t>
            </a:r>
            <a:r>
              <a:rPr lang="en-GB" sz="6000" dirty="0">
                <a:solidFill>
                  <a:schemeClr val="tx2">
                    <a:lumMod val="75000"/>
                  </a:schemeClr>
                </a:solidFill>
              </a:rPr>
              <a:t>)</a:t>
            </a:r>
          </a:p>
          <a:p>
            <a:r>
              <a:rPr lang="en-GB" sz="6000" dirty="0"/>
              <a:t>Has it been taken correctly up until now?</a:t>
            </a:r>
          </a:p>
          <a:p>
            <a:pPr lvl="1"/>
            <a:r>
              <a:rPr lang="en-GB" sz="6000" dirty="0">
                <a:solidFill>
                  <a:schemeClr val="tx2">
                    <a:lumMod val="75000"/>
                  </a:schemeClr>
                </a:solidFill>
              </a:rPr>
              <a:t>Yes</a:t>
            </a:r>
          </a:p>
          <a:p>
            <a:r>
              <a:rPr lang="en-GB" sz="6000" dirty="0"/>
              <a:t>Does she need EC?</a:t>
            </a:r>
          </a:p>
          <a:p>
            <a:pPr lvl="1"/>
            <a:r>
              <a:rPr lang="en-GB" sz="6000" dirty="0">
                <a:solidFill>
                  <a:schemeClr val="tx2">
                    <a:lumMod val="75000"/>
                  </a:schemeClr>
                </a:solidFill>
              </a:rPr>
              <a:t>Yes, UPSI in the last 72 hours AFTER missing her pills </a:t>
            </a:r>
          </a:p>
          <a:p>
            <a:r>
              <a:rPr lang="en-GB" sz="6000" dirty="0"/>
              <a:t>What can/should you offer her?</a:t>
            </a:r>
          </a:p>
          <a:p>
            <a:pPr lvl="1"/>
            <a:r>
              <a:rPr lang="en-GB" sz="6000" dirty="0">
                <a:solidFill>
                  <a:schemeClr val="tx2">
                    <a:lumMod val="75000"/>
                  </a:schemeClr>
                </a:solidFill>
              </a:rPr>
              <a:t>IUCD (most effective) or </a:t>
            </a:r>
            <a:r>
              <a:rPr lang="en-GB" sz="6000" dirty="0" err="1">
                <a:solidFill>
                  <a:schemeClr val="tx2">
                    <a:lumMod val="75000"/>
                  </a:schemeClr>
                </a:solidFill>
              </a:rPr>
              <a:t>Levenorgestrel</a:t>
            </a:r>
            <a:r>
              <a:rPr lang="en-GB" sz="6000" dirty="0">
                <a:solidFill>
                  <a:schemeClr val="tx2">
                    <a:lumMod val="75000"/>
                  </a:schemeClr>
                </a:solidFill>
              </a:rPr>
              <a:t> LNG BUT NOT UPA (</a:t>
            </a:r>
            <a:r>
              <a:rPr lang="en-GB" sz="6000" dirty="0" err="1">
                <a:solidFill>
                  <a:schemeClr val="tx2">
                    <a:lumMod val="75000"/>
                  </a:schemeClr>
                </a:solidFill>
              </a:rPr>
              <a:t>EllaOne</a:t>
            </a:r>
            <a:r>
              <a:rPr lang="en-GB" sz="6000" dirty="0">
                <a:solidFill>
                  <a:schemeClr val="tx2">
                    <a:lumMod val="75000"/>
                  </a:schemeClr>
                </a:solidFill>
              </a:rPr>
              <a:t>) because has been using a progesterone in the previous 7 days. </a:t>
            </a:r>
          </a:p>
          <a:p>
            <a:r>
              <a:rPr lang="en-GB" sz="6000" dirty="0"/>
              <a:t>What else do you need to know?</a:t>
            </a:r>
          </a:p>
          <a:p>
            <a:pPr lvl="1"/>
            <a:r>
              <a:rPr lang="en-GB" sz="6000" dirty="0">
                <a:solidFill>
                  <a:schemeClr val="tx2">
                    <a:lumMod val="75000"/>
                  </a:schemeClr>
                </a:solidFill>
              </a:rPr>
              <a:t>Any drug interactions, weight (double dose if BMI &gt; 26 or weight &gt; 70kg) </a:t>
            </a:r>
          </a:p>
          <a:p>
            <a:pPr lvl="1"/>
            <a:r>
              <a:rPr lang="en-GB" sz="6000" dirty="0">
                <a:solidFill>
                  <a:schemeClr val="tx2">
                    <a:lumMod val="75000"/>
                  </a:schemeClr>
                </a:solidFill>
              </a:rPr>
              <a:t>Is there an IUCD appointment you can refer her to in the next 2 days  </a:t>
            </a:r>
          </a:p>
          <a:p>
            <a:pPr marL="0" indent="0">
              <a:buNone/>
            </a:pPr>
            <a:endParaRPr lang="en-GB" dirty="0"/>
          </a:p>
        </p:txBody>
      </p:sp>
    </p:spTree>
    <p:extLst>
      <p:ext uri="{BB962C8B-B14F-4D97-AF65-F5344CB8AC3E}">
        <p14:creationId xmlns:p14="http://schemas.microsoft.com/office/powerpoint/2010/main" val="28322408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7FDD1-E3F0-4687-949B-3063FC30E8EA}"/>
              </a:ext>
            </a:extLst>
          </p:cNvPr>
          <p:cNvSpPr>
            <a:spLocks noGrp="1"/>
          </p:cNvSpPr>
          <p:nvPr>
            <p:ph type="title"/>
          </p:nvPr>
        </p:nvSpPr>
        <p:spPr>
          <a:xfrm>
            <a:off x="907026" y="945228"/>
            <a:ext cx="10515600" cy="1325563"/>
          </a:xfrm>
        </p:spPr>
        <p:txBody>
          <a:bodyPr>
            <a:normAutofit fontScale="90000"/>
          </a:bodyPr>
          <a:lstStyle/>
          <a:p>
            <a:br>
              <a:rPr lang="en-US" dirty="0"/>
            </a:br>
            <a:r>
              <a:rPr lang="en-US" dirty="0"/>
              <a:t>Is the person taking medication that may interact with EHC? </a:t>
            </a:r>
            <a:br>
              <a:rPr lang="en-GB" dirty="0"/>
            </a:br>
            <a:endParaRPr lang="en-GB" dirty="0"/>
          </a:p>
        </p:txBody>
      </p:sp>
      <p:sp>
        <p:nvSpPr>
          <p:cNvPr id="3" name="Content Placeholder 2">
            <a:extLst>
              <a:ext uri="{FF2B5EF4-FFF2-40B4-BE49-F238E27FC236}">
                <a16:creationId xmlns:a16="http://schemas.microsoft.com/office/drawing/2014/main" id="{A3A4B479-CA46-478C-9CD5-7AC58CA5DEE1}"/>
              </a:ext>
            </a:extLst>
          </p:cNvPr>
          <p:cNvSpPr>
            <a:spLocks noGrp="1"/>
          </p:cNvSpPr>
          <p:nvPr>
            <p:ph idx="1"/>
          </p:nvPr>
        </p:nvSpPr>
        <p:spPr>
          <a:xfrm>
            <a:off x="838200" y="2448231"/>
            <a:ext cx="10515600" cy="3728731"/>
          </a:xfrm>
        </p:spPr>
        <p:txBody>
          <a:bodyPr>
            <a:normAutofit fontScale="55000" lnSpcReduction="20000"/>
          </a:bodyPr>
          <a:lstStyle/>
          <a:p>
            <a:pPr lvl="0"/>
            <a:r>
              <a:rPr lang="en-US" sz="4400" b="1" dirty="0"/>
              <a:t>Hormonal contraception</a:t>
            </a:r>
            <a:r>
              <a:rPr lang="en-US" sz="4400" dirty="0"/>
              <a:t> - UPA (a progesterone receptor modulator) effectiveness is reduced by use of progesterone in the 5 days after taking and theoretically could be affected by its use in the preceding week. LNG or Cu IUD could be offered.</a:t>
            </a:r>
            <a:endParaRPr lang="en-GB" sz="4400" dirty="0"/>
          </a:p>
          <a:p>
            <a:pPr lvl="0"/>
            <a:r>
              <a:rPr lang="en-US" sz="4400" b="1" dirty="0"/>
              <a:t>Liver enzyme-inducing drugs</a:t>
            </a:r>
            <a:r>
              <a:rPr lang="en-US" sz="4400" dirty="0"/>
              <a:t> </a:t>
            </a:r>
            <a:r>
              <a:rPr lang="en-US" sz="4400" dirty="0" err="1"/>
              <a:t>e.g</a:t>
            </a:r>
            <a:r>
              <a:rPr lang="en-US" sz="4400" dirty="0"/>
              <a:t> St John’s Wort, rifampicin and carbamazepine. Current use or use within last 28 days </a:t>
            </a:r>
          </a:p>
          <a:p>
            <a:pPr lvl="1"/>
            <a:r>
              <a:rPr lang="en-US" sz="4400" dirty="0"/>
              <a:t>IUD is the preferred option.</a:t>
            </a:r>
          </a:p>
          <a:p>
            <a:pPr lvl="1"/>
            <a:r>
              <a:rPr lang="en-US" sz="4400" dirty="0"/>
              <a:t>LNG double dose – unlicensed use but support by FRSH </a:t>
            </a:r>
          </a:p>
          <a:p>
            <a:pPr lvl="1"/>
            <a:r>
              <a:rPr lang="en-US" sz="4400" dirty="0"/>
              <a:t>UPA is not advised </a:t>
            </a:r>
            <a:r>
              <a:rPr lang="en-US" sz="4400" b="1" dirty="0"/>
              <a:t> </a:t>
            </a:r>
            <a:endParaRPr lang="en-GB" sz="4400" dirty="0"/>
          </a:p>
          <a:p>
            <a:pPr lvl="0"/>
            <a:r>
              <a:rPr lang="en-US" sz="4400" b="1" dirty="0"/>
              <a:t>Drugs that increase gastric pH</a:t>
            </a:r>
            <a:r>
              <a:rPr lang="en-US" sz="4400" dirty="0"/>
              <a:t> such as antacids, proton pump inhibitors (e.g. lansoprazole, omeprazole,</a:t>
            </a:r>
            <a:r>
              <a:rPr lang="en-US" sz="4400" dirty="0">
                <a:solidFill>
                  <a:schemeClr val="tx2"/>
                </a:solidFill>
              </a:rPr>
              <a:t> </a:t>
            </a:r>
            <a:r>
              <a:rPr lang="en-US" sz="4400" dirty="0"/>
              <a:t>esomeprazole and cimetidine), may reduce the plasma concentration of UPA and decrease its efficacy. Avoid concomitant use.</a:t>
            </a:r>
            <a:endParaRPr lang="en-GB" sz="4400" dirty="0"/>
          </a:p>
          <a:p>
            <a:endParaRPr lang="en-GB" dirty="0"/>
          </a:p>
        </p:txBody>
      </p:sp>
    </p:spTree>
    <p:extLst>
      <p:ext uri="{BB962C8B-B14F-4D97-AF65-F5344CB8AC3E}">
        <p14:creationId xmlns:p14="http://schemas.microsoft.com/office/powerpoint/2010/main" val="1845875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75" name="Group 74">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76" name="Freeform: Shape 75">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Freeform: Shape 77">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2529" name="Title 1"/>
          <p:cNvSpPr>
            <a:spLocks noGrp="1"/>
          </p:cNvSpPr>
          <p:nvPr>
            <p:ph type="title"/>
          </p:nvPr>
        </p:nvSpPr>
        <p:spPr>
          <a:xfrm>
            <a:off x="736841" y="1304206"/>
            <a:ext cx="3855720" cy="4371974"/>
          </a:xfrm>
        </p:spPr>
        <p:txBody>
          <a:bodyPr>
            <a:normAutofit/>
          </a:bodyPr>
          <a:lstStyle/>
          <a:p>
            <a:r>
              <a:rPr lang="en-GB" sz="6000" dirty="0">
                <a:solidFill>
                  <a:schemeClr val="tx2"/>
                </a:solidFill>
                <a:latin typeface="Calibri" charset="0"/>
              </a:rPr>
              <a:t>WEIGHT</a:t>
            </a:r>
          </a:p>
        </p:txBody>
      </p:sp>
      <p:sp>
        <p:nvSpPr>
          <p:cNvPr id="22530" name="Content Placeholder 2"/>
          <p:cNvSpPr>
            <a:spLocks noGrp="1"/>
          </p:cNvSpPr>
          <p:nvPr>
            <p:ph idx="1"/>
          </p:nvPr>
        </p:nvSpPr>
        <p:spPr>
          <a:xfrm>
            <a:off x="6095847" y="993604"/>
            <a:ext cx="5221224" cy="5230368"/>
          </a:xfrm>
        </p:spPr>
        <p:txBody>
          <a:bodyPr anchor="ctr">
            <a:normAutofit/>
          </a:bodyPr>
          <a:lstStyle/>
          <a:p>
            <a:pPr marL="0" indent="0">
              <a:buNone/>
            </a:pPr>
            <a:r>
              <a:rPr lang="en-US" sz="3200" dirty="0">
                <a:latin typeface="Calibri" charset="0"/>
              </a:rPr>
              <a:t>   </a:t>
            </a:r>
            <a:r>
              <a:rPr lang="en-US" sz="3600" dirty="0">
                <a:latin typeface="Calibri" charset="0"/>
              </a:rPr>
              <a:t>FSRH guidance states - </a:t>
            </a:r>
            <a:endParaRPr lang="en-US" sz="3200" dirty="0">
              <a:latin typeface="Calibri" charset="0"/>
            </a:endParaRPr>
          </a:p>
          <a:p>
            <a:r>
              <a:rPr lang="en-GB" sz="3200" dirty="0">
                <a:latin typeface="Calibri" charset="0"/>
              </a:rPr>
              <a:t>The effectiveness of LNG-EC could be reduced if the BMI &gt;26 kg/m</a:t>
            </a:r>
            <a:r>
              <a:rPr lang="en-GB" sz="3200" baseline="30000" dirty="0">
                <a:latin typeface="Calibri" charset="0"/>
              </a:rPr>
              <a:t>2</a:t>
            </a:r>
            <a:r>
              <a:rPr lang="en-GB" sz="3200" dirty="0">
                <a:latin typeface="Calibri" charset="0"/>
              </a:rPr>
              <a:t> or weight &gt;70 kg.</a:t>
            </a:r>
          </a:p>
          <a:p>
            <a:r>
              <a:rPr lang="en-GB" sz="3200" dirty="0">
                <a:latin typeface="Calibri" charset="0"/>
              </a:rPr>
              <a:t>It is recommended that either UPA-EC or a double dose (3 mg) of LNG-EC is given in this situation. It is unknown which is more effective.</a:t>
            </a:r>
          </a:p>
          <a:p>
            <a:pPr marL="0" indent="0">
              <a:buNone/>
            </a:pPr>
            <a:endParaRPr lang="en-GB" sz="3200" dirty="0">
              <a:solidFill>
                <a:schemeClr val="tx2"/>
              </a:solidFill>
              <a:latin typeface="Calibri" charset="0"/>
            </a:endParaRPr>
          </a:p>
        </p:txBody>
      </p:sp>
      <p:pic>
        <p:nvPicPr>
          <p:cNvPr id="11" name="Picture 10">
            <a:extLst>
              <a:ext uri="{FF2B5EF4-FFF2-40B4-BE49-F238E27FC236}">
                <a16:creationId xmlns:a16="http://schemas.microsoft.com/office/drawing/2014/main" id="{F74C32E4-D3A4-4CE4-AEC5-7FA6FEE2089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226018" y="327369"/>
            <a:ext cx="585497" cy="587900"/>
          </a:xfrm>
          <a:prstGeom prst="rect">
            <a:avLst/>
          </a:prstGeom>
          <a:noFill/>
          <a:ln>
            <a:noFill/>
          </a:ln>
        </p:spPr>
      </p:pic>
      <p:pic>
        <p:nvPicPr>
          <p:cNvPr id="12" name="Picture 11">
            <a:extLst>
              <a:ext uri="{FF2B5EF4-FFF2-40B4-BE49-F238E27FC236}">
                <a16:creationId xmlns:a16="http://schemas.microsoft.com/office/drawing/2014/main" id="{62AA1F66-E48B-49F0-81F5-292070FD072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80485" y="327369"/>
            <a:ext cx="1152000" cy="468000"/>
          </a:xfrm>
          <a:prstGeom prst="rect">
            <a:avLst/>
          </a:prstGeom>
          <a:noFill/>
          <a:ln>
            <a:noFill/>
          </a:ln>
        </p:spPr>
      </p:pic>
    </p:spTree>
    <p:extLst>
      <p:ext uri="{BB962C8B-B14F-4D97-AF65-F5344CB8AC3E}">
        <p14:creationId xmlns:p14="http://schemas.microsoft.com/office/powerpoint/2010/main" val="1448560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C99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B15C8-CCBC-9860-3614-93CA7F15B7AD}"/>
              </a:ext>
            </a:extLst>
          </p:cNvPr>
          <p:cNvSpPr>
            <a:spLocks noGrp="1"/>
          </p:cNvSpPr>
          <p:nvPr>
            <p:ph type="title"/>
          </p:nvPr>
        </p:nvSpPr>
        <p:spPr/>
        <p:txBody>
          <a:bodyPr/>
          <a:lstStyle/>
          <a:p>
            <a:pPr algn="ctr"/>
            <a:r>
              <a:rPr lang="en-GB" dirty="0">
                <a:solidFill>
                  <a:schemeClr val="accent2">
                    <a:lumMod val="50000"/>
                  </a:schemeClr>
                </a:solidFill>
              </a:rPr>
              <a:t>Case Scenario </a:t>
            </a:r>
            <a:endParaRPr lang="en-GB" dirty="0"/>
          </a:p>
        </p:txBody>
      </p:sp>
      <p:sp>
        <p:nvSpPr>
          <p:cNvPr id="3" name="Content Placeholder 2">
            <a:extLst>
              <a:ext uri="{FF2B5EF4-FFF2-40B4-BE49-F238E27FC236}">
                <a16:creationId xmlns:a16="http://schemas.microsoft.com/office/drawing/2014/main" id="{5C54EE6C-79BA-5ECE-D10D-763FB129ECC1}"/>
              </a:ext>
            </a:extLst>
          </p:cNvPr>
          <p:cNvSpPr>
            <a:spLocks noGrp="1"/>
          </p:cNvSpPr>
          <p:nvPr>
            <p:ph idx="1"/>
          </p:nvPr>
        </p:nvSpPr>
        <p:spPr>
          <a:xfrm>
            <a:off x="838200" y="2556387"/>
            <a:ext cx="10515600" cy="3620576"/>
          </a:xfrm>
        </p:spPr>
        <p:txBody>
          <a:bodyPr/>
          <a:lstStyle/>
          <a:p>
            <a:r>
              <a:rPr lang="en-GB" dirty="0">
                <a:solidFill>
                  <a:schemeClr val="tx2">
                    <a:lumMod val="75000"/>
                  </a:schemeClr>
                </a:solidFill>
              </a:rPr>
              <a:t>It is Monday morning – Uzma comes to the pharmacy for advice. She had a coil fitted at the time of her caesarean section 8 weeks ago and has just had her first period. When she tried to feel her coil threads, she couldn’t find them. </a:t>
            </a:r>
          </a:p>
          <a:p>
            <a:endParaRPr lang="en-GB" dirty="0"/>
          </a:p>
        </p:txBody>
      </p:sp>
    </p:spTree>
    <p:extLst>
      <p:ext uri="{BB962C8B-B14F-4D97-AF65-F5344CB8AC3E}">
        <p14:creationId xmlns:p14="http://schemas.microsoft.com/office/powerpoint/2010/main" val="3095334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5FC7C-DE2F-8421-EF98-BA43768F92D2}"/>
              </a:ext>
            </a:extLst>
          </p:cNvPr>
          <p:cNvSpPr>
            <a:spLocks noGrp="1"/>
          </p:cNvSpPr>
          <p:nvPr>
            <p:ph type="title"/>
          </p:nvPr>
        </p:nvSpPr>
        <p:spPr/>
        <p:txBody>
          <a:bodyPr/>
          <a:lstStyle/>
          <a:p>
            <a:pPr algn="ctr"/>
            <a:r>
              <a:rPr lang="en-GB" dirty="0"/>
              <a:t>What do you need to know?</a:t>
            </a:r>
          </a:p>
        </p:txBody>
      </p:sp>
      <p:sp>
        <p:nvSpPr>
          <p:cNvPr id="3" name="Content Placeholder 2">
            <a:extLst>
              <a:ext uri="{FF2B5EF4-FFF2-40B4-BE49-F238E27FC236}">
                <a16:creationId xmlns:a16="http://schemas.microsoft.com/office/drawing/2014/main" id="{FDE86909-CF05-5969-4CA4-06E1056841D6}"/>
              </a:ext>
            </a:extLst>
          </p:cNvPr>
          <p:cNvSpPr>
            <a:spLocks noGrp="1"/>
          </p:cNvSpPr>
          <p:nvPr>
            <p:ph idx="1"/>
          </p:nvPr>
        </p:nvSpPr>
        <p:spPr/>
        <p:txBody>
          <a:bodyPr>
            <a:normAutofit fontScale="25000" lnSpcReduction="20000"/>
          </a:bodyPr>
          <a:lstStyle/>
          <a:p>
            <a:r>
              <a:rPr lang="en-GB" sz="9600" dirty="0"/>
              <a:t>What else do you need to know?</a:t>
            </a:r>
          </a:p>
          <a:p>
            <a:pPr lvl="1"/>
            <a:r>
              <a:rPr lang="en-GB" sz="9600" dirty="0">
                <a:solidFill>
                  <a:schemeClr val="tx2">
                    <a:lumMod val="75000"/>
                  </a:schemeClr>
                </a:solidFill>
              </a:rPr>
              <a:t>She last had sex 4 days ago (and also 2 weeks before that). It is an LNG IUD that she had fitted and she is breast feeding. </a:t>
            </a:r>
          </a:p>
          <a:p>
            <a:r>
              <a:rPr lang="en-GB" sz="9600" dirty="0"/>
              <a:t>Does she need EC?</a:t>
            </a:r>
          </a:p>
          <a:p>
            <a:pPr lvl="1"/>
            <a:r>
              <a:rPr lang="en-GB" sz="9600" dirty="0">
                <a:solidFill>
                  <a:schemeClr val="tx2">
                    <a:lumMod val="75000"/>
                  </a:schemeClr>
                </a:solidFill>
              </a:rPr>
              <a:t>Yes, UPSI in the last 120 hours if you assume the coil may have expelled </a:t>
            </a:r>
          </a:p>
          <a:p>
            <a:r>
              <a:rPr lang="en-GB" sz="9600" dirty="0"/>
              <a:t>What can/should you offer her?</a:t>
            </a:r>
          </a:p>
          <a:p>
            <a:pPr lvl="1"/>
            <a:r>
              <a:rPr lang="en-GB" sz="9600" dirty="0">
                <a:solidFill>
                  <a:schemeClr val="tx2">
                    <a:lumMod val="75000"/>
                  </a:schemeClr>
                </a:solidFill>
              </a:rPr>
              <a:t>NOT an IUCD as unknown risk of pregnancy. </a:t>
            </a:r>
            <a:r>
              <a:rPr lang="en-GB" sz="9600" dirty="0" err="1">
                <a:solidFill>
                  <a:schemeClr val="tx2">
                    <a:lumMod val="75000"/>
                  </a:schemeClr>
                </a:solidFill>
              </a:rPr>
              <a:t>Levenorgestrel</a:t>
            </a:r>
            <a:r>
              <a:rPr lang="en-GB" sz="9600" dirty="0">
                <a:solidFill>
                  <a:schemeClr val="tx2">
                    <a:lumMod val="75000"/>
                  </a:schemeClr>
                </a:solidFill>
              </a:rPr>
              <a:t> LNG BUT NOT UPA (</a:t>
            </a:r>
            <a:r>
              <a:rPr lang="en-GB" sz="9600" dirty="0" err="1">
                <a:solidFill>
                  <a:schemeClr val="tx2">
                    <a:lumMod val="75000"/>
                  </a:schemeClr>
                </a:solidFill>
              </a:rPr>
              <a:t>EllaOne</a:t>
            </a:r>
            <a:r>
              <a:rPr lang="en-GB" sz="9600" dirty="0">
                <a:solidFill>
                  <a:schemeClr val="tx2">
                    <a:lumMod val="75000"/>
                  </a:schemeClr>
                </a:solidFill>
              </a:rPr>
              <a:t>) because could have been using a progesterone in the previous 7 days AND breast feeding. </a:t>
            </a:r>
          </a:p>
          <a:p>
            <a:r>
              <a:rPr lang="en-GB" sz="9600" dirty="0"/>
              <a:t>What else do you need to do?</a:t>
            </a:r>
          </a:p>
          <a:p>
            <a:pPr lvl="1"/>
            <a:r>
              <a:rPr lang="en-GB" sz="9600" dirty="0">
                <a:solidFill>
                  <a:schemeClr val="tx2">
                    <a:lumMod val="75000"/>
                  </a:schemeClr>
                </a:solidFill>
              </a:rPr>
              <a:t>Any drug interactions, weight (double dose if BMI &gt; 26 kg/m</a:t>
            </a:r>
            <a:r>
              <a:rPr lang="en-GB" sz="9600" baseline="30000" dirty="0">
                <a:solidFill>
                  <a:schemeClr val="tx2">
                    <a:lumMod val="75000"/>
                  </a:schemeClr>
                </a:solidFill>
              </a:rPr>
              <a:t>2</a:t>
            </a:r>
            <a:r>
              <a:rPr lang="en-GB" sz="9600" dirty="0">
                <a:solidFill>
                  <a:schemeClr val="tx2">
                    <a:lumMod val="75000"/>
                  </a:schemeClr>
                </a:solidFill>
              </a:rPr>
              <a:t> or weight &gt; 70kg) </a:t>
            </a:r>
          </a:p>
          <a:p>
            <a:pPr lvl="1"/>
            <a:r>
              <a:rPr lang="en-GB" sz="9600" dirty="0">
                <a:solidFill>
                  <a:schemeClr val="tx2">
                    <a:lumMod val="75000"/>
                  </a:schemeClr>
                </a:solidFill>
              </a:rPr>
              <a:t>Advise her that it is important to use condoms until she can see her GP to have an USS arranged to check for the coil.   </a:t>
            </a:r>
          </a:p>
          <a:p>
            <a:pPr marL="0" indent="0">
              <a:buNone/>
            </a:pPr>
            <a:r>
              <a:rPr lang="en-GB" sz="3600" dirty="0"/>
              <a:t>   </a:t>
            </a:r>
          </a:p>
          <a:p>
            <a:endParaRPr lang="en-GB" dirty="0"/>
          </a:p>
        </p:txBody>
      </p:sp>
    </p:spTree>
    <p:extLst>
      <p:ext uri="{BB962C8B-B14F-4D97-AF65-F5344CB8AC3E}">
        <p14:creationId xmlns:p14="http://schemas.microsoft.com/office/powerpoint/2010/main" val="39487268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BB1FD-1DE7-4443-A89E-3E08439E9826}"/>
              </a:ext>
            </a:extLst>
          </p:cNvPr>
          <p:cNvSpPr>
            <a:spLocks noGrp="1"/>
          </p:cNvSpPr>
          <p:nvPr>
            <p:ph type="title"/>
          </p:nvPr>
        </p:nvSpPr>
        <p:spPr>
          <a:xfrm>
            <a:off x="838200" y="988642"/>
            <a:ext cx="10515600" cy="1325563"/>
          </a:xfrm>
        </p:spPr>
        <p:txBody>
          <a:bodyPr>
            <a:normAutofit/>
          </a:bodyPr>
          <a:lstStyle/>
          <a:p>
            <a:pPr algn="ctr"/>
            <a:r>
              <a:rPr lang="en-US" sz="4000" dirty="0"/>
              <a:t>Breastfeeding or post partum? </a:t>
            </a:r>
            <a:endParaRPr lang="en-GB" sz="4000" dirty="0"/>
          </a:p>
        </p:txBody>
      </p:sp>
      <p:sp>
        <p:nvSpPr>
          <p:cNvPr id="3" name="Content Placeholder 2">
            <a:extLst>
              <a:ext uri="{FF2B5EF4-FFF2-40B4-BE49-F238E27FC236}">
                <a16:creationId xmlns:a16="http://schemas.microsoft.com/office/drawing/2014/main" id="{B2C22736-6408-4E0A-9567-D35D5ED5DE14}"/>
              </a:ext>
            </a:extLst>
          </p:cNvPr>
          <p:cNvSpPr>
            <a:spLocks noGrp="1"/>
          </p:cNvSpPr>
          <p:nvPr>
            <p:ph idx="1"/>
          </p:nvPr>
        </p:nvSpPr>
        <p:spPr>
          <a:xfrm>
            <a:off x="971550" y="2176712"/>
            <a:ext cx="10382250" cy="3941103"/>
          </a:xfrm>
        </p:spPr>
        <p:txBody>
          <a:bodyPr>
            <a:normAutofit/>
          </a:bodyPr>
          <a:lstStyle/>
          <a:p>
            <a:r>
              <a:rPr lang="en-US" dirty="0"/>
              <a:t>A copper IUD can be used for E/C from 4 weeks or more postpartum but NOT between 48 hours to less than 4 weeks postpartum (whether breastfeeding or not).</a:t>
            </a:r>
          </a:p>
          <a:p>
            <a:r>
              <a:rPr lang="en-US" dirty="0"/>
              <a:t>LNG can be used during breastfeeding, although a small amount is excreted in breast milk - advise to take LNG immediately </a:t>
            </a:r>
            <a:r>
              <a:rPr lang="en-US" i="1" dirty="0"/>
              <a:t>after</a:t>
            </a:r>
            <a:r>
              <a:rPr lang="en-US" dirty="0"/>
              <a:t> breastfeeding. </a:t>
            </a:r>
          </a:p>
          <a:p>
            <a:r>
              <a:rPr lang="en-US" dirty="0"/>
              <a:t>The manufacturer of UPA advise avoid breastfeeding for 1 week after taking.</a:t>
            </a:r>
            <a:endParaRPr lang="en-GB" dirty="0"/>
          </a:p>
          <a:p>
            <a:endParaRPr lang="en-GB" dirty="0"/>
          </a:p>
        </p:txBody>
      </p:sp>
    </p:spTree>
    <p:extLst>
      <p:ext uri="{BB962C8B-B14F-4D97-AF65-F5344CB8AC3E}">
        <p14:creationId xmlns:p14="http://schemas.microsoft.com/office/powerpoint/2010/main" val="15144709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C99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D12A4-CD25-8765-0113-044A878DEC16}"/>
              </a:ext>
            </a:extLst>
          </p:cNvPr>
          <p:cNvSpPr>
            <a:spLocks noGrp="1"/>
          </p:cNvSpPr>
          <p:nvPr>
            <p:ph type="title"/>
          </p:nvPr>
        </p:nvSpPr>
        <p:spPr/>
        <p:txBody>
          <a:bodyPr/>
          <a:lstStyle/>
          <a:p>
            <a:pPr algn="ctr"/>
            <a:r>
              <a:rPr lang="en-GB" dirty="0">
                <a:solidFill>
                  <a:schemeClr val="accent2">
                    <a:lumMod val="50000"/>
                  </a:schemeClr>
                </a:solidFill>
              </a:rPr>
              <a:t>Case Scenario </a:t>
            </a:r>
            <a:endParaRPr lang="en-GB" dirty="0"/>
          </a:p>
        </p:txBody>
      </p:sp>
      <p:sp>
        <p:nvSpPr>
          <p:cNvPr id="3" name="Content Placeholder 2">
            <a:extLst>
              <a:ext uri="{FF2B5EF4-FFF2-40B4-BE49-F238E27FC236}">
                <a16:creationId xmlns:a16="http://schemas.microsoft.com/office/drawing/2014/main" id="{101062D8-6F3C-F6B8-712C-2DC3DFC4DDFF}"/>
              </a:ext>
            </a:extLst>
          </p:cNvPr>
          <p:cNvSpPr>
            <a:spLocks noGrp="1"/>
          </p:cNvSpPr>
          <p:nvPr>
            <p:ph idx="1"/>
          </p:nvPr>
        </p:nvSpPr>
        <p:spPr/>
        <p:txBody>
          <a:bodyPr/>
          <a:lstStyle/>
          <a:p>
            <a:r>
              <a:rPr lang="en-GB" dirty="0">
                <a:solidFill>
                  <a:schemeClr val="tx2">
                    <a:lumMod val="75000"/>
                  </a:schemeClr>
                </a:solidFill>
              </a:rPr>
              <a:t>It is Tuesday afternoon – </a:t>
            </a:r>
            <a:r>
              <a:rPr lang="en-GB" dirty="0" err="1">
                <a:solidFill>
                  <a:schemeClr val="tx2">
                    <a:lumMod val="75000"/>
                  </a:schemeClr>
                </a:solidFill>
              </a:rPr>
              <a:t>Nemy</a:t>
            </a:r>
            <a:r>
              <a:rPr lang="en-GB" dirty="0">
                <a:solidFill>
                  <a:schemeClr val="tx2">
                    <a:lumMod val="75000"/>
                  </a:schemeClr>
                </a:solidFill>
              </a:rPr>
              <a:t> comes into the pharmacy to ask for “the morning after pill”</a:t>
            </a:r>
          </a:p>
          <a:p>
            <a:r>
              <a:rPr lang="en-GB" dirty="0">
                <a:solidFill>
                  <a:schemeClr val="tx2">
                    <a:lumMod val="75000"/>
                  </a:schemeClr>
                </a:solidFill>
              </a:rPr>
              <a:t>On questioning you establish that they had sex Thursday night but no other episodes in the last week. </a:t>
            </a:r>
          </a:p>
          <a:p>
            <a:endParaRPr lang="en-GB" dirty="0"/>
          </a:p>
        </p:txBody>
      </p:sp>
    </p:spTree>
    <p:extLst>
      <p:ext uri="{BB962C8B-B14F-4D97-AF65-F5344CB8AC3E}">
        <p14:creationId xmlns:p14="http://schemas.microsoft.com/office/powerpoint/2010/main" val="610881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61AB06C-1258-C562-1CD7-320D99E77EB7}"/>
              </a:ext>
            </a:extLst>
          </p:cNvPr>
          <p:cNvPicPr>
            <a:picLocks noGrp="1" noChangeAspect="1"/>
          </p:cNvPicPr>
          <p:nvPr>
            <p:ph idx="1"/>
          </p:nvPr>
        </p:nvPicPr>
        <p:blipFill>
          <a:blip r:embed="rId2"/>
          <a:stretch>
            <a:fillRect/>
          </a:stretch>
        </p:blipFill>
        <p:spPr>
          <a:xfrm>
            <a:off x="1764536" y="749809"/>
            <a:ext cx="7736080" cy="4967658"/>
          </a:xfrm>
          <a:prstGeom prst="rect">
            <a:avLst/>
          </a:prstGeom>
        </p:spPr>
      </p:pic>
    </p:spTree>
    <p:extLst>
      <p:ext uri="{BB962C8B-B14F-4D97-AF65-F5344CB8AC3E}">
        <p14:creationId xmlns:p14="http://schemas.microsoft.com/office/powerpoint/2010/main" val="17445331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88948-E98C-4058-4C60-37DBB3D71E8C}"/>
              </a:ext>
            </a:extLst>
          </p:cNvPr>
          <p:cNvSpPr>
            <a:spLocks noGrp="1"/>
          </p:cNvSpPr>
          <p:nvPr>
            <p:ph type="title"/>
          </p:nvPr>
        </p:nvSpPr>
        <p:spPr/>
        <p:txBody>
          <a:bodyPr/>
          <a:lstStyle/>
          <a:p>
            <a:pPr algn="ctr"/>
            <a:r>
              <a:rPr lang="en-GB" dirty="0"/>
              <a:t>What do you need to know?</a:t>
            </a:r>
          </a:p>
        </p:txBody>
      </p:sp>
      <p:sp>
        <p:nvSpPr>
          <p:cNvPr id="3" name="Content Placeholder 2">
            <a:extLst>
              <a:ext uri="{FF2B5EF4-FFF2-40B4-BE49-F238E27FC236}">
                <a16:creationId xmlns:a16="http://schemas.microsoft.com/office/drawing/2014/main" id="{6DCCD307-A670-ACB2-1D7B-5B7B40FF9B3F}"/>
              </a:ext>
            </a:extLst>
          </p:cNvPr>
          <p:cNvSpPr>
            <a:spLocks noGrp="1"/>
          </p:cNvSpPr>
          <p:nvPr>
            <p:ph idx="1"/>
          </p:nvPr>
        </p:nvSpPr>
        <p:spPr/>
        <p:txBody>
          <a:bodyPr>
            <a:normAutofit fontScale="47500" lnSpcReduction="20000"/>
          </a:bodyPr>
          <a:lstStyle/>
          <a:p>
            <a:r>
              <a:rPr lang="en-GB" sz="6000" dirty="0"/>
              <a:t>Are they using any other method of contraception or have they used any EC since their last period? </a:t>
            </a:r>
          </a:p>
          <a:p>
            <a:pPr lvl="1"/>
            <a:r>
              <a:rPr lang="en-GB" sz="6000" dirty="0">
                <a:solidFill>
                  <a:schemeClr val="tx2">
                    <a:lumMod val="75000"/>
                  </a:schemeClr>
                </a:solidFill>
              </a:rPr>
              <a:t>No </a:t>
            </a:r>
          </a:p>
          <a:p>
            <a:r>
              <a:rPr lang="en-GB" sz="6000" dirty="0"/>
              <a:t>Do they need EC?</a:t>
            </a:r>
          </a:p>
          <a:p>
            <a:pPr lvl="1"/>
            <a:r>
              <a:rPr lang="en-GB" sz="6000" dirty="0">
                <a:solidFill>
                  <a:schemeClr val="tx2">
                    <a:lumMod val="75000"/>
                  </a:schemeClr>
                </a:solidFill>
              </a:rPr>
              <a:t>Yes, UPSI in the last 120 hours  </a:t>
            </a:r>
          </a:p>
          <a:p>
            <a:r>
              <a:rPr lang="en-GB" sz="6000" dirty="0"/>
              <a:t>What can/should you offer?</a:t>
            </a:r>
          </a:p>
          <a:p>
            <a:pPr lvl="1"/>
            <a:r>
              <a:rPr lang="en-GB" sz="6000" dirty="0">
                <a:solidFill>
                  <a:schemeClr val="tx2">
                    <a:lumMod val="75000"/>
                  </a:schemeClr>
                </a:solidFill>
              </a:rPr>
              <a:t>IUCD (most effective) or UPA (</a:t>
            </a:r>
            <a:r>
              <a:rPr lang="en-GB" sz="6000" dirty="0" err="1">
                <a:solidFill>
                  <a:schemeClr val="tx2">
                    <a:lumMod val="75000"/>
                  </a:schemeClr>
                </a:solidFill>
              </a:rPr>
              <a:t>EllaOne</a:t>
            </a:r>
            <a:r>
              <a:rPr lang="en-GB" sz="6000" dirty="0">
                <a:solidFill>
                  <a:schemeClr val="tx2">
                    <a:lumMod val="75000"/>
                  </a:schemeClr>
                </a:solidFill>
              </a:rPr>
              <a:t>). LNG is unlikely to be effective and is outside of any licenced use / recommendations </a:t>
            </a:r>
          </a:p>
          <a:p>
            <a:r>
              <a:rPr lang="en-GB" sz="6000" dirty="0"/>
              <a:t>What else do you need to know?</a:t>
            </a:r>
          </a:p>
          <a:p>
            <a:pPr lvl="1"/>
            <a:r>
              <a:rPr lang="en-GB" sz="6000" dirty="0">
                <a:solidFill>
                  <a:schemeClr val="tx2">
                    <a:lumMod val="75000"/>
                  </a:schemeClr>
                </a:solidFill>
              </a:rPr>
              <a:t>Any drug interactions, breast feeding, medical conditions  </a:t>
            </a:r>
          </a:p>
          <a:p>
            <a:endParaRPr lang="en-GB" dirty="0"/>
          </a:p>
        </p:txBody>
      </p:sp>
    </p:spTree>
    <p:extLst>
      <p:ext uri="{BB962C8B-B14F-4D97-AF65-F5344CB8AC3E}">
        <p14:creationId xmlns:p14="http://schemas.microsoft.com/office/powerpoint/2010/main" val="29847518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BB2FA-CF66-4DAF-B3AA-0DF3A679E58F}"/>
              </a:ext>
            </a:extLst>
          </p:cNvPr>
          <p:cNvSpPr>
            <a:spLocks noGrp="1"/>
          </p:cNvSpPr>
          <p:nvPr>
            <p:ph type="title"/>
          </p:nvPr>
        </p:nvSpPr>
        <p:spPr>
          <a:xfrm>
            <a:off x="838200" y="874810"/>
            <a:ext cx="10515600" cy="1325563"/>
          </a:xfrm>
        </p:spPr>
        <p:txBody>
          <a:bodyPr>
            <a:normAutofit fontScale="90000"/>
          </a:bodyPr>
          <a:lstStyle/>
          <a:p>
            <a:pPr algn="ctr"/>
            <a:br>
              <a:rPr lang="en-US" b="1" dirty="0"/>
            </a:br>
            <a:r>
              <a:rPr lang="en-US" dirty="0"/>
              <a:t>Is there any past medical history?</a:t>
            </a:r>
            <a:br>
              <a:rPr lang="en-GB" dirty="0"/>
            </a:br>
            <a:endParaRPr lang="en-GB" dirty="0"/>
          </a:p>
        </p:txBody>
      </p:sp>
      <p:sp>
        <p:nvSpPr>
          <p:cNvPr id="3" name="Content Placeholder 2">
            <a:extLst>
              <a:ext uri="{FF2B5EF4-FFF2-40B4-BE49-F238E27FC236}">
                <a16:creationId xmlns:a16="http://schemas.microsoft.com/office/drawing/2014/main" id="{3C4A23EE-AA8B-4C40-AB76-BF6048953FDB}"/>
              </a:ext>
            </a:extLst>
          </p:cNvPr>
          <p:cNvSpPr>
            <a:spLocks noGrp="1"/>
          </p:cNvSpPr>
          <p:nvPr>
            <p:ph idx="1"/>
          </p:nvPr>
        </p:nvSpPr>
        <p:spPr>
          <a:xfrm>
            <a:off x="838200" y="2101899"/>
            <a:ext cx="10515600" cy="4351338"/>
          </a:xfrm>
        </p:spPr>
        <p:txBody>
          <a:bodyPr>
            <a:normAutofit lnSpcReduction="10000"/>
          </a:bodyPr>
          <a:lstStyle/>
          <a:p>
            <a:pPr lvl="1">
              <a:buFont typeface="Arial" panose="020B0604020202020204" pitchFamily="34" charset="0"/>
              <a:buChar char="•"/>
            </a:pPr>
            <a:r>
              <a:rPr lang="en-US" sz="2800" dirty="0"/>
              <a:t>Severe asthma insufficiently controlled by oral corticosteroids - UPA has a high affinity for glucocorticoid receptors: consider LNG or Cu IUD.</a:t>
            </a:r>
            <a:endParaRPr lang="en-GB" sz="2800" dirty="0"/>
          </a:p>
          <a:p>
            <a:pPr lvl="1">
              <a:buFont typeface="Arial" panose="020B0604020202020204" pitchFamily="34" charset="0"/>
              <a:buChar char="•"/>
            </a:pPr>
            <a:r>
              <a:rPr lang="en-US" sz="2800" dirty="0"/>
              <a:t>Severe malabsorption syndromes such as Crohn's disease or gastric bypass surgery, may impair the efficacy of hormonal EC: consider a Cu IUD.</a:t>
            </a:r>
            <a:endParaRPr lang="en-GB" sz="2800" dirty="0"/>
          </a:p>
          <a:p>
            <a:pPr lvl="1">
              <a:buFont typeface="Arial" panose="020B0604020202020204" pitchFamily="34" charset="0"/>
              <a:buChar char="•"/>
            </a:pPr>
            <a:r>
              <a:rPr lang="en-US" sz="2800" dirty="0"/>
              <a:t>Fibroids or current pelvic inflammatory disease – IUD’s are not recommended if there is active pelvic infection or a distorted endometrial cavity: consider LNG or UPA. </a:t>
            </a:r>
            <a:endParaRPr lang="en-GB" sz="2800" dirty="0"/>
          </a:p>
          <a:p>
            <a:pPr lvl="1">
              <a:buFont typeface="Arial" panose="020B0604020202020204" pitchFamily="34" charset="0"/>
              <a:buChar char="•"/>
            </a:pPr>
            <a:r>
              <a:rPr lang="en-US" sz="2800" dirty="0"/>
              <a:t>Severe hepatic dysfunction affects the metabolism of UPA and LNG: consider a Cu IUD. </a:t>
            </a:r>
            <a:endParaRPr lang="en-GB" sz="2800" dirty="0"/>
          </a:p>
          <a:p>
            <a:endParaRPr lang="en-GB" dirty="0"/>
          </a:p>
        </p:txBody>
      </p:sp>
    </p:spTree>
    <p:extLst>
      <p:ext uri="{BB962C8B-B14F-4D97-AF65-F5344CB8AC3E}">
        <p14:creationId xmlns:p14="http://schemas.microsoft.com/office/powerpoint/2010/main" val="2993330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C99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28C1E-D3F4-FE3F-2B8C-52D744C43DAC}"/>
              </a:ext>
            </a:extLst>
          </p:cNvPr>
          <p:cNvSpPr>
            <a:spLocks noGrp="1"/>
          </p:cNvSpPr>
          <p:nvPr>
            <p:ph type="title"/>
          </p:nvPr>
        </p:nvSpPr>
        <p:spPr/>
        <p:txBody>
          <a:bodyPr/>
          <a:lstStyle/>
          <a:p>
            <a:pPr algn="ctr"/>
            <a:r>
              <a:rPr lang="en-GB" dirty="0">
                <a:solidFill>
                  <a:schemeClr val="accent2">
                    <a:lumMod val="50000"/>
                  </a:schemeClr>
                </a:solidFill>
              </a:rPr>
              <a:t>Case Scenario Cont. </a:t>
            </a:r>
            <a:endParaRPr lang="en-GB" dirty="0"/>
          </a:p>
        </p:txBody>
      </p:sp>
      <p:sp>
        <p:nvSpPr>
          <p:cNvPr id="3" name="Content Placeholder 2">
            <a:extLst>
              <a:ext uri="{FF2B5EF4-FFF2-40B4-BE49-F238E27FC236}">
                <a16:creationId xmlns:a16="http://schemas.microsoft.com/office/drawing/2014/main" id="{7F63DC4E-A28C-582D-6883-259336031FD3}"/>
              </a:ext>
            </a:extLst>
          </p:cNvPr>
          <p:cNvSpPr>
            <a:spLocks noGrp="1"/>
          </p:cNvSpPr>
          <p:nvPr>
            <p:ph idx="1"/>
          </p:nvPr>
        </p:nvSpPr>
        <p:spPr>
          <a:xfrm>
            <a:off x="838200" y="2351702"/>
            <a:ext cx="10515600" cy="1851640"/>
          </a:xfrm>
          <a:solidFill>
            <a:srgbClr val="CC99FF"/>
          </a:solidFill>
        </p:spPr>
        <p:txBody>
          <a:bodyPr/>
          <a:lstStyle/>
          <a:p>
            <a:r>
              <a:rPr lang="en-GB" sz="3600" dirty="0" err="1">
                <a:solidFill>
                  <a:schemeClr val="tx2">
                    <a:lumMod val="75000"/>
                  </a:schemeClr>
                </a:solidFill>
              </a:rPr>
              <a:t>Nemy</a:t>
            </a:r>
            <a:r>
              <a:rPr lang="en-GB" sz="3600" dirty="0">
                <a:solidFill>
                  <a:schemeClr val="tx2">
                    <a:lumMod val="75000"/>
                  </a:schemeClr>
                </a:solidFill>
              </a:rPr>
              <a:t> had planned to start the combined pill that the GP had prescribed – what advice do you now need to give?</a:t>
            </a:r>
          </a:p>
          <a:p>
            <a:endParaRPr lang="en-GB" dirty="0"/>
          </a:p>
        </p:txBody>
      </p:sp>
    </p:spTree>
    <p:extLst>
      <p:ext uri="{BB962C8B-B14F-4D97-AF65-F5344CB8AC3E}">
        <p14:creationId xmlns:p14="http://schemas.microsoft.com/office/powerpoint/2010/main" val="12586976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1E2A4-9307-E395-3466-5F3E0EE14D14}"/>
              </a:ext>
            </a:extLst>
          </p:cNvPr>
          <p:cNvSpPr>
            <a:spLocks noGrp="1"/>
          </p:cNvSpPr>
          <p:nvPr>
            <p:ph type="title"/>
          </p:nvPr>
        </p:nvSpPr>
        <p:spPr/>
        <p:txBody>
          <a:bodyPr/>
          <a:lstStyle/>
          <a:p>
            <a:pPr algn="ctr"/>
            <a:r>
              <a:rPr lang="en-GB" dirty="0">
                <a:latin typeface="Calibri" charset="0"/>
              </a:rPr>
              <a:t>Quick starting after EC</a:t>
            </a:r>
            <a:endParaRPr lang="en-GB" dirty="0"/>
          </a:p>
        </p:txBody>
      </p:sp>
      <p:sp>
        <p:nvSpPr>
          <p:cNvPr id="3" name="Content Placeholder 2">
            <a:extLst>
              <a:ext uri="{FF2B5EF4-FFF2-40B4-BE49-F238E27FC236}">
                <a16:creationId xmlns:a16="http://schemas.microsoft.com/office/drawing/2014/main" id="{A2DBA276-D3C5-2E4C-EEE1-55A6F5D681FE}"/>
              </a:ext>
            </a:extLst>
          </p:cNvPr>
          <p:cNvSpPr>
            <a:spLocks noGrp="1"/>
          </p:cNvSpPr>
          <p:nvPr>
            <p:ph idx="1"/>
          </p:nvPr>
        </p:nvSpPr>
        <p:spPr/>
        <p:txBody>
          <a:bodyPr/>
          <a:lstStyle/>
          <a:p>
            <a:pPr eaLnBrk="1" hangingPunct="1">
              <a:lnSpc>
                <a:spcPct val="90000"/>
              </a:lnSpc>
            </a:pPr>
            <a:r>
              <a:rPr lang="en-GB" sz="3200" dirty="0">
                <a:latin typeface="Calibri" charset="0"/>
              </a:rPr>
              <a:t>Starting contraception at the time of the consultation or following EC  </a:t>
            </a:r>
          </a:p>
          <a:p>
            <a:pPr eaLnBrk="1" hangingPunct="1">
              <a:lnSpc>
                <a:spcPct val="90000"/>
              </a:lnSpc>
            </a:pPr>
            <a:r>
              <a:rPr lang="en-GB" sz="3200" dirty="0">
                <a:latin typeface="Calibri" charset="0"/>
              </a:rPr>
              <a:t>Unlicensed use  </a:t>
            </a:r>
          </a:p>
          <a:p>
            <a:pPr eaLnBrk="1" hangingPunct="1">
              <a:lnSpc>
                <a:spcPct val="90000"/>
              </a:lnSpc>
            </a:pPr>
            <a:r>
              <a:rPr lang="en-GB" sz="3200" dirty="0">
                <a:latin typeface="Calibri" charset="0"/>
              </a:rPr>
              <a:t>Can be a “bridging” method or on-going method</a:t>
            </a:r>
          </a:p>
          <a:p>
            <a:pPr eaLnBrk="1" hangingPunct="1">
              <a:lnSpc>
                <a:spcPct val="90000"/>
              </a:lnSpc>
            </a:pPr>
            <a:r>
              <a:rPr lang="en-GB" sz="3200" dirty="0">
                <a:latin typeface="Calibri" charset="0"/>
              </a:rPr>
              <a:t>POP active with 48 hrs (quickest acting)</a:t>
            </a:r>
          </a:p>
          <a:p>
            <a:pPr eaLnBrk="1" hangingPunct="1">
              <a:lnSpc>
                <a:spcPct val="90000"/>
              </a:lnSpc>
            </a:pPr>
            <a:r>
              <a:rPr lang="en-GB" sz="3200" dirty="0">
                <a:latin typeface="Calibri" charset="0"/>
              </a:rPr>
              <a:t>PT 3 weeks after starting a method</a:t>
            </a:r>
          </a:p>
          <a:p>
            <a:pPr marL="0" indent="0">
              <a:buNone/>
            </a:pPr>
            <a:endParaRPr lang="en-GB" dirty="0"/>
          </a:p>
        </p:txBody>
      </p:sp>
    </p:spTree>
    <p:extLst>
      <p:ext uri="{BB962C8B-B14F-4D97-AF65-F5344CB8AC3E}">
        <p14:creationId xmlns:p14="http://schemas.microsoft.com/office/powerpoint/2010/main" val="32417536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F9886-DAED-8963-35FB-6892C4F03642}"/>
              </a:ext>
            </a:extLst>
          </p:cNvPr>
          <p:cNvSpPr>
            <a:spLocks noGrp="1"/>
          </p:cNvSpPr>
          <p:nvPr>
            <p:ph type="title"/>
          </p:nvPr>
        </p:nvSpPr>
        <p:spPr/>
        <p:txBody>
          <a:bodyPr/>
          <a:lstStyle/>
          <a:p>
            <a:pPr algn="ctr"/>
            <a:r>
              <a:rPr lang="en-GB" dirty="0">
                <a:latin typeface="Calibri" charset="0"/>
              </a:rPr>
              <a:t>UPA and Quick starting</a:t>
            </a:r>
            <a:endParaRPr lang="en-GB" dirty="0"/>
          </a:p>
        </p:txBody>
      </p:sp>
      <p:sp>
        <p:nvSpPr>
          <p:cNvPr id="3" name="Content Placeholder 2">
            <a:extLst>
              <a:ext uri="{FF2B5EF4-FFF2-40B4-BE49-F238E27FC236}">
                <a16:creationId xmlns:a16="http://schemas.microsoft.com/office/drawing/2014/main" id="{13AB0160-E0F5-6EF5-239A-EF8895B4C545}"/>
              </a:ext>
            </a:extLst>
          </p:cNvPr>
          <p:cNvSpPr>
            <a:spLocks noGrp="1"/>
          </p:cNvSpPr>
          <p:nvPr>
            <p:ph idx="1"/>
          </p:nvPr>
        </p:nvSpPr>
        <p:spPr/>
        <p:txBody>
          <a:bodyPr/>
          <a:lstStyle/>
          <a:p>
            <a:pPr marL="0" indent="0" eaLnBrk="1" hangingPunct="1">
              <a:buNone/>
              <a:defRPr/>
            </a:pPr>
            <a:r>
              <a:rPr lang="en-GB" sz="4000" dirty="0"/>
              <a:t>Recommendation - </a:t>
            </a:r>
          </a:p>
          <a:p>
            <a:pPr lvl="1" eaLnBrk="1" hangingPunct="1">
              <a:defRPr/>
            </a:pPr>
            <a:r>
              <a:rPr lang="en-GB" sz="2800" dirty="0"/>
              <a:t>Hormonal contraceptive methods should not be started for at least </a:t>
            </a:r>
            <a:r>
              <a:rPr lang="en-GB" sz="2800" dirty="0">
                <a:solidFill>
                  <a:schemeClr val="accent6">
                    <a:lumMod val="75000"/>
                  </a:schemeClr>
                </a:solidFill>
              </a:rPr>
              <a:t>5 days </a:t>
            </a:r>
            <a:r>
              <a:rPr lang="en-GB" sz="2800" dirty="0"/>
              <a:t>and use barrier methods.</a:t>
            </a:r>
          </a:p>
          <a:p>
            <a:pPr lvl="1" eaLnBrk="1" hangingPunct="1">
              <a:defRPr/>
            </a:pPr>
            <a:r>
              <a:rPr lang="en-GB" sz="2800" dirty="0"/>
              <a:t>After 5 days, start the hormonal method with the usual recommended contraceptive precautions depending on the method used </a:t>
            </a:r>
          </a:p>
          <a:p>
            <a:pPr marL="0" indent="0">
              <a:buNone/>
            </a:pPr>
            <a:endParaRPr lang="en-GB" dirty="0"/>
          </a:p>
        </p:txBody>
      </p:sp>
    </p:spTree>
    <p:extLst>
      <p:ext uri="{BB962C8B-B14F-4D97-AF65-F5344CB8AC3E}">
        <p14:creationId xmlns:p14="http://schemas.microsoft.com/office/powerpoint/2010/main" val="15251881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4EDC1-F27E-DE16-788D-7227235AF8CC}"/>
              </a:ext>
            </a:extLst>
          </p:cNvPr>
          <p:cNvSpPr>
            <a:spLocks noGrp="1"/>
          </p:cNvSpPr>
          <p:nvPr>
            <p:ph type="title"/>
          </p:nvPr>
        </p:nvSpPr>
        <p:spPr/>
        <p:txBody>
          <a:bodyPr/>
          <a:lstStyle/>
          <a:p>
            <a:pPr algn="ctr"/>
            <a:r>
              <a:rPr lang="en-GB" sz="4400" dirty="0"/>
              <a:t>Repeat use of Emergency Contraception </a:t>
            </a:r>
            <a:endParaRPr lang="en-GB" dirty="0"/>
          </a:p>
        </p:txBody>
      </p:sp>
      <p:sp>
        <p:nvSpPr>
          <p:cNvPr id="7" name="TextBox 6">
            <a:extLst>
              <a:ext uri="{FF2B5EF4-FFF2-40B4-BE49-F238E27FC236}">
                <a16:creationId xmlns:a16="http://schemas.microsoft.com/office/drawing/2014/main" id="{7963A390-36B7-8193-8166-C6F9DFD60637}"/>
              </a:ext>
            </a:extLst>
          </p:cNvPr>
          <p:cNvSpPr txBox="1"/>
          <p:nvPr/>
        </p:nvSpPr>
        <p:spPr>
          <a:xfrm>
            <a:off x="1035764" y="1759512"/>
            <a:ext cx="4953000" cy="4247317"/>
          </a:xfrm>
          <a:prstGeom prst="rect">
            <a:avLst/>
          </a:prstGeom>
          <a:noFill/>
        </p:spPr>
        <p:txBody>
          <a:bodyPr wrap="square" rtlCol="0">
            <a:spAutoFit/>
          </a:bodyPr>
          <a:lstStyle/>
          <a:p>
            <a:r>
              <a:rPr lang="en-GB" sz="2400" b="1" dirty="0"/>
              <a:t>Taken UPA – EC </a:t>
            </a:r>
          </a:p>
          <a:p>
            <a:endParaRPr lang="en-GB" sz="2000" dirty="0"/>
          </a:p>
          <a:p>
            <a:r>
              <a:rPr lang="en-GB" sz="2000" dirty="0"/>
              <a:t>LNG – EC should not be taken in the following 5 days</a:t>
            </a:r>
          </a:p>
          <a:p>
            <a:pPr algn="ctr"/>
            <a:endParaRPr lang="en-GB" dirty="0"/>
          </a:p>
          <a:p>
            <a:pPr algn="ctr"/>
            <a:endParaRPr lang="en-GB" dirty="0"/>
          </a:p>
          <a:p>
            <a:endParaRPr lang="en-GB" dirty="0"/>
          </a:p>
          <a:p>
            <a:endParaRPr lang="en-GB" dirty="0"/>
          </a:p>
          <a:p>
            <a:endParaRPr lang="en-GB" dirty="0"/>
          </a:p>
          <a:p>
            <a:endParaRPr lang="en-GB" dirty="0"/>
          </a:p>
          <a:p>
            <a:pPr algn="ctr"/>
            <a:endParaRPr lang="en-GB" dirty="0"/>
          </a:p>
          <a:p>
            <a:pPr algn="ctr"/>
            <a:endParaRPr lang="en-GB" dirty="0"/>
          </a:p>
          <a:p>
            <a:r>
              <a:rPr lang="en-GB" sz="2400" dirty="0"/>
              <a:t>            Cu IUD or UPA- EC</a:t>
            </a:r>
          </a:p>
          <a:p>
            <a:endParaRPr lang="en-GB" dirty="0"/>
          </a:p>
        </p:txBody>
      </p:sp>
      <p:sp>
        <p:nvSpPr>
          <p:cNvPr id="9" name="Down Arrow 8">
            <a:extLst>
              <a:ext uri="{FF2B5EF4-FFF2-40B4-BE49-F238E27FC236}">
                <a16:creationId xmlns:a16="http://schemas.microsoft.com/office/drawing/2014/main" id="{478E168F-87F7-7AC9-21A8-5FA6A5A4CBE3}"/>
              </a:ext>
            </a:extLst>
          </p:cNvPr>
          <p:cNvSpPr/>
          <p:nvPr/>
        </p:nvSpPr>
        <p:spPr>
          <a:xfrm>
            <a:off x="2652712" y="3206026"/>
            <a:ext cx="933451" cy="1851716"/>
          </a:xfrm>
          <a:prstGeom prst="downArrow">
            <a:avLst>
              <a:gd name="adj1" fmla="val 50000"/>
              <a:gd name="adj2" fmla="val 59587"/>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0712A1A0-B43E-66D1-9CDD-8C415858E9E0}"/>
              </a:ext>
            </a:extLst>
          </p:cNvPr>
          <p:cNvSpPr txBox="1"/>
          <p:nvPr/>
        </p:nvSpPr>
        <p:spPr>
          <a:xfrm>
            <a:off x="6457951" y="1690687"/>
            <a:ext cx="5229224" cy="4278094"/>
          </a:xfrm>
          <a:prstGeom prst="rect">
            <a:avLst/>
          </a:prstGeom>
          <a:noFill/>
        </p:spPr>
        <p:txBody>
          <a:bodyPr wrap="square" rtlCol="0">
            <a:spAutoFit/>
          </a:bodyPr>
          <a:lstStyle/>
          <a:p>
            <a:r>
              <a:rPr lang="en-GB" sz="2400" b="1" dirty="0"/>
              <a:t>Taken LNG – EC </a:t>
            </a:r>
          </a:p>
          <a:p>
            <a:endParaRPr lang="en-GB" sz="2000" dirty="0"/>
          </a:p>
          <a:p>
            <a:r>
              <a:rPr lang="en-GB" sz="2000" dirty="0"/>
              <a:t>UPA-EC could theoretically be less effective if taken in the following 7 days</a:t>
            </a:r>
          </a:p>
          <a:p>
            <a:endParaRPr lang="en-GB" sz="2000" dirty="0"/>
          </a:p>
          <a:p>
            <a:endParaRPr lang="en-GB" sz="2000" dirty="0"/>
          </a:p>
          <a:p>
            <a:endParaRPr lang="en-GB" sz="2000" dirty="0"/>
          </a:p>
          <a:p>
            <a:endParaRPr lang="en-GB" sz="2800" dirty="0"/>
          </a:p>
          <a:p>
            <a:endParaRPr lang="en-GB" sz="2800" dirty="0"/>
          </a:p>
          <a:p>
            <a:endParaRPr lang="en-GB" sz="2800" dirty="0"/>
          </a:p>
          <a:p>
            <a:pPr algn="ctr"/>
            <a:r>
              <a:rPr lang="en-GB" sz="2400" dirty="0"/>
              <a:t>Cu IUD or LNG – EC </a:t>
            </a:r>
          </a:p>
          <a:p>
            <a:endParaRPr lang="en-GB" sz="2000" dirty="0"/>
          </a:p>
        </p:txBody>
      </p:sp>
      <p:sp>
        <p:nvSpPr>
          <p:cNvPr id="3" name="Down Arrow 8">
            <a:extLst>
              <a:ext uri="{FF2B5EF4-FFF2-40B4-BE49-F238E27FC236}">
                <a16:creationId xmlns:a16="http://schemas.microsoft.com/office/drawing/2014/main" id="{37C00A04-E224-31BF-F260-56A831F93AB4}"/>
              </a:ext>
            </a:extLst>
          </p:cNvPr>
          <p:cNvSpPr/>
          <p:nvPr/>
        </p:nvSpPr>
        <p:spPr>
          <a:xfrm>
            <a:off x="8605837" y="3191208"/>
            <a:ext cx="933451" cy="1851716"/>
          </a:xfrm>
          <a:prstGeom prst="downArrow">
            <a:avLst>
              <a:gd name="adj1" fmla="val 50000"/>
              <a:gd name="adj2" fmla="val 59587"/>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5712213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838200" y="805762"/>
            <a:ext cx="10515600" cy="846058"/>
          </a:xfrm>
        </p:spPr>
        <p:txBody>
          <a:bodyPr/>
          <a:lstStyle/>
          <a:p>
            <a:pPr algn="ctr"/>
            <a:r>
              <a:rPr lang="en-GB" dirty="0">
                <a:latin typeface="Calibri" charset="0"/>
              </a:rPr>
              <a:t>Side effects </a:t>
            </a:r>
          </a:p>
        </p:txBody>
      </p:sp>
      <p:sp>
        <p:nvSpPr>
          <p:cNvPr id="3" name="Content Placeholder 2"/>
          <p:cNvSpPr>
            <a:spLocks noGrp="1"/>
          </p:cNvSpPr>
          <p:nvPr>
            <p:ph sz="half" idx="1"/>
          </p:nvPr>
        </p:nvSpPr>
        <p:spPr>
          <a:xfrm>
            <a:off x="838200" y="1861396"/>
            <a:ext cx="5181600" cy="4351338"/>
          </a:xfrm>
        </p:spPr>
        <p:txBody>
          <a:bodyPr>
            <a:normAutofit fontScale="85000" lnSpcReduction="20000"/>
          </a:bodyPr>
          <a:lstStyle/>
          <a:p>
            <a:pPr lvl="1">
              <a:buFont typeface="Arial" panose="020B0604020202020204" pitchFamily="34" charset="0"/>
              <a:buChar char="•"/>
            </a:pPr>
            <a:r>
              <a:rPr lang="en-US" sz="3800" dirty="0"/>
              <a:t>Nausea and Vomiting </a:t>
            </a:r>
            <a:endParaRPr lang="en-GB" sz="3800" dirty="0"/>
          </a:p>
          <a:p>
            <a:pPr lvl="1">
              <a:buFont typeface="Arial" panose="020B0604020202020204" pitchFamily="34" charset="0"/>
              <a:buChar char="•"/>
            </a:pPr>
            <a:r>
              <a:rPr lang="en-US" sz="3800" dirty="0"/>
              <a:t>Mood disorders</a:t>
            </a:r>
            <a:endParaRPr lang="en-GB" sz="3800" dirty="0"/>
          </a:p>
          <a:p>
            <a:pPr lvl="1">
              <a:buFont typeface="Arial" panose="020B0604020202020204" pitchFamily="34" charset="0"/>
              <a:buChar char="•"/>
            </a:pPr>
            <a:r>
              <a:rPr lang="en-US" sz="3800" dirty="0"/>
              <a:t>Dizziness</a:t>
            </a:r>
            <a:endParaRPr lang="en-GB" sz="3800" dirty="0"/>
          </a:p>
          <a:p>
            <a:pPr lvl="1">
              <a:buFont typeface="Arial" panose="020B0604020202020204" pitchFamily="34" charset="0"/>
              <a:buChar char="•"/>
            </a:pPr>
            <a:r>
              <a:rPr lang="en-US" sz="3800" dirty="0"/>
              <a:t>Myalgia and back pain.</a:t>
            </a:r>
            <a:endParaRPr lang="en-GB" sz="3800" dirty="0"/>
          </a:p>
          <a:p>
            <a:pPr lvl="1">
              <a:buFont typeface="Arial" panose="020B0604020202020204" pitchFamily="34" charset="0"/>
              <a:buChar char="•"/>
            </a:pPr>
            <a:r>
              <a:rPr lang="en-US" sz="3800" dirty="0"/>
              <a:t>Breast tenderness</a:t>
            </a:r>
            <a:endParaRPr lang="en-GB" sz="3800" dirty="0"/>
          </a:p>
          <a:p>
            <a:pPr lvl="1">
              <a:buFont typeface="Arial" panose="020B0604020202020204" pitchFamily="34" charset="0"/>
              <a:buChar char="•"/>
            </a:pPr>
            <a:r>
              <a:rPr lang="en-US" sz="3800" dirty="0"/>
              <a:t>Pelvic and period type pain</a:t>
            </a:r>
            <a:endParaRPr lang="en-GB" sz="3800" dirty="0"/>
          </a:p>
          <a:p>
            <a:pPr lvl="1">
              <a:buFont typeface="Arial" panose="020B0604020202020204" pitchFamily="34" charset="0"/>
              <a:buChar char="•"/>
            </a:pPr>
            <a:r>
              <a:rPr lang="en-US" sz="3800" dirty="0"/>
              <a:t>Fatigue</a:t>
            </a:r>
            <a:endParaRPr lang="en-GB" sz="3800" dirty="0"/>
          </a:p>
          <a:p>
            <a:pPr marL="0" indent="0">
              <a:buNone/>
              <a:defRPr/>
            </a:pPr>
            <a:endParaRPr lang="en-GB" dirty="0"/>
          </a:p>
        </p:txBody>
      </p:sp>
      <p:sp>
        <p:nvSpPr>
          <p:cNvPr id="2" name="Content Placeholder 1">
            <a:extLst>
              <a:ext uri="{FF2B5EF4-FFF2-40B4-BE49-F238E27FC236}">
                <a16:creationId xmlns:a16="http://schemas.microsoft.com/office/drawing/2014/main" id="{F109DF02-F918-4813-928A-9B3F6917569E}"/>
              </a:ext>
            </a:extLst>
          </p:cNvPr>
          <p:cNvSpPr>
            <a:spLocks noGrp="1"/>
          </p:cNvSpPr>
          <p:nvPr>
            <p:ph sz="half" idx="2"/>
          </p:nvPr>
        </p:nvSpPr>
        <p:spPr/>
        <p:txBody>
          <a:bodyPr>
            <a:normAutofit fontScale="85000" lnSpcReduction="20000"/>
          </a:bodyPr>
          <a:lstStyle/>
          <a:p>
            <a:pPr>
              <a:defRPr/>
            </a:pPr>
            <a:r>
              <a:rPr lang="en-US" sz="2800" dirty="0"/>
              <a:t>Vomiting occurs in about 1% of people taking hormonal emergency contraception. </a:t>
            </a:r>
          </a:p>
          <a:p>
            <a:pPr>
              <a:defRPr/>
            </a:pPr>
            <a:r>
              <a:rPr lang="en-US" sz="2800" dirty="0"/>
              <a:t>Nausea is more common and occurs in about 14% of </a:t>
            </a:r>
            <a:r>
              <a:rPr lang="en-US" dirty="0"/>
              <a:t>people</a:t>
            </a:r>
            <a:r>
              <a:rPr lang="en-US" sz="2800" dirty="0"/>
              <a:t>.</a:t>
            </a:r>
          </a:p>
          <a:p>
            <a:pPr>
              <a:defRPr/>
            </a:pPr>
            <a:r>
              <a:rPr lang="en-US" sz="2800" dirty="0"/>
              <a:t>If a </a:t>
            </a:r>
            <a:r>
              <a:rPr lang="en-US" dirty="0"/>
              <a:t>person</a:t>
            </a:r>
            <a:r>
              <a:rPr lang="en-US" sz="2800" dirty="0"/>
              <a:t> vomits within 2 hours of taking levonorgestrel or within 3 hours of taking ulipristal acetate, prescribe a second dose of hormonal emergency contraception to be taken as soon possible. </a:t>
            </a:r>
          </a:p>
          <a:p>
            <a:pPr>
              <a:defRPr/>
            </a:pPr>
            <a:r>
              <a:rPr lang="en-US" sz="2800" dirty="0"/>
              <a:t>If vomiting is persistent offer the copper intrauterine device (IUD), </a:t>
            </a:r>
            <a:r>
              <a:rPr lang="en-US" sz="2800" i="1" dirty="0"/>
              <a:t>or </a:t>
            </a:r>
            <a:r>
              <a:rPr lang="en-US" sz="2800" dirty="0"/>
              <a:t>an antiemetic.</a:t>
            </a:r>
            <a:endParaRPr lang="en-GB" sz="2800" dirty="0"/>
          </a:p>
          <a:p>
            <a:endParaRPr lang="en-GB" dirty="0"/>
          </a:p>
        </p:txBody>
      </p:sp>
    </p:spTree>
    <p:extLst>
      <p:ext uri="{BB962C8B-B14F-4D97-AF65-F5344CB8AC3E}">
        <p14:creationId xmlns:p14="http://schemas.microsoft.com/office/powerpoint/2010/main" val="26662008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DC40A7F-659F-4020-A1B4-01841B137097}"/>
              </a:ext>
            </a:extLst>
          </p:cNvPr>
          <p:cNvSpPr>
            <a:spLocks noGrp="1"/>
          </p:cNvSpPr>
          <p:nvPr>
            <p:ph type="title"/>
          </p:nvPr>
        </p:nvSpPr>
        <p:spPr>
          <a:xfrm>
            <a:off x="838200" y="964789"/>
            <a:ext cx="10515600" cy="981997"/>
          </a:xfrm>
        </p:spPr>
        <p:txBody>
          <a:bodyPr/>
          <a:lstStyle/>
          <a:p>
            <a:pPr algn="ctr"/>
            <a:r>
              <a:rPr lang="en-GB" dirty="0">
                <a:latin typeface="+mn-lt"/>
              </a:rPr>
              <a:t>Follow up </a:t>
            </a:r>
          </a:p>
        </p:txBody>
      </p:sp>
      <p:sp>
        <p:nvSpPr>
          <p:cNvPr id="6" name="Content Placeholder 5">
            <a:extLst>
              <a:ext uri="{FF2B5EF4-FFF2-40B4-BE49-F238E27FC236}">
                <a16:creationId xmlns:a16="http://schemas.microsoft.com/office/drawing/2014/main" id="{BCAD25AB-A18E-4868-AF19-117CAE9C1C86}"/>
              </a:ext>
            </a:extLst>
          </p:cNvPr>
          <p:cNvSpPr>
            <a:spLocks noGrp="1"/>
          </p:cNvSpPr>
          <p:nvPr>
            <p:ph idx="1"/>
          </p:nvPr>
        </p:nvSpPr>
        <p:spPr>
          <a:xfrm>
            <a:off x="926690" y="2034714"/>
            <a:ext cx="10515600" cy="3756486"/>
          </a:xfrm>
        </p:spPr>
        <p:txBody>
          <a:bodyPr>
            <a:normAutofit/>
          </a:bodyPr>
          <a:lstStyle/>
          <a:p>
            <a:r>
              <a:rPr lang="en-GB" dirty="0"/>
              <a:t>Pregnancy test in 3 weeks, if period more than 7 days late or bleeding lighter than usual. </a:t>
            </a:r>
          </a:p>
          <a:p>
            <a:pPr lvl="0"/>
            <a:r>
              <a:rPr lang="en-US" dirty="0"/>
              <a:t>Most people will have a normal period at the expected time; some will have their period later or earlier than normal</a:t>
            </a:r>
          </a:p>
          <a:p>
            <a:r>
              <a:rPr lang="en-US" dirty="0"/>
              <a:t>STI screening in 2- 3 weeks - </a:t>
            </a:r>
            <a:r>
              <a:rPr lang="en-US" sz="2400" dirty="0">
                <a:latin typeface="Calibri" charset="0"/>
              </a:rPr>
              <a:t>Studies show that 9.1% of women younger than 25 years of age, requesting emergency contraception, tested positive for chlamydia.</a:t>
            </a:r>
            <a:r>
              <a:rPr lang="en-US" sz="2400" dirty="0"/>
              <a:t> </a:t>
            </a:r>
          </a:p>
          <a:p>
            <a:pPr lvl="0"/>
            <a:r>
              <a:rPr lang="en-US" dirty="0"/>
              <a:t>Advice regarding on going contraception </a:t>
            </a:r>
            <a:endParaRPr lang="en-GB" dirty="0"/>
          </a:p>
          <a:p>
            <a:pPr marL="0" indent="0">
              <a:buNone/>
            </a:pPr>
            <a:endParaRPr lang="en-GB" dirty="0"/>
          </a:p>
        </p:txBody>
      </p:sp>
    </p:spTree>
    <p:extLst>
      <p:ext uri="{BB962C8B-B14F-4D97-AF65-F5344CB8AC3E}">
        <p14:creationId xmlns:p14="http://schemas.microsoft.com/office/powerpoint/2010/main" val="11043279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5BCD2-2941-D408-BB43-295E09A49BED}"/>
              </a:ext>
            </a:extLst>
          </p:cNvPr>
          <p:cNvSpPr>
            <a:spLocks noGrp="1"/>
          </p:cNvSpPr>
          <p:nvPr>
            <p:ph type="title"/>
          </p:nvPr>
        </p:nvSpPr>
        <p:spPr/>
        <p:txBody>
          <a:bodyPr/>
          <a:lstStyle/>
          <a:p>
            <a:pPr algn="ctr"/>
            <a:r>
              <a:rPr lang="en-GB" dirty="0"/>
              <a:t>Encouraging Better Contraception</a:t>
            </a:r>
          </a:p>
        </p:txBody>
      </p:sp>
      <p:sp>
        <p:nvSpPr>
          <p:cNvPr id="3" name="Content Placeholder 2">
            <a:extLst>
              <a:ext uri="{FF2B5EF4-FFF2-40B4-BE49-F238E27FC236}">
                <a16:creationId xmlns:a16="http://schemas.microsoft.com/office/drawing/2014/main" id="{CFE50834-84FA-48A4-9595-79A1A3C2EF14}"/>
              </a:ext>
            </a:extLst>
          </p:cNvPr>
          <p:cNvSpPr>
            <a:spLocks noGrp="1"/>
          </p:cNvSpPr>
          <p:nvPr>
            <p:ph idx="1"/>
          </p:nvPr>
        </p:nvSpPr>
        <p:spPr/>
        <p:txBody>
          <a:bodyPr>
            <a:normAutofit fontScale="92500" lnSpcReduction="20000"/>
          </a:bodyPr>
          <a:lstStyle/>
          <a:p>
            <a:pPr marL="0" indent="0" algn="ctr">
              <a:buNone/>
            </a:pPr>
            <a:r>
              <a:rPr lang="en-GB" sz="3200" i="1" dirty="0">
                <a:solidFill>
                  <a:schemeClr val="accent5">
                    <a:lumMod val="75000"/>
                  </a:schemeClr>
                </a:solidFill>
              </a:rPr>
              <a:t>“It seems to me that it is quite important for you not be pregnant at the moment, have you thought about starting contraception or using a more effective method after this?”</a:t>
            </a:r>
          </a:p>
          <a:p>
            <a:pPr>
              <a:buClr>
                <a:schemeClr val="tx1"/>
              </a:buClr>
              <a:buFont typeface="Wingdings" panose="05000000000000000000" pitchFamily="2" charset="2"/>
              <a:buChar char="§"/>
            </a:pPr>
            <a:r>
              <a:rPr lang="en-GB" sz="2800" dirty="0"/>
              <a:t>How important is it for you not to be pregnant at the moment?</a:t>
            </a:r>
          </a:p>
          <a:p>
            <a:pPr>
              <a:buClr>
                <a:schemeClr val="tx1"/>
              </a:buClr>
              <a:buFont typeface="Wingdings" panose="05000000000000000000" pitchFamily="2" charset="2"/>
              <a:buChar char="§"/>
            </a:pPr>
            <a:r>
              <a:rPr lang="en-GB" sz="2800" dirty="0"/>
              <a:t>Are you planning a pregnancy anytime soon? </a:t>
            </a:r>
          </a:p>
          <a:p>
            <a:pPr>
              <a:buClr>
                <a:schemeClr val="tx1"/>
              </a:buClr>
              <a:buFont typeface="Wingdings" panose="05000000000000000000" pitchFamily="2" charset="2"/>
              <a:buChar char="§"/>
            </a:pPr>
            <a:r>
              <a:rPr lang="en-GB" sz="2800" dirty="0"/>
              <a:t>How difficult was it for you to find a pharmacist able to provide emergency contraception today? </a:t>
            </a:r>
          </a:p>
          <a:p>
            <a:pPr>
              <a:buClr>
                <a:schemeClr val="tx1"/>
              </a:buClr>
              <a:buFont typeface="Wingdings" panose="05000000000000000000" pitchFamily="2" charset="2"/>
              <a:buChar char="§"/>
            </a:pPr>
            <a:r>
              <a:rPr lang="en-GB" sz="2800" dirty="0"/>
              <a:t>How often have you forgotten your pill in the last 6 months? </a:t>
            </a:r>
          </a:p>
          <a:p>
            <a:pPr>
              <a:buClr>
                <a:schemeClr val="tx1"/>
              </a:buClr>
              <a:buFont typeface="Wingdings" panose="05000000000000000000" pitchFamily="2" charset="2"/>
              <a:buChar char="§"/>
            </a:pPr>
            <a:r>
              <a:rPr lang="en-GB" sz="2800" dirty="0"/>
              <a:t>Have you ever had to use emergency contraception before?</a:t>
            </a:r>
          </a:p>
          <a:p>
            <a:pPr>
              <a:buClr>
                <a:schemeClr val="tx1"/>
              </a:buClr>
              <a:buFont typeface="Wingdings" panose="05000000000000000000" pitchFamily="2" charset="2"/>
              <a:buChar char="§"/>
            </a:pPr>
            <a:r>
              <a:rPr lang="en-GB" sz="2800" dirty="0"/>
              <a:t>Are you unhappy or worried about side effects of your current method?</a:t>
            </a:r>
          </a:p>
          <a:p>
            <a:pPr>
              <a:buClr>
                <a:schemeClr val="tx1"/>
              </a:buClr>
              <a:buFont typeface="Wingdings" panose="05000000000000000000" pitchFamily="2" charset="2"/>
              <a:buChar char="§"/>
            </a:pPr>
            <a:r>
              <a:rPr lang="en-GB" sz="2800" dirty="0"/>
              <a:t>Would you prefer not to have to think about contraception?   </a:t>
            </a:r>
          </a:p>
          <a:p>
            <a:pPr marL="0" indent="0">
              <a:buNone/>
            </a:pPr>
            <a:endParaRPr lang="en-GB" dirty="0"/>
          </a:p>
        </p:txBody>
      </p:sp>
    </p:spTree>
    <p:extLst>
      <p:ext uri="{BB962C8B-B14F-4D97-AF65-F5344CB8AC3E}">
        <p14:creationId xmlns:p14="http://schemas.microsoft.com/office/powerpoint/2010/main" val="22118059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A poster with different types of objects&#10;&#10;Description automatically generated with medium confidence">
            <a:extLst>
              <a:ext uri="{FF2B5EF4-FFF2-40B4-BE49-F238E27FC236}">
                <a16:creationId xmlns:a16="http://schemas.microsoft.com/office/drawing/2014/main" id="{746870D2-B1AE-86AF-67B7-A5577DCAE348}"/>
              </a:ext>
            </a:extLst>
          </p:cNvPr>
          <p:cNvPicPr>
            <a:picLocks noGrp="1" noChangeAspect="1"/>
          </p:cNvPicPr>
          <p:nvPr>
            <p:ph idx="1"/>
          </p:nvPr>
        </p:nvPicPr>
        <p:blipFill>
          <a:blip r:embed="rId2"/>
          <a:stretch>
            <a:fillRect/>
          </a:stretch>
        </p:blipFill>
        <p:spPr>
          <a:xfrm>
            <a:off x="1895784" y="885211"/>
            <a:ext cx="8772524" cy="5676900"/>
          </a:xfrm>
        </p:spPr>
      </p:pic>
    </p:spTree>
    <p:extLst>
      <p:ext uri="{BB962C8B-B14F-4D97-AF65-F5344CB8AC3E}">
        <p14:creationId xmlns:p14="http://schemas.microsoft.com/office/powerpoint/2010/main" val="2153669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9A34B02-0FFB-65FF-3AC4-35CB3FA9BE85}"/>
              </a:ext>
            </a:extLst>
          </p:cNvPr>
          <p:cNvPicPr>
            <a:picLocks noChangeAspect="1"/>
          </p:cNvPicPr>
          <p:nvPr/>
        </p:nvPicPr>
        <p:blipFill>
          <a:blip r:embed="rId3"/>
          <a:stretch>
            <a:fillRect/>
          </a:stretch>
        </p:blipFill>
        <p:spPr>
          <a:xfrm>
            <a:off x="1126836" y="415637"/>
            <a:ext cx="9162474" cy="5971308"/>
          </a:xfrm>
          <a:prstGeom prst="rect">
            <a:avLst/>
          </a:prstGeom>
        </p:spPr>
      </p:pic>
    </p:spTree>
    <p:extLst>
      <p:ext uri="{BB962C8B-B14F-4D97-AF65-F5344CB8AC3E}">
        <p14:creationId xmlns:p14="http://schemas.microsoft.com/office/powerpoint/2010/main" val="13326529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C99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AACB0-CB59-F2E5-32A9-C46E88A7BF77}"/>
              </a:ext>
            </a:extLst>
          </p:cNvPr>
          <p:cNvSpPr>
            <a:spLocks noGrp="1"/>
          </p:cNvSpPr>
          <p:nvPr>
            <p:ph type="title"/>
          </p:nvPr>
        </p:nvSpPr>
        <p:spPr/>
        <p:txBody>
          <a:bodyPr/>
          <a:lstStyle/>
          <a:p>
            <a:pPr algn="ctr"/>
            <a:r>
              <a:rPr lang="en-GB" dirty="0">
                <a:solidFill>
                  <a:schemeClr val="tx2">
                    <a:lumMod val="75000"/>
                  </a:schemeClr>
                </a:solidFill>
              </a:rPr>
              <a:t>Case Scenario </a:t>
            </a:r>
            <a:endParaRPr lang="en-GB" dirty="0"/>
          </a:p>
        </p:txBody>
      </p:sp>
      <p:sp>
        <p:nvSpPr>
          <p:cNvPr id="3" name="Content Placeholder 2">
            <a:extLst>
              <a:ext uri="{FF2B5EF4-FFF2-40B4-BE49-F238E27FC236}">
                <a16:creationId xmlns:a16="http://schemas.microsoft.com/office/drawing/2014/main" id="{591C7B4F-5856-4596-6362-46E76A6F011E}"/>
              </a:ext>
            </a:extLst>
          </p:cNvPr>
          <p:cNvSpPr>
            <a:spLocks noGrp="1"/>
          </p:cNvSpPr>
          <p:nvPr>
            <p:ph idx="1"/>
          </p:nvPr>
        </p:nvSpPr>
        <p:spPr>
          <a:xfrm>
            <a:off x="838200" y="1825625"/>
            <a:ext cx="4410075" cy="4351338"/>
          </a:xfrm>
        </p:spPr>
        <p:txBody>
          <a:bodyPr/>
          <a:lstStyle/>
          <a:p>
            <a:r>
              <a:rPr lang="en-GB" dirty="0">
                <a:solidFill>
                  <a:schemeClr val="accent1">
                    <a:lumMod val="75000"/>
                  </a:schemeClr>
                </a:solidFill>
              </a:rPr>
              <a:t>Emily, 21 year old</a:t>
            </a:r>
          </a:p>
          <a:p>
            <a:r>
              <a:rPr lang="en-GB" dirty="0">
                <a:solidFill>
                  <a:schemeClr val="accent1">
                    <a:lumMod val="75000"/>
                  </a:schemeClr>
                </a:solidFill>
              </a:rPr>
              <a:t>Not using any contraception</a:t>
            </a:r>
          </a:p>
          <a:p>
            <a:r>
              <a:rPr lang="en-GB" b="1" dirty="0">
                <a:solidFill>
                  <a:schemeClr val="accent1">
                    <a:lumMod val="75000"/>
                  </a:schemeClr>
                </a:solidFill>
              </a:rPr>
              <a:t>Last UPSI 6 days ago</a:t>
            </a:r>
          </a:p>
          <a:p>
            <a:r>
              <a:rPr lang="en-GB" dirty="0">
                <a:solidFill>
                  <a:schemeClr val="accent1">
                    <a:lumMod val="75000"/>
                  </a:schemeClr>
                </a:solidFill>
              </a:rPr>
              <a:t>LMP 20 days ago</a:t>
            </a:r>
          </a:p>
          <a:p>
            <a:r>
              <a:rPr lang="en-GB" dirty="0">
                <a:solidFill>
                  <a:schemeClr val="accent1">
                    <a:lumMod val="75000"/>
                  </a:schemeClr>
                </a:solidFill>
              </a:rPr>
              <a:t>Shortest cycle 31 days</a:t>
            </a:r>
          </a:p>
          <a:p>
            <a:r>
              <a:rPr lang="en-GB" dirty="0">
                <a:solidFill>
                  <a:schemeClr val="accent1">
                    <a:lumMod val="75000"/>
                  </a:schemeClr>
                </a:solidFill>
              </a:rPr>
              <a:t>Can you offer her any emergency contraception?</a:t>
            </a:r>
          </a:p>
          <a:p>
            <a:pPr marL="0" indent="0">
              <a:buNone/>
            </a:pPr>
            <a:endParaRPr lang="en-GB" dirty="0"/>
          </a:p>
        </p:txBody>
      </p:sp>
      <p:sp>
        <p:nvSpPr>
          <p:cNvPr id="4" name="TextBox 3">
            <a:extLst>
              <a:ext uri="{FF2B5EF4-FFF2-40B4-BE49-F238E27FC236}">
                <a16:creationId xmlns:a16="http://schemas.microsoft.com/office/drawing/2014/main" id="{26573F25-D576-1AB9-B426-F38841B30969}"/>
              </a:ext>
            </a:extLst>
          </p:cNvPr>
          <p:cNvSpPr txBox="1"/>
          <p:nvPr/>
        </p:nvSpPr>
        <p:spPr>
          <a:xfrm>
            <a:off x="6577781" y="1825625"/>
            <a:ext cx="4601496" cy="3416320"/>
          </a:xfrm>
          <a:prstGeom prst="rect">
            <a:avLst/>
          </a:prstGeom>
          <a:noFill/>
        </p:spPr>
        <p:txBody>
          <a:bodyPr wrap="square" rtlCol="0">
            <a:spAutoFit/>
          </a:bodyPr>
          <a:lstStyle/>
          <a:p>
            <a:r>
              <a:rPr lang="en-GB" sz="2400" dirty="0"/>
              <a:t>A </a:t>
            </a:r>
            <a:r>
              <a:rPr lang="en-GB" sz="2400" dirty="0" err="1"/>
              <a:t>CuIUD</a:t>
            </a:r>
            <a:r>
              <a:rPr lang="en-GB" sz="2400" dirty="0"/>
              <a:t> can be inserted for EC - </a:t>
            </a:r>
          </a:p>
          <a:p>
            <a:pPr marL="342900" indent="-342900">
              <a:buFont typeface="Arial" panose="020B0604020202020204" pitchFamily="34" charset="0"/>
              <a:buChar char="•"/>
            </a:pPr>
            <a:r>
              <a:rPr lang="en-GB" sz="2400" dirty="0"/>
              <a:t>Within 5 days of FIRST UPSI since LMP, OR </a:t>
            </a:r>
          </a:p>
          <a:p>
            <a:pPr marL="342900" indent="-342900">
              <a:buFont typeface="Arial" panose="020B0604020202020204" pitchFamily="34" charset="0"/>
              <a:buChar char="•"/>
            </a:pPr>
            <a:r>
              <a:rPr lang="en-GB" sz="2400" dirty="0"/>
              <a:t>Within 5 days of the earliest calculated date of ovulation, whichever is later</a:t>
            </a:r>
          </a:p>
          <a:p>
            <a:r>
              <a:rPr lang="en-GB" sz="2400" b="1" dirty="0" err="1"/>
              <a:t>CuIUD</a:t>
            </a:r>
            <a:r>
              <a:rPr lang="en-GB" sz="2400" b="1" dirty="0"/>
              <a:t> is 10 x more effective than oral EC and provides on going contraception </a:t>
            </a:r>
          </a:p>
        </p:txBody>
      </p:sp>
    </p:spTree>
    <p:extLst>
      <p:ext uri="{BB962C8B-B14F-4D97-AF65-F5344CB8AC3E}">
        <p14:creationId xmlns:p14="http://schemas.microsoft.com/office/powerpoint/2010/main" val="42020395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E5BA-5CF2-A152-AFE6-4EAF326B9A2A}"/>
              </a:ext>
            </a:extLst>
          </p:cNvPr>
          <p:cNvSpPr>
            <a:spLocks noGrp="1"/>
          </p:cNvSpPr>
          <p:nvPr>
            <p:ph type="title"/>
          </p:nvPr>
        </p:nvSpPr>
        <p:spPr>
          <a:xfrm>
            <a:off x="838200" y="518716"/>
            <a:ext cx="10515600" cy="1325563"/>
          </a:xfrm>
        </p:spPr>
        <p:txBody>
          <a:bodyPr/>
          <a:lstStyle/>
          <a:p>
            <a:pPr algn="ctr"/>
            <a:r>
              <a:rPr lang="en-GB" dirty="0">
                <a:solidFill>
                  <a:schemeClr val="accent2">
                    <a:lumMod val="75000"/>
                  </a:schemeClr>
                </a:solidFill>
              </a:rPr>
              <a:t>Case Scenario </a:t>
            </a:r>
            <a:r>
              <a:rPr lang="en-GB" dirty="0"/>
              <a:t>– </a:t>
            </a:r>
            <a:r>
              <a:rPr lang="en-GB" sz="4400" dirty="0"/>
              <a:t>Method to work out answer </a:t>
            </a:r>
            <a:endParaRPr lang="en-GB" dirty="0"/>
          </a:p>
        </p:txBody>
      </p:sp>
      <p:sp>
        <p:nvSpPr>
          <p:cNvPr id="6" name="TextBox 5">
            <a:extLst>
              <a:ext uri="{FF2B5EF4-FFF2-40B4-BE49-F238E27FC236}">
                <a16:creationId xmlns:a16="http://schemas.microsoft.com/office/drawing/2014/main" id="{07602ABB-30DB-2492-BB16-117D12AEF620}"/>
              </a:ext>
            </a:extLst>
          </p:cNvPr>
          <p:cNvSpPr txBox="1"/>
          <p:nvPr/>
        </p:nvSpPr>
        <p:spPr>
          <a:xfrm>
            <a:off x="838200" y="2000250"/>
            <a:ext cx="1524000" cy="1477328"/>
          </a:xfrm>
          <a:prstGeom prst="rect">
            <a:avLst/>
          </a:prstGeom>
          <a:noFill/>
        </p:spPr>
        <p:txBody>
          <a:bodyPr wrap="square" rtlCol="0">
            <a:spAutoFit/>
          </a:bodyPr>
          <a:lstStyle/>
          <a:p>
            <a:pPr algn="ctr"/>
            <a:r>
              <a:rPr lang="en-GB" sz="1800" dirty="0"/>
              <a:t>First day of the last menstrual period </a:t>
            </a:r>
          </a:p>
          <a:p>
            <a:pPr algn="ctr"/>
            <a:endParaRPr lang="en-GB" sz="1800" dirty="0"/>
          </a:p>
        </p:txBody>
      </p:sp>
      <p:sp>
        <p:nvSpPr>
          <p:cNvPr id="7" name="Arrow: Down 6">
            <a:extLst>
              <a:ext uri="{FF2B5EF4-FFF2-40B4-BE49-F238E27FC236}">
                <a16:creationId xmlns:a16="http://schemas.microsoft.com/office/drawing/2014/main" id="{0078E6F5-8F82-F89B-1A9E-816C87607A8F}"/>
              </a:ext>
            </a:extLst>
          </p:cNvPr>
          <p:cNvSpPr/>
          <p:nvPr/>
        </p:nvSpPr>
        <p:spPr>
          <a:xfrm flipH="1">
            <a:off x="1470991" y="3217876"/>
            <a:ext cx="129209" cy="69249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9" name="TextBox 8">
            <a:extLst>
              <a:ext uri="{FF2B5EF4-FFF2-40B4-BE49-F238E27FC236}">
                <a16:creationId xmlns:a16="http://schemas.microsoft.com/office/drawing/2014/main" id="{ACD89F07-C2C0-649C-D20F-199CBE45804B}"/>
              </a:ext>
            </a:extLst>
          </p:cNvPr>
          <p:cNvSpPr txBox="1"/>
          <p:nvPr/>
        </p:nvSpPr>
        <p:spPr>
          <a:xfrm>
            <a:off x="4866993" y="2000250"/>
            <a:ext cx="2972082" cy="1754326"/>
          </a:xfrm>
          <a:prstGeom prst="rect">
            <a:avLst/>
          </a:prstGeom>
          <a:noFill/>
        </p:spPr>
        <p:txBody>
          <a:bodyPr wrap="square" rtlCol="0">
            <a:spAutoFit/>
          </a:bodyPr>
          <a:lstStyle/>
          <a:p>
            <a:pPr algn="ctr"/>
            <a:r>
              <a:rPr lang="en-GB" sz="1800" dirty="0"/>
              <a:t>Earliest calculated date of ovulation </a:t>
            </a:r>
          </a:p>
          <a:p>
            <a:pPr algn="ctr"/>
            <a:endParaRPr lang="en-GB" dirty="0"/>
          </a:p>
          <a:p>
            <a:pPr algn="ctr"/>
            <a:endParaRPr lang="en-GB" sz="1800" dirty="0"/>
          </a:p>
          <a:p>
            <a:pPr algn="ctr"/>
            <a:endParaRPr lang="en-GB" dirty="0"/>
          </a:p>
          <a:p>
            <a:pPr algn="ctr"/>
            <a:endParaRPr lang="en-GB" sz="1800" dirty="0"/>
          </a:p>
        </p:txBody>
      </p:sp>
      <p:sp>
        <p:nvSpPr>
          <p:cNvPr id="11" name="Arrow: Down 10">
            <a:extLst>
              <a:ext uri="{FF2B5EF4-FFF2-40B4-BE49-F238E27FC236}">
                <a16:creationId xmlns:a16="http://schemas.microsoft.com/office/drawing/2014/main" id="{715FF1EE-1189-038F-2599-A69C90873EE2}"/>
              </a:ext>
            </a:extLst>
          </p:cNvPr>
          <p:cNvSpPr/>
          <p:nvPr/>
        </p:nvSpPr>
        <p:spPr>
          <a:xfrm flipH="1">
            <a:off x="5966791" y="2596324"/>
            <a:ext cx="129209" cy="570502"/>
          </a:xfrm>
          <a:prstGeom prst="downArrow">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2" name="Sun 11">
            <a:extLst>
              <a:ext uri="{FF2B5EF4-FFF2-40B4-BE49-F238E27FC236}">
                <a16:creationId xmlns:a16="http://schemas.microsoft.com/office/drawing/2014/main" id="{5379F896-A55D-02D0-E327-17850B8FD7FA}"/>
              </a:ext>
            </a:extLst>
          </p:cNvPr>
          <p:cNvSpPr/>
          <p:nvPr/>
        </p:nvSpPr>
        <p:spPr>
          <a:xfrm>
            <a:off x="5881685" y="3312215"/>
            <a:ext cx="326543" cy="261359"/>
          </a:xfrm>
          <a:prstGeom prst="sun">
            <a:avLst>
              <a:gd name="adj" fmla="val 4687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aphicFrame>
        <p:nvGraphicFramePr>
          <p:cNvPr id="15" name="Table 14">
            <a:extLst>
              <a:ext uri="{FF2B5EF4-FFF2-40B4-BE49-F238E27FC236}">
                <a16:creationId xmlns:a16="http://schemas.microsoft.com/office/drawing/2014/main" id="{06BF6B7E-95D0-A97D-D3DF-F393BC46A07D}"/>
              </a:ext>
            </a:extLst>
          </p:cNvPr>
          <p:cNvGraphicFramePr>
            <a:graphicFrameLocks noGrp="1"/>
          </p:cNvGraphicFramePr>
          <p:nvPr>
            <p:extLst>
              <p:ext uri="{D42A27DB-BD31-4B8C-83A1-F6EECF244321}">
                <p14:modId xmlns:p14="http://schemas.microsoft.com/office/powerpoint/2010/main" val="3478471250"/>
              </p:ext>
            </p:extLst>
          </p:nvPr>
        </p:nvGraphicFramePr>
        <p:xfrm>
          <a:off x="1423987" y="3936492"/>
          <a:ext cx="9568481" cy="137160"/>
        </p:xfrm>
        <a:graphic>
          <a:graphicData uri="http://schemas.openxmlformats.org/drawingml/2006/table">
            <a:tbl>
              <a:tblPr firstRow="1" firstCol="1" bandRow="1">
                <a:tableStyleId>{5C22544A-7EE6-4342-B048-85BDC9FD1C3A}</a:tableStyleId>
              </a:tblPr>
              <a:tblGrid>
                <a:gridCol w="286991">
                  <a:extLst>
                    <a:ext uri="{9D8B030D-6E8A-4147-A177-3AD203B41FA5}">
                      <a16:colId xmlns:a16="http://schemas.microsoft.com/office/drawing/2014/main" val="525274700"/>
                    </a:ext>
                  </a:extLst>
                </a:gridCol>
                <a:gridCol w="187852">
                  <a:extLst>
                    <a:ext uri="{9D8B030D-6E8A-4147-A177-3AD203B41FA5}">
                      <a16:colId xmlns:a16="http://schemas.microsoft.com/office/drawing/2014/main" val="1224871948"/>
                    </a:ext>
                  </a:extLst>
                </a:gridCol>
                <a:gridCol w="237421">
                  <a:extLst>
                    <a:ext uri="{9D8B030D-6E8A-4147-A177-3AD203B41FA5}">
                      <a16:colId xmlns:a16="http://schemas.microsoft.com/office/drawing/2014/main" val="3736559750"/>
                    </a:ext>
                  </a:extLst>
                </a:gridCol>
                <a:gridCol w="237421">
                  <a:extLst>
                    <a:ext uri="{9D8B030D-6E8A-4147-A177-3AD203B41FA5}">
                      <a16:colId xmlns:a16="http://schemas.microsoft.com/office/drawing/2014/main" val="3501771278"/>
                    </a:ext>
                  </a:extLst>
                </a:gridCol>
                <a:gridCol w="237421">
                  <a:extLst>
                    <a:ext uri="{9D8B030D-6E8A-4147-A177-3AD203B41FA5}">
                      <a16:colId xmlns:a16="http://schemas.microsoft.com/office/drawing/2014/main" val="3589253962"/>
                    </a:ext>
                  </a:extLst>
                </a:gridCol>
                <a:gridCol w="237421">
                  <a:extLst>
                    <a:ext uri="{9D8B030D-6E8A-4147-A177-3AD203B41FA5}">
                      <a16:colId xmlns:a16="http://schemas.microsoft.com/office/drawing/2014/main" val="2627393899"/>
                    </a:ext>
                  </a:extLst>
                </a:gridCol>
                <a:gridCol w="237421">
                  <a:extLst>
                    <a:ext uri="{9D8B030D-6E8A-4147-A177-3AD203B41FA5}">
                      <a16:colId xmlns:a16="http://schemas.microsoft.com/office/drawing/2014/main" val="3401200136"/>
                    </a:ext>
                  </a:extLst>
                </a:gridCol>
                <a:gridCol w="237421">
                  <a:extLst>
                    <a:ext uri="{9D8B030D-6E8A-4147-A177-3AD203B41FA5}">
                      <a16:colId xmlns:a16="http://schemas.microsoft.com/office/drawing/2014/main" val="1007933657"/>
                    </a:ext>
                  </a:extLst>
                </a:gridCol>
                <a:gridCol w="237421">
                  <a:extLst>
                    <a:ext uri="{9D8B030D-6E8A-4147-A177-3AD203B41FA5}">
                      <a16:colId xmlns:a16="http://schemas.microsoft.com/office/drawing/2014/main" val="352929593"/>
                    </a:ext>
                  </a:extLst>
                </a:gridCol>
                <a:gridCol w="323117">
                  <a:extLst>
                    <a:ext uri="{9D8B030D-6E8A-4147-A177-3AD203B41FA5}">
                      <a16:colId xmlns:a16="http://schemas.microsoft.com/office/drawing/2014/main" val="110870300"/>
                    </a:ext>
                  </a:extLst>
                </a:gridCol>
                <a:gridCol w="323117">
                  <a:extLst>
                    <a:ext uri="{9D8B030D-6E8A-4147-A177-3AD203B41FA5}">
                      <a16:colId xmlns:a16="http://schemas.microsoft.com/office/drawing/2014/main" val="2405617809"/>
                    </a:ext>
                  </a:extLst>
                </a:gridCol>
                <a:gridCol w="323117">
                  <a:extLst>
                    <a:ext uri="{9D8B030D-6E8A-4147-A177-3AD203B41FA5}">
                      <a16:colId xmlns:a16="http://schemas.microsoft.com/office/drawing/2014/main" val="3259598294"/>
                    </a:ext>
                  </a:extLst>
                </a:gridCol>
                <a:gridCol w="323117">
                  <a:extLst>
                    <a:ext uri="{9D8B030D-6E8A-4147-A177-3AD203B41FA5}">
                      <a16:colId xmlns:a16="http://schemas.microsoft.com/office/drawing/2014/main" val="1662191011"/>
                    </a:ext>
                  </a:extLst>
                </a:gridCol>
                <a:gridCol w="323117">
                  <a:extLst>
                    <a:ext uri="{9D8B030D-6E8A-4147-A177-3AD203B41FA5}">
                      <a16:colId xmlns:a16="http://schemas.microsoft.com/office/drawing/2014/main" val="2555259554"/>
                    </a:ext>
                  </a:extLst>
                </a:gridCol>
                <a:gridCol w="323117">
                  <a:extLst>
                    <a:ext uri="{9D8B030D-6E8A-4147-A177-3AD203B41FA5}">
                      <a16:colId xmlns:a16="http://schemas.microsoft.com/office/drawing/2014/main" val="906083115"/>
                    </a:ext>
                  </a:extLst>
                </a:gridCol>
                <a:gridCol w="323117">
                  <a:extLst>
                    <a:ext uri="{9D8B030D-6E8A-4147-A177-3AD203B41FA5}">
                      <a16:colId xmlns:a16="http://schemas.microsoft.com/office/drawing/2014/main" val="390593283"/>
                    </a:ext>
                  </a:extLst>
                </a:gridCol>
                <a:gridCol w="323117">
                  <a:extLst>
                    <a:ext uri="{9D8B030D-6E8A-4147-A177-3AD203B41FA5}">
                      <a16:colId xmlns:a16="http://schemas.microsoft.com/office/drawing/2014/main" val="2506412219"/>
                    </a:ext>
                  </a:extLst>
                </a:gridCol>
                <a:gridCol w="323117">
                  <a:extLst>
                    <a:ext uri="{9D8B030D-6E8A-4147-A177-3AD203B41FA5}">
                      <a16:colId xmlns:a16="http://schemas.microsoft.com/office/drawing/2014/main" val="2517233355"/>
                    </a:ext>
                  </a:extLst>
                </a:gridCol>
                <a:gridCol w="323117">
                  <a:extLst>
                    <a:ext uri="{9D8B030D-6E8A-4147-A177-3AD203B41FA5}">
                      <a16:colId xmlns:a16="http://schemas.microsoft.com/office/drawing/2014/main" val="4138622107"/>
                    </a:ext>
                  </a:extLst>
                </a:gridCol>
                <a:gridCol w="323117">
                  <a:extLst>
                    <a:ext uri="{9D8B030D-6E8A-4147-A177-3AD203B41FA5}">
                      <a16:colId xmlns:a16="http://schemas.microsoft.com/office/drawing/2014/main" val="3136979353"/>
                    </a:ext>
                  </a:extLst>
                </a:gridCol>
                <a:gridCol w="323117">
                  <a:extLst>
                    <a:ext uri="{9D8B030D-6E8A-4147-A177-3AD203B41FA5}">
                      <a16:colId xmlns:a16="http://schemas.microsoft.com/office/drawing/2014/main" val="133437064"/>
                    </a:ext>
                  </a:extLst>
                </a:gridCol>
                <a:gridCol w="323117">
                  <a:extLst>
                    <a:ext uri="{9D8B030D-6E8A-4147-A177-3AD203B41FA5}">
                      <a16:colId xmlns:a16="http://schemas.microsoft.com/office/drawing/2014/main" val="1892279531"/>
                    </a:ext>
                  </a:extLst>
                </a:gridCol>
                <a:gridCol w="323117">
                  <a:extLst>
                    <a:ext uri="{9D8B030D-6E8A-4147-A177-3AD203B41FA5}">
                      <a16:colId xmlns:a16="http://schemas.microsoft.com/office/drawing/2014/main" val="1546100461"/>
                    </a:ext>
                  </a:extLst>
                </a:gridCol>
                <a:gridCol w="323117">
                  <a:extLst>
                    <a:ext uri="{9D8B030D-6E8A-4147-A177-3AD203B41FA5}">
                      <a16:colId xmlns:a16="http://schemas.microsoft.com/office/drawing/2014/main" val="2098756622"/>
                    </a:ext>
                  </a:extLst>
                </a:gridCol>
                <a:gridCol w="323117">
                  <a:extLst>
                    <a:ext uri="{9D8B030D-6E8A-4147-A177-3AD203B41FA5}">
                      <a16:colId xmlns:a16="http://schemas.microsoft.com/office/drawing/2014/main" val="1519426720"/>
                    </a:ext>
                  </a:extLst>
                </a:gridCol>
                <a:gridCol w="323117">
                  <a:extLst>
                    <a:ext uri="{9D8B030D-6E8A-4147-A177-3AD203B41FA5}">
                      <a16:colId xmlns:a16="http://schemas.microsoft.com/office/drawing/2014/main" val="1696571313"/>
                    </a:ext>
                  </a:extLst>
                </a:gridCol>
                <a:gridCol w="323117">
                  <a:extLst>
                    <a:ext uri="{9D8B030D-6E8A-4147-A177-3AD203B41FA5}">
                      <a16:colId xmlns:a16="http://schemas.microsoft.com/office/drawing/2014/main" val="3576239367"/>
                    </a:ext>
                  </a:extLst>
                </a:gridCol>
                <a:gridCol w="323117">
                  <a:extLst>
                    <a:ext uri="{9D8B030D-6E8A-4147-A177-3AD203B41FA5}">
                      <a16:colId xmlns:a16="http://schemas.microsoft.com/office/drawing/2014/main" val="510461378"/>
                    </a:ext>
                  </a:extLst>
                </a:gridCol>
                <a:gridCol w="323117">
                  <a:extLst>
                    <a:ext uri="{9D8B030D-6E8A-4147-A177-3AD203B41FA5}">
                      <a16:colId xmlns:a16="http://schemas.microsoft.com/office/drawing/2014/main" val="3406933436"/>
                    </a:ext>
                  </a:extLst>
                </a:gridCol>
                <a:gridCol w="323117">
                  <a:extLst>
                    <a:ext uri="{9D8B030D-6E8A-4147-A177-3AD203B41FA5}">
                      <a16:colId xmlns:a16="http://schemas.microsoft.com/office/drawing/2014/main" val="3152817010"/>
                    </a:ext>
                  </a:extLst>
                </a:gridCol>
                <a:gridCol w="323117">
                  <a:extLst>
                    <a:ext uri="{9D8B030D-6E8A-4147-A177-3AD203B41FA5}">
                      <a16:colId xmlns:a16="http://schemas.microsoft.com/office/drawing/2014/main" val="2259712421"/>
                    </a:ext>
                  </a:extLst>
                </a:gridCol>
                <a:gridCol w="323117">
                  <a:extLst>
                    <a:ext uri="{9D8B030D-6E8A-4147-A177-3AD203B41FA5}">
                      <a16:colId xmlns:a16="http://schemas.microsoft.com/office/drawing/2014/main" val="3381095566"/>
                    </a:ext>
                  </a:extLst>
                </a:gridCol>
              </a:tblGrid>
              <a:tr h="137160">
                <a:tc>
                  <a:txBody>
                    <a:bodyPr/>
                    <a:lstStyle/>
                    <a:p>
                      <a:pPr algn="l">
                        <a:spcAft>
                          <a:spcPts val="0"/>
                        </a:spcAft>
                      </a:pPr>
                      <a:r>
                        <a:rPr lang="en-GB" sz="900">
                          <a:effectLst/>
                        </a:rPr>
                        <a:t>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l">
                        <a:spcAft>
                          <a:spcPts val="0"/>
                        </a:spcAft>
                      </a:pPr>
                      <a:r>
                        <a:rPr lang="en-GB" sz="900">
                          <a:effectLst/>
                        </a:rPr>
                        <a:t>2</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l">
                        <a:spcAft>
                          <a:spcPts val="0"/>
                        </a:spcAft>
                      </a:pPr>
                      <a:r>
                        <a:rPr lang="en-GB" sz="900">
                          <a:effectLst/>
                        </a:rPr>
                        <a:t>3</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l">
                        <a:spcAft>
                          <a:spcPts val="0"/>
                        </a:spcAft>
                      </a:pPr>
                      <a:r>
                        <a:rPr lang="en-GB" sz="900">
                          <a:effectLst/>
                        </a:rPr>
                        <a:t>4</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l">
                        <a:spcAft>
                          <a:spcPts val="0"/>
                        </a:spcAft>
                      </a:pPr>
                      <a:r>
                        <a:rPr lang="en-GB" sz="900">
                          <a:effectLst/>
                        </a:rPr>
                        <a:t>5</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l">
                        <a:spcAft>
                          <a:spcPts val="0"/>
                        </a:spcAft>
                      </a:pPr>
                      <a:r>
                        <a:rPr lang="en-GB" sz="900">
                          <a:effectLst/>
                        </a:rPr>
                        <a:t>6</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l">
                        <a:spcAft>
                          <a:spcPts val="0"/>
                        </a:spcAft>
                      </a:pPr>
                      <a:r>
                        <a:rPr lang="en-GB" sz="900">
                          <a:effectLst/>
                        </a:rPr>
                        <a:t>7</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l">
                        <a:spcAft>
                          <a:spcPts val="0"/>
                        </a:spcAft>
                      </a:pPr>
                      <a:r>
                        <a:rPr lang="en-GB" sz="900">
                          <a:effectLst/>
                        </a:rPr>
                        <a:t>8</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l">
                        <a:spcAft>
                          <a:spcPts val="0"/>
                        </a:spcAft>
                      </a:pPr>
                      <a:r>
                        <a:rPr lang="en-GB" sz="900">
                          <a:effectLst/>
                        </a:rPr>
                        <a:t>9</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l">
                        <a:spcAft>
                          <a:spcPts val="0"/>
                        </a:spcAft>
                      </a:pPr>
                      <a:r>
                        <a:rPr lang="en-GB" sz="900">
                          <a:effectLst/>
                        </a:rPr>
                        <a:t>10</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l">
                        <a:spcAft>
                          <a:spcPts val="0"/>
                        </a:spcAft>
                      </a:pPr>
                      <a:r>
                        <a:rPr lang="en-GB" sz="900">
                          <a:effectLst/>
                        </a:rPr>
                        <a:t>11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l">
                        <a:spcAft>
                          <a:spcPts val="0"/>
                        </a:spcAft>
                      </a:pPr>
                      <a:r>
                        <a:rPr lang="en-GB" sz="900">
                          <a:effectLst/>
                        </a:rPr>
                        <a:t>12</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l">
                        <a:spcAft>
                          <a:spcPts val="0"/>
                        </a:spcAft>
                      </a:pPr>
                      <a:r>
                        <a:rPr lang="en-GB" sz="900">
                          <a:effectLst/>
                        </a:rPr>
                        <a:t>13</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l">
                        <a:spcAft>
                          <a:spcPts val="0"/>
                        </a:spcAft>
                      </a:pPr>
                      <a:r>
                        <a:rPr lang="en-GB" sz="900">
                          <a:effectLst/>
                        </a:rPr>
                        <a:t>14</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l">
                        <a:spcAft>
                          <a:spcPts val="0"/>
                        </a:spcAft>
                      </a:pPr>
                      <a:r>
                        <a:rPr lang="en-GB" sz="900" dirty="0">
                          <a:effectLst/>
                        </a:rPr>
                        <a:t>15</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l">
                        <a:spcAft>
                          <a:spcPts val="0"/>
                        </a:spcAft>
                      </a:pPr>
                      <a:r>
                        <a:rPr lang="en-GB" sz="900">
                          <a:effectLst/>
                        </a:rPr>
                        <a:t>16</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l">
                        <a:spcAft>
                          <a:spcPts val="0"/>
                        </a:spcAft>
                      </a:pPr>
                      <a:r>
                        <a:rPr lang="en-GB" sz="900" dirty="0">
                          <a:effectLst/>
                        </a:rPr>
                        <a:t>17</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l">
                        <a:spcAft>
                          <a:spcPts val="0"/>
                        </a:spcAft>
                      </a:pPr>
                      <a:r>
                        <a:rPr lang="en-GB" sz="900" dirty="0">
                          <a:effectLst/>
                        </a:rPr>
                        <a:t>18</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l">
                        <a:spcAft>
                          <a:spcPts val="0"/>
                        </a:spcAft>
                      </a:pPr>
                      <a:r>
                        <a:rPr lang="en-GB" sz="900">
                          <a:effectLst/>
                        </a:rPr>
                        <a:t>19</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l">
                        <a:spcAft>
                          <a:spcPts val="0"/>
                        </a:spcAft>
                      </a:pPr>
                      <a:r>
                        <a:rPr lang="en-GB" sz="900">
                          <a:effectLst/>
                        </a:rPr>
                        <a:t>20</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l">
                        <a:spcAft>
                          <a:spcPts val="0"/>
                        </a:spcAft>
                      </a:pPr>
                      <a:r>
                        <a:rPr lang="en-GB" sz="900">
                          <a:effectLst/>
                        </a:rPr>
                        <a:t>21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l">
                        <a:spcAft>
                          <a:spcPts val="0"/>
                        </a:spcAft>
                      </a:pPr>
                      <a:r>
                        <a:rPr lang="en-GB" sz="900">
                          <a:effectLst/>
                        </a:rPr>
                        <a:t>22</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l">
                        <a:spcAft>
                          <a:spcPts val="0"/>
                        </a:spcAft>
                      </a:pPr>
                      <a:r>
                        <a:rPr lang="en-GB" sz="900">
                          <a:effectLst/>
                        </a:rPr>
                        <a:t>23</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l">
                        <a:spcAft>
                          <a:spcPts val="0"/>
                        </a:spcAft>
                      </a:pPr>
                      <a:r>
                        <a:rPr lang="en-GB" sz="900">
                          <a:effectLst/>
                        </a:rPr>
                        <a:t>24</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l">
                        <a:spcAft>
                          <a:spcPts val="0"/>
                        </a:spcAft>
                      </a:pPr>
                      <a:r>
                        <a:rPr lang="en-GB" sz="900">
                          <a:effectLst/>
                        </a:rPr>
                        <a:t>25</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l">
                        <a:spcAft>
                          <a:spcPts val="0"/>
                        </a:spcAft>
                      </a:pPr>
                      <a:r>
                        <a:rPr lang="en-GB" sz="900">
                          <a:effectLst/>
                        </a:rPr>
                        <a:t>26</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l">
                        <a:spcAft>
                          <a:spcPts val="0"/>
                        </a:spcAft>
                      </a:pPr>
                      <a:r>
                        <a:rPr lang="en-GB" sz="900" dirty="0">
                          <a:effectLst/>
                        </a:rPr>
                        <a:t>27</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l">
                        <a:spcAft>
                          <a:spcPts val="0"/>
                        </a:spcAft>
                      </a:pPr>
                      <a:r>
                        <a:rPr lang="en-GB" sz="900">
                          <a:effectLst/>
                        </a:rPr>
                        <a:t>28</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l">
                        <a:spcAft>
                          <a:spcPts val="0"/>
                        </a:spcAft>
                      </a:pPr>
                      <a:r>
                        <a:rPr lang="en-GB" sz="900">
                          <a:effectLst/>
                        </a:rPr>
                        <a:t>29</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l">
                        <a:spcAft>
                          <a:spcPts val="0"/>
                        </a:spcAft>
                      </a:pPr>
                      <a:r>
                        <a:rPr lang="en-GB" sz="900">
                          <a:effectLst/>
                        </a:rPr>
                        <a:t>30</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l">
                        <a:spcAft>
                          <a:spcPts val="0"/>
                        </a:spcAft>
                      </a:pPr>
                      <a:r>
                        <a:rPr lang="en-GB" sz="900">
                          <a:effectLst/>
                        </a:rPr>
                        <a:t>31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l">
                        <a:spcAft>
                          <a:spcPts val="0"/>
                        </a:spcAft>
                      </a:pPr>
                      <a:r>
                        <a:rPr lang="en-GB" sz="900" dirty="0">
                          <a:effectLst/>
                        </a:rPr>
                        <a:t>32</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660112491"/>
                  </a:ext>
                </a:extLst>
              </a:tr>
            </a:tbl>
          </a:graphicData>
        </a:graphic>
      </p:graphicFrame>
      <p:sp>
        <p:nvSpPr>
          <p:cNvPr id="16" name="Rectangle 15">
            <a:extLst>
              <a:ext uri="{FF2B5EF4-FFF2-40B4-BE49-F238E27FC236}">
                <a16:creationId xmlns:a16="http://schemas.microsoft.com/office/drawing/2014/main" id="{39725F90-3B29-7D60-0371-B91B8C391BAC}"/>
              </a:ext>
            </a:extLst>
          </p:cNvPr>
          <p:cNvSpPr/>
          <p:nvPr/>
        </p:nvSpPr>
        <p:spPr>
          <a:xfrm rot="16200000">
            <a:off x="6450269" y="3164145"/>
            <a:ext cx="386833" cy="1609725"/>
          </a:xfrm>
          <a:prstGeom prst="rect">
            <a:avLst/>
          </a:prstGeom>
          <a:solidFill>
            <a:schemeClr val="accent2">
              <a:lumMod val="60000"/>
              <a:lumOff val="40000"/>
              <a:alpha val="36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8" name="Rectangle 17">
            <a:extLst>
              <a:ext uri="{FF2B5EF4-FFF2-40B4-BE49-F238E27FC236}">
                <a16:creationId xmlns:a16="http://schemas.microsoft.com/office/drawing/2014/main" id="{93A6F5D5-8CDD-3296-8E5A-BD14A759F186}"/>
              </a:ext>
            </a:extLst>
          </p:cNvPr>
          <p:cNvSpPr/>
          <p:nvPr/>
        </p:nvSpPr>
        <p:spPr>
          <a:xfrm>
            <a:off x="5185740" y="3644509"/>
            <a:ext cx="253035" cy="692498"/>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9" name="Rectangle 18">
            <a:extLst>
              <a:ext uri="{FF2B5EF4-FFF2-40B4-BE49-F238E27FC236}">
                <a16:creationId xmlns:a16="http://schemas.microsoft.com/office/drawing/2014/main" id="{0D78FD42-7288-A0A4-1F88-AD1DC2F99EB7}"/>
              </a:ext>
            </a:extLst>
          </p:cNvPr>
          <p:cNvSpPr/>
          <p:nvPr/>
        </p:nvSpPr>
        <p:spPr>
          <a:xfrm>
            <a:off x="6753227" y="3644509"/>
            <a:ext cx="329233" cy="692498"/>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1" name="Teardrop 20">
            <a:extLst>
              <a:ext uri="{FF2B5EF4-FFF2-40B4-BE49-F238E27FC236}">
                <a16:creationId xmlns:a16="http://schemas.microsoft.com/office/drawing/2014/main" id="{C57370BB-0FDD-CB31-A535-CC4C33C291CB}"/>
              </a:ext>
            </a:extLst>
          </p:cNvPr>
          <p:cNvSpPr/>
          <p:nvPr/>
        </p:nvSpPr>
        <p:spPr>
          <a:xfrm rot="20593039">
            <a:off x="10379164" y="3333616"/>
            <a:ext cx="178892" cy="270876"/>
          </a:xfrm>
          <a:prstGeom prst="teardrop">
            <a:avLst>
              <a:gd name="adj" fmla="val 14789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2" name="Teardrop 21">
            <a:extLst>
              <a:ext uri="{FF2B5EF4-FFF2-40B4-BE49-F238E27FC236}">
                <a16:creationId xmlns:a16="http://schemas.microsoft.com/office/drawing/2014/main" id="{B3A3B913-6794-ECC8-C832-53A2E99A2DCA}"/>
              </a:ext>
            </a:extLst>
          </p:cNvPr>
          <p:cNvSpPr/>
          <p:nvPr/>
        </p:nvSpPr>
        <p:spPr>
          <a:xfrm rot="20320514">
            <a:off x="10315189" y="2948233"/>
            <a:ext cx="337432" cy="226739"/>
          </a:xfrm>
          <a:prstGeom prst="teardrop">
            <a:avLst>
              <a:gd name="adj" fmla="val 14789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cxnSp>
        <p:nvCxnSpPr>
          <p:cNvPr id="24" name="Straight Arrow Connector 23">
            <a:extLst>
              <a:ext uri="{FF2B5EF4-FFF2-40B4-BE49-F238E27FC236}">
                <a16:creationId xmlns:a16="http://schemas.microsoft.com/office/drawing/2014/main" id="{2713D7F5-12D6-E0DE-2E8C-271C14C95769}"/>
              </a:ext>
            </a:extLst>
          </p:cNvPr>
          <p:cNvCxnSpPr>
            <a:cxnSpLocks/>
          </p:cNvCxnSpPr>
          <p:nvPr/>
        </p:nvCxnSpPr>
        <p:spPr>
          <a:xfrm flipH="1">
            <a:off x="5819775" y="4385593"/>
            <a:ext cx="4524092" cy="14957"/>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3982E926-2ECE-8AD6-AC4F-FA2939366744}"/>
              </a:ext>
            </a:extLst>
          </p:cNvPr>
          <p:cNvSpPr txBox="1"/>
          <p:nvPr/>
        </p:nvSpPr>
        <p:spPr>
          <a:xfrm>
            <a:off x="7448549" y="4400550"/>
            <a:ext cx="1447802" cy="369332"/>
          </a:xfrm>
          <a:prstGeom prst="rect">
            <a:avLst/>
          </a:prstGeom>
          <a:noFill/>
        </p:spPr>
        <p:txBody>
          <a:bodyPr wrap="square" rtlCol="0">
            <a:spAutoFit/>
          </a:bodyPr>
          <a:lstStyle/>
          <a:p>
            <a:pPr algn="ctr"/>
            <a:r>
              <a:rPr lang="en-GB" sz="1800" dirty="0"/>
              <a:t>14 days </a:t>
            </a:r>
          </a:p>
        </p:txBody>
      </p:sp>
      <p:sp>
        <p:nvSpPr>
          <p:cNvPr id="35" name="TextBox 34">
            <a:extLst>
              <a:ext uri="{FF2B5EF4-FFF2-40B4-BE49-F238E27FC236}">
                <a16:creationId xmlns:a16="http://schemas.microsoft.com/office/drawing/2014/main" id="{E8A29D68-75E5-5895-54DC-F10EB37CAE6C}"/>
              </a:ext>
            </a:extLst>
          </p:cNvPr>
          <p:cNvSpPr txBox="1"/>
          <p:nvPr/>
        </p:nvSpPr>
        <p:spPr>
          <a:xfrm>
            <a:off x="2028825" y="5305425"/>
            <a:ext cx="8564528" cy="923330"/>
          </a:xfrm>
          <a:prstGeom prst="rect">
            <a:avLst/>
          </a:prstGeom>
          <a:noFill/>
        </p:spPr>
        <p:txBody>
          <a:bodyPr wrap="square" rtlCol="0">
            <a:spAutoFit/>
          </a:bodyPr>
          <a:lstStyle/>
          <a:p>
            <a:pPr algn="ctr"/>
            <a:r>
              <a:rPr lang="en-GB" sz="1800" dirty="0"/>
              <a:t>Emily, not using any contraception. UPSI 6 days ago, </a:t>
            </a:r>
            <a:r>
              <a:rPr lang="en-GB" sz="1800" dirty="0">
                <a:effectLst>
                  <a:outerShdw blurRad="50800" dist="50800" dir="5400000" algn="ctr" rotWithShape="0">
                    <a:srgbClr val="FFFFFF"/>
                  </a:outerShdw>
                </a:effectLst>
              </a:rPr>
              <a:t>LMP 20 days ago. </a:t>
            </a:r>
            <a:r>
              <a:rPr lang="en-GB" dirty="0">
                <a:effectLst>
                  <a:outerShdw blurRad="50800" dist="50800" dir="5400000" algn="ctr" rotWithShape="0">
                    <a:srgbClr val="FFFFFF"/>
                  </a:outerShdw>
                </a:effectLst>
              </a:rPr>
              <a:t> </a:t>
            </a:r>
            <a:r>
              <a:rPr lang="en-GB" sz="1800" dirty="0"/>
              <a:t> Shortest cycle 31 days</a:t>
            </a:r>
          </a:p>
          <a:p>
            <a:pPr algn="ctr"/>
            <a:r>
              <a:rPr lang="en-GB" sz="1800" dirty="0"/>
              <a:t>What emergency contraception can you offer her? Can she have the emergency IUCD? </a:t>
            </a:r>
          </a:p>
        </p:txBody>
      </p:sp>
      <p:sp>
        <p:nvSpPr>
          <p:cNvPr id="36" name="Oval 35">
            <a:extLst>
              <a:ext uri="{FF2B5EF4-FFF2-40B4-BE49-F238E27FC236}">
                <a16:creationId xmlns:a16="http://schemas.microsoft.com/office/drawing/2014/main" id="{FAB2D758-BC2B-8616-7F5C-78EAB0E9AA7C}"/>
              </a:ext>
            </a:extLst>
          </p:cNvPr>
          <p:cNvSpPr/>
          <p:nvPr/>
        </p:nvSpPr>
        <p:spPr>
          <a:xfrm flipV="1">
            <a:off x="7010401" y="5241880"/>
            <a:ext cx="1714500" cy="561631"/>
          </a:xfrm>
          <a:prstGeom prst="ellipse">
            <a:avLst/>
          </a:prstGeom>
          <a:noFill/>
          <a:ln w="25400" cap="flat" cmpd="sng" algn="ctr">
            <a:solidFill>
              <a:srgbClr val="FF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350" b="0" i="0" u="none" strike="noStrike" kern="0" cap="none" spc="0" normalizeH="0" baseline="0" noProof="0" dirty="0">
                <a:ln>
                  <a:noFill/>
                </a:ln>
                <a:solidFill>
                  <a:prstClr val="white"/>
                </a:solidFill>
                <a:effectLst/>
                <a:uLnTx/>
                <a:uFillTx/>
                <a:latin typeface="Calibri"/>
                <a:ea typeface="+mn-ea"/>
                <a:cs typeface="+mn-cs"/>
              </a:rPr>
              <a:t> </a:t>
            </a:r>
          </a:p>
        </p:txBody>
      </p:sp>
      <p:sp>
        <p:nvSpPr>
          <p:cNvPr id="38" name="Oval 37">
            <a:extLst>
              <a:ext uri="{FF2B5EF4-FFF2-40B4-BE49-F238E27FC236}">
                <a16:creationId xmlns:a16="http://schemas.microsoft.com/office/drawing/2014/main" id="{1B26A81D-1CE7-0AEE-DC9F-10E11522CD65}"/>
              </a:ext>
            </a:extLst>
          </p:cNvPr>
          <p:cNvSpPr/>
          <p:nvPr/>
        </p:nvSpPr>
        <p:spPr>
          <a:xfrm flipV="1">
            <a:off x="8715373" y="5241879"/>
            <a:ext cx="1877979" cy="561633"/>
          </a:xfrm>
          <a:prstGeom prst="ellipse">
            <a:avLst/>
          </a:prstGeom>
          <a:noFill/>
          <a:ln w="25400" cap="flat" cmpd="sng" algn="ctr">
            <a:solidFill>
              <a:srgbClr val="FF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18835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P spid="16" grpId="0" animBg="1"/>
      <p:bldP spid="18" grpId="0" animBg="1"/>
      <p:bldP spid="19" grpId="0" animBg="1"/>
      <p:bldP spid="21" grpId="0" animBg="1"/>
      <p:bldP spid="22" grpId="0" animBg="1"/>
      <p:bldP spid="36" grpId="0" animBg="1"/>
      <p:bldP spid="3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26166-BEA3-7998-6A1B-96433F4392C6}"/>
              </a:ext>
            </a:extLst>
          </p:cNvPr>
          <p:cNvSpPr>
            <a:spLocks noGrp="1"/>
          </p:cNvSpPr>
          <p:nvPr>
            <p:ph type="title"/>
          </p:nvPr>
        </p:nvSpPr>
        <p:spPr/>
        <p:txBody>
          <a:bodyPr/>
          <a:lstStyle/>
          <a:p>
            <a:pPr algn="ctr"/>
            <a:r>
              <a:rPr lang="en-GB" b="1" dirty="0"/>
              <a:t>Summary </a:t>
            </a:r>
            <a:endParaRPr lang="en-GB" dirty="0"/>
          </a:p>
        </p:txBody>
      </p:sp>
      <p:sp>
        <p:nvSpPr>
          <p:cNvPr id="3" name="Content Placeholder 2">
            <a:extLst>
              <a:ext uri="{FF2B5EF4-FFF2-40B4-BE49-F238E27FC236}">
                <a16:creationId xmlns:a16="http://schemas.microsoft.com/office/drawing/2014/main" id="{E64AEB8F-E7D5-C0CF-16D7-6CBB9F10BA5B}"/>
              </a:ext>
            </a:extLst>
          </p:cNvPr>
          <p:cNvSpPr>
            <a:spLocks noGrp="1"/>
          </p:cNvSpPr>
          <p:nvPr>
            <p:ph idx="1"/>
          </p:nvPr>
        </p:nvSpPr>
        <p:spPr/>
        <p:txBody>
          <a:bodyPr/>
          <a:lstStyle/>
          <a:p>
            <a:r>
              <a:rPr lang="en-GB" sz="2800" dirty="0" err="1"/>
              <a:t>CuIUD</a:t>
            </a:r>
            <a:r>
              <a:rPr lang="en-GB" sz="2800" dirty="0"/>
              <a:t> is about 10 times more effective than any oral EC and provides on going contraception </a:t>
            </a:r>
          </a:p>
          <a:p>
            <a:r>
              <a:rPr lang="en-GB" sz="2800" dirty="0"/>
              <a:t>UPA-EC – first line oral EC if UPSI 5 days prior to estimated day of ovulation </a:t>
            </a:r>
          </a:p>
          <a:p>
            <a:r>
              <a:rPr lang="en-GB" sz="2800" dirty="0"/>
              <a:t>BMI &gt; 26 or weight &gt; 70 kg – double dose of LNG-EC</a:t>
            </a:r>
          </a:p>
          <a:p>
            <a:r>
              <a:rPr lang="en-GB" sz="2800" dirty="0"/>
              <a:t>Quick starting contraception – wait for 5 days after UPA-EC</a:t>
            </a:r>
          </a:p>
          <a:p>
            <a:r>
              <a:rPr lang="en-GB" sz="2800" dirty="0"/>
              <a:t>Pregnancy test in 3 weeks </a:t>
            </a:r>
          </a:p>
          <a:p>
            <a:pPr marL="0" indent="0">
              <a:buNone/>
            </a:pPr>
            <a:endParaRPr lang="en-GB" dirty="0"/>
          </a:p>
        </p:txBody>
      </p:sp>
    </p:spTree>
    <p:extLst>
      <p:ext uri="{BB962C8B-B14F-4D97-AF65-F5344CB8AC3E}">
        <p14:creationId xmlns:p14="http://schemas.microsoft.com/office/powerpoint/2010/main" val="25578020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B30DD-AC48-46B2-B3A4-323C027F48C2}"/>
              </a:ext>
            </a:extLst>
          </p:cNvPr>
          <p:cNvSpPr>
            <a:spLocks noGrp="1"/>
          </p:cNvSpPr>
          <p:nvPr>
            <p:ph type="title"/>
          </p:nvPr>
        </p:nvSpPr>
        <p:spPr/>
        <p:txBody>
          <a:bodyPr>
            <a:normAutofit/>
          </a:bodyPr>
          <a:lstStyle/>
          <a:p>
            <a:pPr algn="ctr"/>
            <a:r>
              <a:rPr lang="en-GB" sz="2200" b="1" dirty="0">
                <a:latin typeface="Calibri" charset="0"/>
              </a:rPr>
              <a:t>Decision Algorithms</a:t>
            </a:r>
            <a:br>
              <a:rPr lang="en-GB" sz="2200" b="1" dirty="0">
                <a:latin typeface="Calibri" charset="0"/>
              </a:rPr>
            </a:br>
            <a:r>
              <a:rPr lang="en-GB" sz="2200" b="1" dirty="0">
                <a:latin typeface="Calibri" charset="0"/>
              </a:rPr>
              <a:t>fsrh.org.uk  </a:t>
            </a:r>
            <a:br>
              <a:rPr lang="en-GB" sz="2200" dirty="0">
                <a:latin typeface="Calibri" charset="0"/>
              </a:rPr>
            </a:br>
            <a:r>
              <a:rPr lang="en-GB" sz="2200" dirty="0">
                <a:latin typeface="Calibri" charset="0"/>
              </a:rPr>
              <a:t>standards and guidance – current clinical – </a:t>
            </a:r>
            <a:r>
              <a:rPr lang="en-GB" sz="2400" dirty="0">
                <a:latin typeface="Calibri" charset="0"/>
              </a:rPr>
              <a:t>emergency contraception </a:t>
            </a:r>
            <a:endParaRPr lang="en-GB" sz="2400" dirty="0"/>
          </a:p>
        </p:txBody>
      </p:sp>
      <p:pic>
        <p:nvPicPr>
          <p:cNvPr id="4" name="Content Placeholder 6" descr="Screen shot 2017-11-09 at 17.54.46.png">
            <a:extLst>
              <a:ext uri="{FF2B5EF4-FFF2-40B4-BE49-F238E27FC236}">
                <a16:creationId xmlns:a16="http://schemas.microsoft.com/office/drawing/2014/main" id="{2798EBA5-2313-08D9-8ED8-699F1F9E758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14041" r="-14041"/>
          <a:stretch>
            <a:fillRect/>
          </a:stretch>
        </p:blipFill>
        <p:spPr>
          <a:xfrm>
            <a:off x="838200" y="1619250"/>
            <a:ext cx="5029200" cy="5057775"/>
          </a:xfrm>
        </p:spPr>
      </p:pic>
      <p:pic>
        <p:nvPicPr>
          <p:cNvPr id="6" name="Content Placeholder 7" descr="Screen shot 2017-11-09 at 17.54.21.png">
            <a:extLst>
              <a:ext uri="{FF2B5EF4-FFF2-40B4-BE49-F238E27FC236}">
                <a16:creationId xmlns:a16="http://schemas.microsoft.com/office/drawing/2014/main" id="{C133651C-701F-4671-290F-1503236DDAB7}"/>
              </a:ext>
            </a:extLst>
          </p:cNvPr>
          <p:cNvPicPr>
            <a:picLocks noChangeAspect="1"/>
          </p:cNvPicPr>
          <p:nvPr/>
        </p:nvPicPr>
        <p:blipFill>
          <a:blip r:embed="rId3">
            <a:extLst>
              <a:ext uri="{28A0092B-C50C-407E-A947-70E740481C1C}">
                <a14:useLocalDpi xmlns:a14="http://schemas.microsoft.com/office/drawing/2010/main" val="0"/>
              </a:ext>
            </a:extLst>
          </a:blip>
          <a:srcRect l="-9488" r="-9488"/>
          <a:stretch>
            <a:fillRect/>
          </a:stretch>
        </p:blipFill>
        <p:spPr>
          <a:xfrm>
            <a:off x="6324600" y="1690688"/>
            <a:ext cx="5029200" cy="4681537"/>
          </a:xfrm>
          <a:prstGeom prst="rect">
            <a:avLst/>
          </a:prstGeom>
        </p:spPr>
      </p:pic>
    </p:spTree>
    <p:extLst>
      <p:ext uri="{BB962C8B-B14F-4D97-AF65-F5344CB8AC3E}">
        <p14:creationId xmlns:p14="http://schemas.microsoft.com/office/powerpoint/2010/main" val="23332844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37122" y="6008914"/>
            <a:ext cx="2790701" cy="7243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Title 5">
            <a:extLst>
              <a:ext uri="{FF2B5EF4-FFF2-40B4-BE49-F238E27FC236}">
                <a16:creationId xmlns:a16="http://schemas.microsoft.com/office/drawing/2014/main" id="{1957313D-9CAB-4482-B669-3B847E158AB6}"/>
              </a:ext>
            </a:extLst>
          </p:cNvPr>
          <p:cNvSpPr>
            <a:spLocks noGrp="1"/>
          </p:cNvSpPr>
          <p:nvPr>
            <p:ph type="title"/>
          </p:nvPr>
        </p:nvSpPr>
        <p:spPr>
          <a:xfrm>
            <a:off x="1862433" y="1871393"/>
            <a:ext cx="8570039" cy="2011179"/>
          </a:xfrm>
        </p:spPr>
        <p:txBody>
          <a:bodyPr>
            <a:noAutofit/>
          </a:bodyPr>
          <a:lstStyle/>
          <a:p>
            <a:pPr algn="ctr"/>
            <a:r>
              <a:rPr lang="en-GB" sz="4400" dirty="0">
                <a:latin typeface="Calibri" panose="020F0502020204030204" pitchFamily="34" charset="0"/>
                <a:cs typeface="Calibri" panose="020F0502020204030204" pitchFamily="34" charset="0"/>
              </a:rPr>
              <a:t>Sexual Health Services</a:t>
            </a:r>
            <a:br>
              <a:rPr lang="en-GB" sz="4400" dirty="0">
                <a:latin typeface="Calibri" panose="020F0502020204030204" pitchFamily="34" charset="0"/>
                <a:cs typeface="Calibri" panose="020F0502020204030204" pitchFamily="34" charset="0"/>
              </a:rPr>
            </a:br>
            <a:r>
              <a:rPr lang="en-GB" sz="4400" dirty="0">
                <a:latin typeface="Calibri" panose="020F0502020204030204" pitchFamily="34" charset="0"/>
                <a:cs typeface="Calibri" panose="020F0502020204030204" pitchFamily="34" charset="0"/>
              </a:rPr>
              <a:t>Hampshire Isle of Wight Portsmouth Southampton</a:t>
            </a:r>
          </a:p>
        </p:txBody>
      </p:sp>
      <p:sp>
        <p:nvSpPr>
          <p:cNvPr id="2" name="Slide Number Placeholder 1">
            <a:extLst>
              <a:ext uri="{FF2B5EF4-FFF2-40B4-BE49-F238E27FC236}">
                <a16:creationId xmlns:a16="http://schemas.microsoft.com/office/drawing/2014/main" id="{6BBC82C4-663F-4617-972A-8B67AA8E5F60}"/>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898949-DBEE-42AF-93B8-E24DF2BBF04D}" type="slidenum">
              <a:rPr kumimoji="0" lang="en-GB" sz="900" b="0" i="0" u="none" strike="noStrike" kern="1200" cap="none" spc="0" normalizeH="0" baseline="0" noProof="0" smtClean="0">
                <a:ln>
                  <a:noFill/>
                </a:ln>
                <a:solidFill>
                  <a:srgbClr val="005EB8"/>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n-GB" sz="900" b="0" i="0" u="none" strike="noStrike" kern="1200" cap="none" spc="0" normalizeH="0" baseline="0" noProof="0" dirty="0">
              <a:ln>
                <a:noFill/>
              </a:ln>
              <a:solidFill>
                <a:srgbClr val="005EB8"/>
              </a:solidFill>
              <a:effectLst/>
              <a:uLnTx/>
              <a:uFillTx/>
              <a:latin typeface="Arial"/>
              <a:ea typeface="+mn-ea"/>
              <a:cs typeface="+mn-cs"/>
            </a:endParaRPr>
          </a:p>
        </p:txBody>
      </p:sp>
      <p:pic>
        <p:nvPicPr>
          <p:cNvPr id="10" name="Picture 9">
            <a:extLst>
              <a:ext uri="{FF2B5EF4-FFF2-40B4-BE49-F238E27FC236}">
                <a16:creationId xmlns:a16="http://schemas.microsoft.com/office/drawing/2014/main" id="{C1FF7F9B-0FC0-4D62-940C-BFF8FE9D57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3585" y="4801270"/>
            <a:ext cx="7964828" cy="861198"/>
          </a:xfrm>
          <a:prstGeom prst="rect">
            <a:avLst/>
          </a:prstGeom>
        </p:spPr>
      </p:pic>
      <p:pic>
        <p:nvPicPr>
          <p:cNvPr id="7" name="Picture 6">
            <a:extLst>
              <a:ext uri="{FF2B5EF4-FFF2-40B4-BE49-F238E27FC236}">
                <a16:creationId xmlns:a16="http://schemas.microsoft.com/office/drawing/2014/main" id="{79B53FF1-7809-4BD2-8A71-ED13B499B48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80485" y="327369"/>
            <a:ext cx="1152000" cy="468000"/>
          </a:xfrm>
          <a:prstGeom prst="rect">
            <a:avLst/>
          </a:prstGeom>
          <a:noFill/>
          <a:ln>
            <a:noFill/>
          </a:ln>
        </p:spPr>
      </p:pic>
      <p:pic>
        <p:nvPicPr>
          <p:cNvPr id="8" name="Picture 7">
            <a:extLst>
              <a:ext uri="{FF2B5EF4-FFF2-40B4-BE49-F238E27FC236}">
                <a16:creationId xmlns:a16="http://schemas.microsoft.com/office/drawing/2014/main" id="{9F2491AD-629D-44BB-9BB3-0584D5F484E4}"/>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1226018" y="327369"/>
            <a:ext cx="585497" cy="587900"/>
          </a:xfrm>
          <a:prstGeom prst="rect">
            <a:avLst/>
          </a:prstGeom>
          <a:noFill/>
          <a:ln>
            <a:noFill/>
          </a:ln>
        </p:spPr>
      </p:pic>
    </p:spTree>
    <p:extLst>
      <p:ext uri="{BB962C8B-B14F-4D97-AF65-F5344CB8AC3E}">
        <p14:creationId xmlns:p14="http://schemas.microsoft.com/office/powerpoint/2010/main" val="29152236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59832" y="1160785"/>
            <a:ext cx="10618570" cy="4741977"/>
          </a:xfrm>
        </p:spPr>
        <p:txBody>
          <a:bodyPr>
            <a:normAutofit/>
          </a:bodyPr>
          <a:lstStyle/>
          <a:p>
            <a:pPr marL="457200" indent="-457200">
              <a:buFont typeface="Arial" pitchFamily="34" charset="0"/>
              <a:buChar char="•"/>
            </a:pPr>
            <a:endParaRPr lang="en-GB" sz="2800" dirty="0">
              <a:solidFill>
                <a:srgbClr val="7030A0"/>
              </a:solidFill>
              <a:latin typeface="Calibri" panose="020F0502020204030204" pitchFamily="34" charset="0"/>
              <a:cs typeface="Calibri" panose="020F0502020204030204" pitchFamily="34" charset="0"/>
            </a:endParaRPr>
          </a:p>
          <a:p>
            <a:endParaRPr lang="en-GB" sz="28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898949-DBEE-42AF-93B8-E24DF2BBF04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5122" name="Picture 2" descr="R:\SHS Shared\Sexual Health Promotion\Communications &amp; Marketing\1. SHP Images\Logos\LTAI ur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1652" y="5902762"/>
            <a:ext cx="7095587" cy="719014"/>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266CDCB7-EE51-438E-92F8-AF3A9633B19A}"/>
              </a:ext>
            </a:extLst>
          </p:cNvPr>
          <p:cNvSpPr>
            <a:spLocks noGrp="1"/>
          </p:cNvSpPr>
          <p:nvPr>
            <p:ph type="title"/>
          </p:nvPr>
        </p:nvSpPr>
        <p:spPr>
          <a:xfrm>
            <a:off x="3964229" y="236224"/>
            <a:ext cx="4906737" cy="779463"/>
          </a:xfrm>
        </p:spPr>
        <p:txBody>
          <a:bodyPr>
            <a:normAutofit/>
          </a:bodyPr>
          <a:lstStyle/>
          <a:p>
            <a:r>
              <a:rPr lang="en-GB" sz="3600" dirty="0">
                <a:latin typeface="Abadi Extra Light" panose="020B0204020104020204" pitchFamily="34" charset="0"/>
              </a:rPr>
              <a:t>Accessing Our Service</a:t>
            </a:r>
            <a:endParaRPr lang="en-GB" sz="3600" dirty="0"/>
          </a:p>
        </p:txBody>
      </p:sp>
      <p:sp>
        <p:nvSpPr>
          <p:cNvPr id="12" name="TextBox 11">
            <a:extLst>
              <a:ext uri="{FF2B5EF4-FFF2-40B4-BE49-F238E27FC236}">
                <a16:creationId xmlns:a16="http://schemas.microsoft.com/office/drawing/2014/main" id="{50DAF669-5654-46B6-8C85-346E9D6587F0}"/>
              </a:ext>
            </a:extLst>
          </p:cNvPr>
          <p:cNvSpPr txBox="1"/>
          <p:nvPr/>
        </p:nvSpPr>
        <p:spPr>
          <a:xfrm>
            <a:off x="5839326" y="3840974"/>
            <a:ext cx="594044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783CAED2-E9BA-4E06-B66A-98BC71FD78B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80485" y="327369"/>
            <a:ext cx="1152000" cy="468000"/>
          </a:xfrm>
          <a:prstGeom prst="rect">
            <a:avLst/>
          </a:prstGeom>
          <a:noFill/>
          <a:ln>
            <a:noFill/>
          </a:ln>
        </p:spPr>
      </p:pic>
      <p:pic>
        <p:nvPicPr>
          <p:cNvPr id="11" name="Picture 10">
            <a:extLst>
              <a:ext uri="{FF2B5EF4-FFF2-40B4-BE49-F238E27FC236}">
                <a16:creationId xmlns:a16="http://schemas.microsoft.com/office/drawing/2014/main" id="{5ED53E47-EB3A-42F2-9928-412B18D935E3}"/>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1226018" y="327369"/>
            <a:ext cx="585497" cy="587900"/>
          </a:xfrm>
          <a:prstGeom prst="rect">
            <a:avLst/>
          </a:prstGeom>
          <a:noFill/>
          <a:ln>
            <a:noFill/>
          </a:ln>
        </p:spPr>
      </p:pic>
      <p:sp>
        <p:nvSpPr>
          <p:cNvPr id="2" name="TextBox 1">
            <a:extLst>
              <a:ext uri="{FF2B5EF4-FFF2-40B4-BE49-F238E27FC236}">
                <a16:creationId xmlns:a16="http://schemas.microsoft.com/office/drawing/2014/main" id="{C58B4E97-EC5B-1757-AF3A-D8DF8D42E311}"/>
              </a:ext>
            </a:extLst>
          </p:cNvPr>
          <p:cNvSpPr txBox="1"/>
          <p:nvPr/>
        </p:nvSpPr>
        <p:spPr>
          <a:xfrm>
            <a:off x="612648" y="1293090"/>
            <a:ext cx="11167124" cy="4247317"/>
          </a:xfrm>
          <a:prstGeom prst="rect">
            <a:avLst/>
          </a:prstGeom>
          <a:noFill/>
        </p:spPr>
        <p:txBody>
          <a:bodyPr wrap="square" rtlCol="0">
            <a:spAutoFit/>
          </a:bodyPr>
          <a:lstStyle/>
          <a:p>
            <a:r>
              <a:rPr lang="en-GB" sz="1800" b="1" dirty="0">
                <a:solidFill>
                  <a:srgbClr val="002060"/>
                </a:solidFill>
                <a:latin typeface="Calibri" panose="020F0502020204030204" pitchFamily="34" charset="0"/>
                <a:cs typeface="Calibri" panose="020F0502020204030204" pitchFamily="34" charset="0"/>
              </a:rPr>
              <a:t>Online:</a:t>
            </a:r>
          </a:p>
          <a:p>
            <a:pPr marL="457200" indent="-457200">
              <a:buFont typeface="Arial" pitchFamily="34" charset="0"/>
              <a:buChar char="•"/>
            </a:pPr>
            <a:r>
              <a:rPr lang="en-GB" sz="1800" b="1" dirty="0">
                <a:solidFill>
                  <a:srgbClr val="002060"/>
                </a:solidFill>
                <a:latin typeface="Calibri" panose="020F0502020204030204" pitchFamily="34" charset="0"/>
                <a:cs typeface="Calibri" panose="020F0502020204030204" pitchFamily="34" charset="0"/>
              </a:rPr>
              <a:t>Online Testing</a:t>
            </a:r>
          </a:p>
          <a:p>
            <a:pPr marL="457200" indent="-457200">
              <a:buFont typeface="Arial" pitchFamily="34" charset="0"/>
              <a:buChar char="•"/>
            </a:pPr>
            <a:r>
              <a:rPr lang="en-GB" sz="1800" b="1" dirty="0">
                <a:solidFill>
                  <a:srgbClr val="002060"/>
                </a:solidFill>
                <a:latin typeface="Calibri" panose="020F0502020204030204" pitchFamily="34" charset="0"/>
                <a:cs typeface="Calibri" panose="020F0502020204030204" pitchFamily="34" charset="0"/>
              </a:rPr>
              <a:t>Condoms By Post</a:t>
            </a:r>
          </a:p>
          <a:p>
            <a:pPr marL="457200" indent="-457200">
              <a:buFont typeface="Arial" pitchFamily="34" charset="0"/>
              <a:buChar char="•"/>
            </a:pPr>
            <a:r>
              <a:rPr lang="en-GB" sz="1800" b="1" dirty="0">
                <a:solidFill>
                  <a:srgbClr val="002060"/>
                </a:solidFill>
                <a:latin typeface="Calibri" panose="020F0502020204030204" pitchFamily="34" charset="0"/>
                <a:cs typeface="Calibri" panose="020F0502020204030204" pitchFamily="34" charset="0"/>
              </a:rPr>
              <a:t>24/7 ‘Need Help’ Facility </a:t>
            </a:r>
          </a:p>
          <a:p>
            <a:pPr marL="457200" indent="-457200">
              <a:buFont typeface="Arial" pitchFamily="34" charset="0"/>
              <a:buChar char="•"/>
            </a:pPr>
            <a:r>
              <a:rPr lang="en-GB" sz="1800" b="1" dirty="0">
                <a:solidFill>
                  <a:srgbClr val="002060"/>
                </a:solidFill>
                <a:latin typeface="Calibri" panose="020F0502020204030204" pitchFamily="34" charset="0"/>
                <a:cs typeface="Calibri" panose="020F0502020204030204" pitchFamily="34" charset="0"/>
              </a:rPr>
              <a:t>Advice and Information</a:t>
            </a:r>
          </a:p>
          <a:p>
            <a:pPr marL="457200" indent="-457200">
              <a:buFont typeface="Arial" pitchFamily="34" charset="0"/>
              <a:buChar char="•"/>
            </a:pPr>
            <a:r>
              <a:rPr lang="en-GB" sz="1800" b="1" dirty="0">
                <a:solidFill>
                  <a:srgbClr val="002060"/>
                </a:solidFill>
                <a:latin typeface="Calibri" panose="020F0502020204030204" pitchFamily="34" charset="0"/>
                <a:cs typeface="Calibri" panose="020F0502020204030204" pitchFamily="34" charset="0"/>
              </a:rPr>
              <a:t>Support for young people</a:t>
            </a:r>
          </a:p>
          <a:p>
            <a:pPr marL="457200" indent="-457200">
              <a:buFont typeface="Arial" pitchFamily="34" charset="0"/>
              <a:buChar char="•"/>
            </a:pPr>
            <a:endParaRPr lang="en-GB" b="1" dirty="0">
              <a:solidFill>
                <a:srgbClr val="002060"/>
              </a:solidFill>
              <a:latin typeface="Calibri" panose="020F0502020204030204" pitchFamily="34" charset="0"/>
              <a:cs typeface="Calibri" panose="020F0502020204030204" pitchFamily="34" charset="0"/>
            </a:endParaRPr>
          </a:p>
          <a:p>
            <a:r>
              <a:rPr lang="en-GB" sz="1800" b="1" dirty="0">
                <a:solidFill>
                  <a:srgbClr val="002060"/>
                </a:solidFill>
                <a:latin typeface="Calibri" panose="020F0502020204030204" pitchFamily="34" charset="0"/>
                <a:cs typeface="Calibri" panose="020F0502020204030204" pitchFamily="34" charset="0"/>
              </a:rPr>
              <a:t>Main hubs: </a:t>
            </a:r>
          </a:p>
          <a:p>
            <a:pPr marL="457200" indent="-457200">
              <a:buFont typeface="Arial" pitchFamily="34" charset="0"/>
              <a:buChar char="•"/>
            </a:pPr>
            <a:r>
              <a:rPr lang="en-GB" sz="1800" b="1" dirty="0">
                <a:solidFill>
                  <a:srgbClr val="002060"/>
                </a:solidFill>
                <a:latin typeface="Calibri" panose="020F0502020204030204" pitchFamily="34" charset="0"/>
                <a:cs typeface="Calibri" panose="020F0502020204030204" pitchFamily="34" charset="0"/>
              </a:rPr>
              <a:t>St Mary’s Hospital, Portsmouth</a:t>
            </a:r>
          </a:p>
          <a:p>
            <a:pPr marL="457200" indent="-457200">
              <a:buFont typeface="Arial" pitchFamily="34" charset="0"/>
              <a:buChar char="•"/>
            </a:pPr>
            <a:r>
              <a:rPr lang="en-GB" sz="1800" b="1" dirty="0">
                <a:solidFill>
                  <a:srgbClr val="002060"/>
                </a:solidFill>
                <a:latin typeface="Calibri" panose="020F0502020204030204" pitchFamily="34" charset="0"/>
                <a:cs typeface="Calibri" panose="020F0502020204030204" pitchFamily="34" charset="0"/>
              </a:rPr>
              <a:t>Royal South Hants, Southampton</a:t>
            </a:r>
          </a:p>
          <a:p>
            <a:pPr marL="457200" indent="-457200">
              <a:buFont typeface="Arial" pitchFamily="34" charset="0"/>
              <a:buChar char="•"/>
            </a:pPr>
            <a:r>
              <a:rPr lang="en-GB" sz="1800" b="1" dirty="0">
                <a:solidFill>
                  <a:srgbClr val="002060"/>
                </a:solidFill>
                <a:latin typeface="Calibri" panose="020F0502020204030204" pitchFamily="34" charset="0"/>
                <a:cs typeface="Calibri" panose="020F0502020204030204" pitchFamily="34" charset="0"/>
              </a:rPr>
              <a:t>Crown Heights, Basingstoke</a:t>
            </a:r>
          </a:p>
          <a:p>
            <a:pPr marL="457200" indent="-457200">
              <a:buFont typeface="Arial" pitchFamily="34" charset="0"/>
              <a:buChar char="•"/>
            </a:pPr>
            <a:r>
              <a:rPr lang="en-GB" sz="1800" b="1" dirty="0">
                <a:solidFill>
                  <a:srgbClr val="002060"/>
                </a:solidFill>
                <a:latin typeface="Calibri" panose="020F0502020204030204" pitchFamily="34" charset="0"/>
                <a:cs typeface="Calibri" panose="020F0502020204030204" pitchFamily="34" charset="0"/>
              </a:rPr>
              <a:t>Andover Health Centre </a:t>
            </a:r>
          </a:p>
          <a:p>
            <a:pPr marL="457200" indent="-457200">
              <a:buFont typeface="Arial" pitchFamily="34" charset="0"/>
              <a:buChar char="•"/>
            </a:pPr>
            <a:r>
              <a:rPr lang="en-GB" sz="1800" b="1" dirty="0">
                <a:solidFill>
                  <a:srgbClr val="002060"/>
                </a:solidFill>
                <a:latin typeface="Calibri" panose="020F0502020204030204" pitchFamily="34" charset="0"/>
                <a:cs typeface="Calibri" panose="020F0502020204030204" pitchFamily="34" charset="0"/>
              </a:rPr>
              <a:t>Aldershot Centre for Health</a:t>
            </a:r>
          </a:p>
          <a:p>
            <a:pPr marL="457200" indent="-457200">
              <a:buFont typeface="Arial" pitchFamily="34" charset="0"/>
              <a:buChar char="•"/>
            </a:pPr>
            <a:r>
              <a:rPr lang="en-GB" sz="1800" b="1" dirty="0">
                <a:solidFill>
                  <a:srgbClr val="002060"/>
                </a:solidFill>
                <a:latin typeface="Calibri" panose="020F0502020204030204" pitchFamily="34" charset="0"/>
                <a:cs typeface="Calibri" panose="020F0502020204030204" pitchFamily="34" charset="0"/>
              </a:rPr>
              <a:t>St Mary’s Hospital, Isle of Wight</a:t>
            </a:r>
          </a:p>
          <a:p>
            <a:pPr marL="457200" indent="-457200">
              <a:buFont typeface="Arial" pitchFamily="34" charset="0"/>
              <a:buChar char="•"/>
            </a:pPr>
            <a:endParaRPr lang="en-GB" sz="1800" b="1" dirty="0">
              <a:solidFill>
                <a:srgbClr val="002060"/>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7735EB0B-68C2-6068-350E-8D5D004F7528}"/>
              </a:ext>
            </a:extLst>
          </p:cNvPr>
          <p:cNvSpPr txBox="1"/>
          <p:nvPr/>
        </p:nvSpPr>
        <p:spPr>
          <a:xfrm>
            <a:off x="5394960" y="1261202"/>
            <a:ext cx="3895344" cy="1477328"/>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800" b="1" i="0" u="none" strike="noStrike" kern="120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rPr>
              <a:t>Clinic Finder </a:t>
            </a:r>
          </a:p>
          <a:p>
            <a:pPr marL="457200" marR="0" lvl="0" indent="-4572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800" b="1" i="0" u="none" strike="noStrike" kern="120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rPr>
              <a:t>Referrals</a:t>
            </a:r>
          </a:p>
          <a:p>
            <a:pPr marL="457200" marR="0" lvl="0" indent="-4572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800" b="1" i="0" u="none" strike="noStrike" kern="120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rPr>
              <a:t>Specialist Clinics</a:t>
            </a:r>
          </a:p>
          <a:p>
            <a:pPr marL="457200" marR="0" lvl="0" indent="-4572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800" b="1" i="0" u="none" strike="noStrike" kern="120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rPr>
              <a:t>Information for Professionals </a:t>
            </a:r>
          </a:p>
          <a:p>
            <a:pPr marL="457200" marR="0" lvl="0" indent="-4572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800" b="1" i="0" u="none" strike="noStrike" kern="120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rPr>
              <a:t>PHR Personal Health record</a:t>
            </a:r>
            <a:endParaRPr kumimoji="0" lang="en-GB"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6" name="TextBox 5">
            <a:extLst>
              <a:ext uri="{FF2B5EF4-FFF2-40B4-BE49-F238E27FC236}">
                <a16:creationId xmlns:a16="http://schemas.microsoft.com/office/drawing/2014/main" id="{DD8A4822-687F-566D-A347-17512F2E805B}"/>
              </a:ext>
            </a:extLst>
          </p:cNvPr>
          <p:cNvSpPr txBox="1"/>
          <p:nvPr/>
        </p:nvSpPr>
        <p:spPr>
          <a:xfrm>
            <a:off x="5540696" y="3236251"/>
            <a:ext cx="3526543"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You can find details of the nearest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sexual health clinic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hlinkClick r:id="rId6">
                  <a:extLst>
                    <a:ext uri="{A12FA001-AC4F-418D-AE19-62706E023703}">
                      <ahyp:hlinkClr xmlns:ahyp="http://schemas.microsoft.com/office/drawing/2018/hyperlinkcolor" val="tx"/>
                    </a:ext>
                  </a:extLst>
                </a:hlinkClick>
              </a:rPr>
              <a:t>www.letstalkaboutit.nhs.uk</a:t>
            </a:r>
            <a:r>
              <a:rPr kumimoji="0" lang="en-GB"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-Click the clinic finder button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Or call: 0300 300 2016 </a:t>
            </a:r>
          </a:p>
        </p:txBody>
      </p:sp>
      <p:pic>
        <p:nvPicPr>
          <p:cNvPr id="14" name="Picture 13" descr="A cell phone with a screen showing a website&#10;&#10;Description automatically generated">
            <a:extLst>
              <a:ext uri="{FF2B5EF4-FFF2-40B4-BE49-F238E27FC236}">
                <a16:creationId xmlns:a16="http://schemas.microsoft.com/office/drawing/2014/main" id="{A7C345A7-311F-95C5-0EBA-4C90429EDB75}"/>
              </a:ext>
            </a:extLst>
          </p:cNvPr>
          <p:cNvPicPr>
            <a:picLocks noChangeAspect="1"/>
          </p:cNvPicPr>
          <p:nvPr/>
        </p:nvPicPr>
        <p:blipFill rotWithShape="1">
          <a:blip r:embed="rId7">
            <a:extLst>
              <a:ext uri="{28A0092B-C50C-407E-A947-70E740481C1C}">
                <a14:useLocalDpi xmlns:a14="http://schemas.microsoft.com/office/drawing/2010/main" val="0"/>
              </a:ext>
            </a:extLst>
          </a:blip>
          <a:srcRect l="15635" t="2890" r="15849" b="2801"/>
          <a:stretch/>
        </p:blipFill>
        <p:spPr>
          <a:xfrm>
            <a:off x="8937826" y="795369"/>
            <a:ext cx="2384411" cy="4425855"/>
          </a:xfrm>
          <a:prstGeom prst="rect">
            <a:avLst/>
          </a:prstGeom>
        </p:spPr>
      </p:pic>
      <p:pic>
        <p:nvPicPr>
          <p:cNvPr id="18" name="Picture 17" descr="A cellphone with a person holding a cup&#10;&#10;Description automatically generated">
            <a:extLst>
              <a:ext uri="{FF2B5EF4-FFF2-40B4-BE49-F238E27FC236}">
                <a16:creationId xmlns:a16="http://schemas.microsoft.com/office/drawing/2014/main" id="{8913797E-72BD-E3F7-C9D3-C689E9AECB29}"/>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3252" b="95768" l="16824" r="87461">
                        <a14:foregroundMark x1="24071" y1="8330" x2="86019" y2="11594"/>
                        <a14:foregroundMark x1="82735" y1="7795" x2="82735" y2="7795"/>
                        <a14:foregroundMark x1="66226" y1="6682" x2="38752" y2="8686"/>
                        <a14:foregroundMark x1="38752" y1="8686" x2="38752" y2="8686"/>
                        <a14:foregroundMark x1="69124" y1="7038" x2="44360" y2="5256"/>
                        <a14:foregroundMark x1="44360" y1="5256" x2="51544" y2="10067"/>
                        <a14:foregroundMark x1="51544" y1="10067" x2="68368" y2="7216"/>
                        <a14:foregroundMark x1="51544" y1="10735" x2="41714" y2="11626"/>
                        <a14:foregroundMark x1="41714" y1="11626" x2="53245" y2="3252"/>
                        <a14:foregroundMark x1="53245" y1="3252" x2="67486" y2="9131"/>
                        <a14:foregroundMark x1="67486" y1="9131" x2="54883" y2="14120"/>
                        <a14:foregroundMark x1="54883" y1="14120" x2="44360" y2="11492"/>
                        <a14:foregroundMark x1="44360" y1="11492" x2="44234" y2="11492"/>
                        <a14:foregroundMark x1="47637" y1="7216" x2="28418" y2="5523"/>
                        <a14:foregroundMark x1="28418" y1="5523" x2="22621" y2="11982"/>
                        <a14:foregroundMark x1="22621" y1="11982" x2="27914" y2="20089"/>
                        <a14:foregroundMark x1="27914" y1="20089" x2="49716" y2="15011"/>
                        <a14:foregroundMark x1="49716" y1="15011" x2="46692" y2="6860"/>
                        <a14:foregroundMark x1="46692" y1="6860" x2="45810" y2="6682"/>
                        <a14:foregroundMark x1="22747" y1="30200" x2="22747" y2="30200"/>
                        <a14:foregroundMark x1="22747" y1="33497" x2="22747" y2="33497"/>
                        <a14:foregroundMark x1="20416" y1="34076" x2="20416" y2="34076"/>
                        <a14:foregroundMark x1="51292" y1="88686" x2="51292" y2="88686"/>
                        <a14:foregroundMark x1="52615" y1="91091" x2="52615" y2="91091"/>
                        <a14:foregroundMark x1="65469" y1="95367" x2="65469" y2="95367"/>
                        <a14:foregroundMark x1="65469" y1="95367" x2="65469" y2="95367"/>
                        <a14:foregroundMark x1="65974" y1="94833" x2="65974" y2="94833"/>
                        <a14:foregroundMark x1="65974" y1="94833" x2="68368" y2="94432"/>
                        <a14:foregroundMark x1="70195" y1="94833" x2="70195" y2="94833"/>
                        <a14:foregroundMark x1="71204" y1="94833" x2="71204" y2="94833"/>
                        <a14:foregroundMark x1="71204" y1="94833" x2="71204" y2="94833"/>
                        <a14:foregroundMark x1="76434" y1="95367" x2="76434" y2="95367"/>
                        <a14:foregroundMark x1="76749" y1="95367" x2="76749" y2="95367"/>
                        <a14:foregroundMark x1="76749" y1="95367" x2="76749" y2="95367"/>
                        <a14:foregroundMark x1="82231" y1="69800" x2="82231" y2="69800"/>
                        <a14:foregroundMark x1="82231" y1="69800" x2="82231" y2="69800"/>
                        <a14:foregroundMark x1="82231" y1="69265" x2="82987" y2="22984"/>
                        <a14:foregroundMark x1="25646" y1="36837" x2="19686" y2="31700"/>
                        <a14:foregroundMark x1="20290" y1="19478" x2="27158" y2="20401"/>
                        <a14:foregroundMark x1="27158" y1="20401" x2="25520" y2="33764"/>
                        <a14:foregroundMark x1="25520" y1="33764" x2="22747" y2="35367"/>
                        <a14:foregroundMark x1="23566" y1="37595" x2="20417" y2="22049"/>
                        <a14:foregroundMark x1="20290" y1="20166" x2="22747" y2="15947"/>
                        <a14:foregroundMark x1="76749" y1="18886" x2="85129" y2="25167"/>
                        <a14:foregroundMark x1="85129" y1="25167" x2="86262" y2="32472"/>
                        <a14:foregroundMark x1="86369" y1="35487" x2="77505" y2="39822"/>
                        <a14:foregroundMark x1="77505" y1="39822" x2="76749" y2="40000"/>
                        <a14:foregroundMark x1="82735" y1="64276" x2="81411" y2="87528"/>
                        <a14:foregroundMark x1="81411" y1="87528" x2="74543" y2="93586"/>
                        <a14:foregroundMark x1="74543" y1="93586" x2="63642" y2="96437"/>
                        <a14:foregroundMark x1="63642" y1="96437" x2="40328" y2="95768"/>
                        <a14:foregroundMark x1="40328" y1="95768" x2="24953" y2="89131"/>
                        <a14:foregroundMark x1="24953" y1="89131" x2="20038" y2="67350"/>
                        <a14:foregroundMark x1="20038" y1="67350" x2="29868" y2="35679"/>
                        <a14:foregroundMark x1="29868" y1="35679" x2="32451" y2="34076"/>
                        <a14:backgroundMark x1="18463" y1="21381" x2="18463" y2="21381"/>
                        <a14:backgroundMark x1="19219" y1="18664" x2="19219" y2="30690"/>
                        <a14:backgroundMark x1="16887" y1="17996" x2="18652" y2="32027"/>
                        <a14:backgroundMark x1="20290" y1="22049" x2="20290" y2="22049"/>
                        <a14:backgroundMark x1="20164" y1="20045" x2="20164" y2="20045"/>
                        <a14:backgroundMark x1="20164" y1="21381" x2="20164" y2="21381"/>
                        <a14:backgroundMark x1="20164" y1="21381" x2="20164" y2="22049"/>
                        <a14:backgroundMark x1="20290" y1="20312" x2="19975" y2="20267"/>
                        <a14:backgroundMark x1="19975" y1="20267" x2="19975" y2="20267"/>
                        <a14:backgroundMark x1="19408" y1="31715" x2="19534" y2="31804"/>
                        <a14:backgroundMark x1="86830" y1="35056" x2="86830" y2="35056"/>
                        <a14:backgroundMark x1="86830" y1="35857" x2="86830" y2="33229"/>
                        <a14:backgroundMark x1="86578" y1="33318" x2="86452" y2="33408"/>
                        <a14:backgroundMark x1="86704" y1="32472" x2="86704" y2="34076"/>
                        <a14:backgroundMark x1="86894" y1="35991" x2="86830" y2="30690"/>
                        <a14:backgroundMark x1="85948" y1="36303" x2="87461" y2="33764"/>
                        <a14:backgroundMark x1="86578" y1="34655" x2="86578" y2="34655"/>
                        <a14:backgroundMark x1="86578" y1="34655" x2="86578" y2="33764"/>
                        <a14:backgroundMark x1="86263" y1="32249" x2="86830" y2="32027"/>
                        <a14:backgroundMark x1="86704" y1="32784" x2="86452" y2="29933"/>
                        <a14:backgroundMark x1="87020" y1="11715" x2="87020" y2="11715"/>
                        <a14:backgroundMark x1="87020" y1="11715" x2="87020" y2="11715"/>
                        <a14:backgroundMark x1="86452" y1="11715" x2="86452" y2="11715"/>
                        <a14:backgroundMark x1="86452" y1="11715" x2="86452" y2="11715"/>
                        <a14:backgroundMark x1="85633" y1="11715" x2="85633" y2="11715"/>
                        <a14:backgroundMark x1="85948" y1="11626" x2="85948" y2="11626"/>
                        <a14:backgroundMark x1="85948" y1="11626" x2="85948" y2="11626"/>
                        <a14:backgroundMark x1="85948" y1="11626" x2="85948" y2="11626"/>
                        <a14:backgroundMark x1="86074" y1="11537" x2="87209" y2="11626"/>
                      </a14:backgroundRemoval>
                    </a14:imgEffect>
                  </a14:imgLayer>
                </a14:imgProps>
              </a:ext>
              <a:ext uri="{28A0092B-C50C-407E-A947-70E740481C1C}">
                <a14:useLocalDpi xmlns:a14="http://schemas.microsoft.com/office/drawing/2010/main" val="0"/>
              </a:ext>
            </a:extLst>
          </a:blip>
          <a:srcRect l="17832" t="2037" r="11229" b="1991"/>
          <a:stretch/>
        </p:blipFill>
        <p:spPr>
          <a:xfrm>
            <a:off x="10072119" y="3741275"/>
            <a:ext cx="1630680" cy="2880501"/>
          </a:xfrm>
          <a:prstGeom prst="rect">
            <a:avLst/>
          </a:prstGeom>
        </p:spPr>
      </p:pic>
    </p:spTree>
    <p:extLst>
      <p:ext uri="{BB962C8B-B14F-4D97-AF65-F5344CB8AC3E}">
        <p14:creationId xmlns:p14="http://schemas.microsoft.com/office/powerpoint/2010/main" val="21193351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356070" y="643803"/>
            <a:ext cx="9092418" cy="612801"/>
          </a:xfrm>
        </p:spPr>
        <p:txBody>
          <a:bodyPr>
            <a:normAutofit fontScale="90000"/>
          </a:bodyPr>
          <a:lstStyle/>
          <a:p>
            <a:pPr algn="ctr"/>
            <a:br>
              <a:rPr lang="en-GB" altLang="en-US" sz="2800" dirty="0"/>
            </a:br>
            <a:r>
              <a:rPr lang="en-GB" altLang="en-US" sz="4000" dirty="0">
                <a:latin typeface="Abadi Extra Light" panose="020B0204020104020204" pitchFamily="34" charset="0"/>
              </a:rPr>
              <a:t>Referrals to Sexual Health Promotion 1:1</a:t>
            </a:r>
            <a:br>
              <a:rPr lang="en-GB" altLang="en-US" sz="2800" dirty="0"/>
            </a:br>
            <a:endParaRPr lang="en-GB" altLang="en-US" sz="2800" dirty="0"/>
          </a:p>
        </p:txBody>
      </p:sp>
      <p:sp>
        <p:nvSpPr>
          <p:cNvPr id="7171" name="Content Placeholder 2"/>
          <p:cNvSpPr>
            <a:spLocks noGrp="1"/>
          </p:cNvSpPr>
          <p:nvPr>
            <p:ph idx="1"/>
          </p:nvPr>
        </p:nvSpPr>
        <p:spPr>
          <a:xfrm>
            <a:off x="1577564" y="1278626"/>
            <a:ext cx="10134299" cy="5167179"/>
          </a:xfrm>
        </p:spPr>
        <p:txBody>
          <a:bodyPr>
            <a:normAutofit fontScale="92500" lnSpcReduction="20000"/>
          </a:bodyPr>
          <a:lstStyle/>
          <a:p>
            <a:pPr algn="ctr"/>
            <a:r>
              <a:rPr lang="en-GB" sz="2400" b="1" dirty="0">
                <a:solidFill>
                  <a:srgbClr val="002060"/>
                </a:solidFill>
                <a:latin typeface="Calibri" panose="020F0502020204030204" pitchFamily="34" charset="0"/>
                <a:cs typeface="Calibri" panose="020F0502020204030204" pitchFamily="34" charset="0"/>
              </a:rPr>
              <a:t>Clients who are sexually active or with the indication to be sexually </a:t>
            </a:r>
          </a:p>
          <a:p>
            <a:pPr algn="ctr"/>
            <a:r>
              <a:rPr lang="en-GB" sz="2400" b="1" dirty="0">
                <a:solidFill>
                  <a:srgbClr val="002060"/>
                </a:solidFill>
                <a:latin typeface="Calibri" panose="020F0502020204030204" pitchFamily="34" charset="0"/>
                <a:cs typeface="Calibri" panose="020F0502020204030204" pitchFamily="34" charset="0"/>
              </a:rPr>
              <a:t>active soon and with the risk of STIs, or teenage pregnancy.</a:t>
            </a:r>
            <a:r>
              <a:rPr lang="en-GB" sz="2800" b="1" dirty="0">
                <a:solidFill>
                  <a:srgbClr val="002060"/>
                </a:solidFill>
                <a:latin typeface="Calibri" panose="020F0502020204030204" pitchFamily="34" charset="0"/>
                <a:cs typeface="Calibri" panose="020F0502020204030204" pitchFamily="34" charset="0"/>
              </a:rPr>
              <a:t> </a:t>
            </a:r>
          </a:p>
          <a:p>
            <a:pPr algn="ctr"/>
            <a:endParaRPr lang="en-GB" sz="2400" b="1" dirty="0">
              <a:solidFill>
                <a:srgbClr val="002060"/>
              </a:solidFill>
              <a:latin typeface="Calibri" panose="020F0502020204030204" pitchFamily="34" charset="0"/>
              <a:cs typeface="Calibri" panose="020F0502020204030204" pitchFamily="34" charset="0"/>
            </a:endParaRPr>
          </a:p>
          <a:p>
            <a:pPr marL="0" indent="0">
              <a:buNone/>
            </a:pPr>
            <a:r>
              <a:rPr lang="en-GB" sz="2400" b="1" dirty="0">
                <a:solidFill>
                  <a:srgbClr val="002060"/>
                </a:solidFill>
                <a:latin typeface="Calibri" panose="020F0502020204030204" pitchFamily="34" charset="0"/>
                <a:cs typeface="Calibri" panose="020F0502020204030204" pitchFamily="34" charset="0"/>
              </a:rPr>
              <a:t>     This includes patients who are:</a:t>
            </a:r>
          </a:p>
          <a:p>
            <a:endParaRPr lang="en-GB" sz="2400" b="1" dirty="0">
              <a:solidFill>
                <a:srgbClr val="002060"/>
              </a:solidFill>
              <a:latin typeface="Calibri" panose="020F0502020204030204" pitchFamily="34" charset="0"/>
              <a:cs typeface="Calibri" panose="020F0502020204030204" pitchFamily="34" charset="0"/>
            </a:endParaRPr>
          </a:p>
          <a:p>
            <a:pPr marL="457200" lvl="0" indent="-457200">
              <a:buFont typeface="Arial" panose="020B0604020202020204" pitchFamily="34" charset="0"/>
              <a:buChar char="•"/>
            </a:pPr>
            <a:r>
              <a:rPr lang="en-GB" sz="2400" b="1" dirty="0">
                <a:solidFill>
                  <a:srgbClr val="002060"/>
                </a:solidFill>
                <a:latin typeface="Calibri" panose="020F0502020204030204" pitchFamily="34" charset="0"/>
                <a:cs typeface="Calibri" panose="020F0502020204030204" pitchFamily="34" charset="0"/>
              </a:rPr>
              <a:t>Having unprotected sex with multiple sexual partners </a:t>
            </a:r>
          </a:p>
          <a:p>
            <a:pPr marL="457200" lvl="0" indent="-457200">
              <a:buFont typeface="Arial" panose="020B0604020202020204" pitchFamily="34" charset="0"/>
              <a:buChar char="•"/>
            </a:pPr>
            <a:endParaRPr lang="en-GB" sz="2400" b="1" dirty="0">
              <a:solidFill>
                <a:srgbClr val="002060"/>
              </a:solidFill>
              <a:latin typeface="Calibri" panose="020F0502020204030204" pitchFamily="34" charset="0"/>
              <a:cs typeface="Calibri" panose="020F0502020204030204" pitchFamily="34" charset="0"/>
            </a:endParaRPr>
          </a:p>
          <a:p>
            <a:pPr marL="457200" lvl="0" indent="-457200">
              <a:buFont typeface="Arial" panose="020B0604020202020204" pitchFamily="34" charset="0"/>
              <a:buChar char="•"/>
            </a:pPr>
            <a:r>
              <a:rPr lang="en-GB" sz="2400" b="1" dirty="0">
                <a:solidFill>
                  <a:srgbClr val="002060"/>
                </a:solidFill>
                <a:latin typeface="Calibri" panose="020F0502020204030204" pitchFamily="34" charset="0"/>
                <a:cs typeface="Calibri" panose="020F0502020204030204" pitchFamily="34" charset="0"/>
              </a:rPr>
              <a:t>People living with HIV</a:t>
            </a:r>
          </a:p>
          <a:p>
            <a:pPr marL="457200" lvl="0" indent="-457200">
              <a:buFont typeface="Arial" panose="020B0604020202020204" pitchFamily="34" charset="0"/>
              <a:buChar char="•"/>
            </a:pPr>
            <a:endParaRPr lang="en-GB" sz="2400" b="1" dirty="0">
              <a:solidFill>
                <a:srgbClr val="002060"/>
              </a:solidFill>
              <a:latin typeface="Calibri" panose="020F0502020204030204" pitchFamily="34" charset="0"/>
              <a:cs typeface="Calibri" panose="020F0502020204030204" pitchFamily="34" charset="0"/>
            </a:endParaRPr>
          </a:p>
          <a:p>
            <a:pPr marL="457200" lvl="0" indent="-457200">
              <a:buFont typeface="Arial" panose="020B0604020202020204" pitchFamily="34" charset="0"/>
              <a:buChar char="•"/>
            </a:pPr>
            <a:r>
              <a:rPr lang="en-GB" sz="2400" b="1" dirty="0">
                <a:solidFill>
                  <a:srgbClr val="002060"/>
                </a:solidFill>
                <a:latin typeface="Calibri" panose="020F0502020204030204" pitchFamily="34" charset="0"/>
                <a:cs typeface="Calibri" panose="020F0502020204030204" pitchFamily="34" charset="0"/>
              </a:rPr>
              <a:t>Men who have sex with men /Gay/Bisexual/Transitioning/BME </a:t>
            </a:r>
          </a:p>
          <a:p>
            <a:pPr marL="457200" lvl="0" indent="-457200">
              <a:buFont typeface="Arial" panose="020B0604020202020204" pitchFamily="34" charset="0"/>
              <a:buChar char="•"/>
            </a:pPr>
            <a:endParaRPr lang="en-GB" sz="2400" b="1" dirty="0">
              <a:solidFill>
                <a:srgbClr val="002060"/>
              </a:solidFill>
              <a:latin typeface="Calibri" panose="020F0502020204030204" pitchFamily="34" charset="0"/>
              <a:cs typeface="Calibri" panose="020F0502020204030204" pitchFamily="34" charset="0"/>
            </a:endParaRPr>
          </a:p>
          <a:p>
            <a:pPr marL="457200" lvl="0" indent="-457200">
              <a:buFont typeface="Arial" panose="020B0604020202020204" pitchFamily="34" charset="0"/>
              <a:buChar char="•"/>
            </a:pPr>
            <a:r>
              <a:rPr lang="en-GB" sz="2400" b="1" dirty="0">
                <a:solidFill>
                  <a:srgbClr val="002060"/>
                </a:solidFill>
                <a:latin typeface="Calibri" panose="020F0502020204030204" pitchFamily="34" charset="0"/>
                <a:cs typeface="Calibri" panose="020F0502020204030204" pitchFamily="34" charset="0"/>
              </a:rPr>
              <a:t>Young people, not using contraception</a:t>
            </a:r>
          </a:p>
          <a:p>
            <a:pPr lvl="0"/>
            <a:endParaRPr lang="en-GB" sz="2400" dirty="0">
              <a:solidFill>
                <a:srgbClr val="002060"/>
              </a:solidFill>
              <a:latin typeface="Calibri" panose="020F0502020204030204" pitchFamily="34" charset="0"/>
              <a:cs typeface="Calibri" panose="020F0502020204030204" pitchFamily="34" charset="0"/>
            </a:endParaRPr>
          </a:p>
          <a:p>
            <a:pPr lvl="0" algn="ctr"/>
            <a:r>
              <a:rPr lang="en-GB" sz="2000" dirty="0">
                <a:solidFill>
                  <a:srgbClr val="00206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www.letstalkaboutit.nhs.uk/referrals/sexual-health-promotion-11-support-referral</a:t>
            </a:r>
            <a:r>
              <a:rPr lang="en-GB" sz="2000" dirty="0">
                <a:solidFill>
                  <a:srgbClr val="002060"/>
                </a:solidFill>
                <a:latin typeface="Calibri" panose="020F0502020204030204" pitchFamily="34" charset="0"/>
                <a:cs typeface="Calibri" panose="020F0502020204030204" pitchFamily="34" charset="0"/>
              </a:rPr>
              <a:t>  </a:t>
            </a:r>
          </a:p>
        </p:txBody>
      </p:sp>
      <p:pic>
        <p:nvPicPr>
          <p:cNvPr id="6" name="Picture 5">
            <a:extLst>
              <a:ext uri="{FF2B5EF4-FFF2-40B4-BE49-F238E27FC236}">
                <a16:creationId xmlns:a16="http://schemas.microsoft.com/office/drawing/2014/main" id="{80BD5CDA-A567-4645-97F0-8B1713A1421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80485" y="327369"/>
            <a:ext cx="1152000" cy="468000"/>
          </a:xfrm>
          <a:prstGeom prst="rect">
            <a:avLst/>
          </a:prstGeom>
          <a:noFill/>
          <a:ln>
            <a:noFill/>
          </a:ln>
        </p:spPr>
      </p:pic>
      <p:pic>
        <p:nvPicPr>
          <p:cNvPr id="7" name="Picture 6">
            <a:extLst>
              <a:ext uri="{FF2B5EF4-FFF2-40B4-BE49-F238E27FC236}">
                <a16:creationId xmlns:a16="http://schemas.microsoft.com/office/drawing/2014/main" id="{04FE3567-BF90-434F-812E-0D110C417897}"/>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1226018" y="327369"/>
            <a:ext cx="585497" cy="587900"/>
          </a:xfrm>
          <a:prstGeom prst="rect">
            <a:avLst/>
          </a:prstGeom>
          <a:noFill/>
          <a:ln>
            <a:noFill/>
          </a:ln>
        </p:spPr>
      </p:pic>
    </p:spTree>
    <p:extLst>
      <p:ext uri="{BB962C8B-B14F-4D97-AF65-F5344CB8AC3E}">
        <p14:creationId xmlns:p14="http://schemas.microsoft.com/office/powerpoint/2010/main" val="3174656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395422" y="295100"/>
            <a:ext cx="5616579" cy="904875"/>
          </a:xfrm>
        </p:spPr>
        <p:txBody>
          <a:bodyPr>
            <a:normAutofit/>
          </a:bodyPr>
          <a:lstStyle/>
          <a:p>
            <a:r>
              <a:rPr lang="en-GB" altLang="en-US" sz="4400" dirty="0">
                <a:latin typeface="Abadi Extra Light" panose="020B0204020104020204" pitchFamily="34" charset="0"/>
              </a:rPr>
              <a:t>How To Make a Referral </a:t>
            </a:r>
          </a:p>
        </p:txBody>
      </p:sp>
      <p:sp>
        <p:nvSpPr>
          <p:cNvPr id="3" name="Content Placeholder 2"/>
          <p:cNvSpPr>
            <a:spLocks noGrp="1"/>
          </p:cNvSpPr>
          <p:nvPr>
            <p:ph idx="1"/>
          </p:nvPr>
        </p:nvSpPr>
        <p:spPr>
          <a:xfrm>
            <a:off x="1732871" y="4625010"/>
            <a:ext cx="9106548" cy="1567510"/>
          </a:xfrm>
        </p:spPr>
        <p:txBody>
          <a:bodyPr>
            <a:normAutofit/>
          </a:bodyPr>
          <a:lstStyle/>
          <a:p>
            <a:pPr algn="ctr">
              <a:spcBef>
                <a:spcPct val="0"/>
              </a:spcBef>
            </a:pPr>
            <a:endParaRPr lang="en-GB" altLang="en-US" sz="2000" b="1" dirty="0">
              <a:latin typeface="Abadi Extra Light" panose="020B0204020104020204" pitchFamily="34" charset="0"/>
              <a:ea typeface="Cambria" pitchFamily="18" charset="0"/>
              <a:cs typeface="Arial" pitchFamily="34" charset="0"/>
            </a:endParaRPr>
          </a:p>
          <a:p>
            <a:pPr algn="ctr">
              <a:spcBef>
                <a:spcPct val="0"/>
              </a:spcBef>
            </a:pPr>
            <a:r>
              <a:rPr lang="en-GB" altLang="en-US" sz="2000" b="1" dirty="0">
                <a:solidFill>
                  <a:srgbClr val="7030A0"/>
                </a:solidFill>
                <a:latin typeface="Calibri" panose="020F0502020204030204" pitchFamily="34" charset="0"/>
                <a:ea typeface="Cambria" pitchFamily="18" charset="0"/>
                <a:cs typeface="Calibri" panose="020F0502020204030204" pitchFamily="34" charset="0"/>
              </a:rPr>
              <a:t>If you are unsure if a Sexual Health Promotion Referral is appropriate, please contact the team or your local practitioner. It is always necessary to gain the patients consent prior to a Sexual Health Promotion referral being made.</a:t>
            </a:r>
          </a:p>
        </p:txBody>
      </p:sp>
      <p:sp>
        <p:nvSpPr>
          <p:cNvPr id="6" name="Rectangle 5"/>
          <p:cNvSpPr>
            <a:spLocks noChangeArrowheads="1"/>
          </p:cNvSpPr>
          <p:nvPr/>
        </p:nvSpPr>
        <p:spPr bwMode="auto">
          <a:xfrm>
            <a:off x="1398370" y="1770356"/>
            <a:ext cx="6928537" cy="1717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marR="0" lvl="0" indent="-342900" algn="l" defTabSz="914400" rtl="0" eaLnBrk="0" fontAlgn="auto" latinLnBrk="0" hangingPunct="0">
              <a:lnSpc>
                <a:spcPct val="100000"/>
              </a:lnSpc>
              <a:spcBef>
                <a:spcPct val="20000"/>
              </a:spcBef>
              <a:spcAft>
                <a:spcPts val="0"/>
              </a:spcAft>
              <a:buClrTx/>
              <a:buSzTx/>
              <a:buFont typeface="Lucida Grande"/>
              <a:buChar char="●"/>
              <a:tabLst/>
              <a:defRPr/>
            </a:pPr>
            <a:r>
              <a:rPr kumimoji="0" lang="en-GB" alt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Referral form available at </a:t>
            </a:r>
            <a:r>
              <a:rPr kumimoji="0" lang="en-GB" alt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2"/>
              </a:rPr>
              <a:t>www.letstalkaboutit.nhs.uk/referrals</a:t>
            </a:r>
            <a:endParaRPr kumimoji="0" lang="en-GB" alt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0" fontAlgn="auto" latinLnBrk="0" hangingPunct="0">
              <a:lnSpc>
                <a:spcPct val="100000"/>
              </a:lnSpc>
              <a:spcBef>
                <a:spcPct val="20000"/>
              </a:spcBef>
              <a:spcAft>
                <a:spcPts val="0"/>
              </a:spcAft>
              <a:buClrTx/>
              <a:buSzTx/>
              <a:buFont typeface="Lucida Grande"/>
              <a:buChar char="●"/>
              <a:tabLst/>
              <a:defRPr/>
            </a:pPr>
            <a:r>
              <a:rPr kumimoji="0" lang="en-GB" alt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Complete relevant sections</a:t>
            </a:r>
          </a:p>
          <a:p>
            <a:pPr marL="342900" marR="0" lvl="0" indent="-342900" algn="l" defTabSz="914400" rtl="0" eaLnBrk="0" fontAlgn="auto" latinLnBrk="0" hangingPunct="0">
              <a:lnSpc>
                <a:spcPct val="100000"/>
              </a:lnSpc>
              <a:spcBef>
                <a:spcPct val="20000"/>
              </a:spcBef>
              <a:spcAft>
                <a:spcPts val="0"/>
              </a:spcAft>
              <a:buClrTx/>
              <a:buSzTx/>
              <a:buFont typeface="Lucida Grande"/>
              <a:buChar char="●"/>
              <a:tabLst/>
              <a:defRPr/>
            </a:pPr>
            <a:r>
              <a:rPr kumimoji="0" lang="en-GB" alt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Send to: Snhs.sexualhealthreferral@nhs.net</a:t>
            </a:r>
          </a:p>
        </p:txBody>
      </p:sp>
      <p:pic>
        <p:nvPicPr>
          <p:cNvPr id="7" name="Picture 6">
            <a:extLst>
              <a:ext uri="{FF2B5EF4-FFF2-40B4-BE49-F238E27FC236}">
                <a16:creationId xmlns:a16="http://schemas.microsoft.com/office/drawing/2014/main" id="{6BE0BA12-F96D-4581-9DF2-59FCF002537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80485" y="327369"/>
            <a:ext cx="1152000" cy="468000"/>
          </a:xfrm>
          <a:prstGeom prst="rect">
            <a:avLst/>
          </a:prstGeom>
          <a:noFill/>
          <a:ln>
            <a:noFill/>
          </a:ln>
        </p:spPr>
      </p:pic>
      <p:pic>
        <p:nvPicPr>
          <p:cNvPr id="9" name="Picture 8">
            <a:extLst>
              <a:ext uri="{FF2B5EF4-FFF2-40B4-BE49-F238E27FC236}">
                <a16:creationId xmlns:a16="http://schemas.microsoft.com/office/drawing/2014/main" id="{55364411-C7CF-4712-A711-560E31F7D4F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1226018" y="327369"/>
            <a:ext cx="585497" cy="587900"/>
          </a:xfrm>
          <a:prstGeom prst="rect">
            <a:avLst/>
          </a:prstGeom>
          <a:noFill/>
          <a:ln>
            <a:noFill/>
          </a:ln>
        </p:spPr>
      </p:pic>
      <p:pic>
        <p:nvPicPr>
          <p:cNvPr id="4" name="Picture 3" descr="A computer with a website on the screen">
            <a:extLst>
              <a:ext uri="{FF2B5EF4-FFF2-40B4-BE49-F238E27FC236}">
                <a16:creationId xmlns:a16="http://schemas.microsoft.com/office/drawing/2014/main" id="{F927F044-4180-55A5-76B1-9F02BAD424A4}"/>
              </a:ext>
            </a:extLst>
          </p:cNvPr>
          <p:cNvPicPr>
            <a:picLocks noChangeAspect="1"/>
          </p:cNvPicPr>
          <p:nvPr/>
        </p:nvPicPr>
        <p:blipFill rotWithShape="1">
          <a:blip r:embed="rId5">
            <a:extLst>
              <a:ext uri="{28A0092B-C50C-407E-A947-70E740481C1C}">
                <a14:useLocalDpi xmlns:a14="http://schemas.microsoft.com/office/drawing/2010/main" val="0"/>
              </a:ext>
            </a:extLst>
          </a:blip>
          <a:srcRect l="1630" t="22511" r="1920" b="21732"/>
          <a:stretch/>
        </p:blipFill>
        <p:spPr>
          <a:xfrm>
            <a:off x="7470648" y="1554335"/>
            <a:ext cx="4574378" cy="2934538"/>
          </a:xfrm>
          <a:prstGeom prst="rect">
            <a:avLst/>
          </a:prstGeom>
        </p:spPr>
      </p:pic>
    </p:spTree>
    <p:extLst>
      <p:ext uri="{BB962C8B-B14F-4D97-AF65-F5344CB8AC3E}">
        <p14:creationId xmlns:p14="http://schemas.microsoft.com/office/powerpoint/2010/main" val="18771908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000" dirty="0">
                <a:latin typeface="Abadi Extra Light" panose="020B0204020104020204" pitchFamily="34" charset="0"/>
              </a:rPr>
              <a:t>Supporting Young People</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898949-DBEE-42AF-93B8-E24DF2BBF04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Content Placeholder 6">
            <a:extLst>
              <a:ext uri="{FF2B5EF4-FFF2-40B4-BE49-F238E27FC236}">
                <a16:creationId xmlns:a16="http://schemas.microsoft.com/office/drawing/2014/main" id="{FF0E61C6-94A6-4F60-9B33-55D72D66092D}"/>
              </a:ext>
            </a:extLst>
          </p:cNvPr>
          <p:cNvSpPr>
            <a:spLocks noGrp="1"/>
          </p:cNvSpPr>
          <p:nvPr>
            <p:ph idx="1"/>
          </p:nvPr>
        </p:nvSpPr>
        <p:spPr>
          <a:xfrm>
            <a:off x="1616765" y="1118085"/>
            <a:ext cx="9727095" cy="5603390"/>
          </a:xfrm>
        </p:spPr>
        <p:txBody>
          <a:bodyPr>
            <a:normAutofit/>
          </a:bodyPr>
          <a:lstStyle/>
          <a:p>
            <a:pPr algn="ctr"/>
            <a:endParaRPr lang="en-GB" sz="2000" b="1" dirty="0">
              <a:solidFill>
                <a:schemeClr val="tx1"/>
              </a:solidFill>
              <a:latin typeface="Abadi Extra Light" panose="020B0204020104020204" pitchFamily="34" charset="0"/>
            </a:endParaRPr>
          </a:p>
          <a:p>
            <a:pPr algn="ctr"/>
            <a:r>
              <a:rPr lang="en-GB" sz="2000" b="1" dirty="0">
                <a:solidFill>
                  <a:srgbClr val="002060"/>
                </a:solidFill>
                <a:latin typeface="Calibri" panose="020F0502020204030204" pitchFamily="34" charset="0"/>
                <a:cs typeface="Calibri" panose="020F0502020204030204" pitchFamily="34" charset="0"/>
              </a:rPr>
              <a:t>We have lots of information written for young people on our website, buttons take individuals to relevant sections on our website. We also have a ‘</a:t>
            </a:r>
            <a:r>
              <a:rPr lang="en-GB" sz="2000" b="1" dirty="0">
                <a:solidFill>
                  <a:srgbClr val="00206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Young persons Advice Guide’</a:t>
            </a:r>
            <a:endParaRPr lang="en-GB" sz="2000" b="1" dirty="0">
              <a:solidFill>
                <a:srgbClr val="002060"/>
              </a:solidFill>
              <a:latin typeface="Calibri" panose="020F0502020204030204" pitchFamily="34" charset="0"/>
              <a:cs typeface="Calibri" panose="020F0502020204030204" pitchFamily="34" charset="0"/>
            </a:endParaRPr>
          </a:p>
          <a:p>
            <a:pPr algn="ctr"/>
            <a:endParaRPr lang="en-GB" sz="2000" b="1" dirty="0">
              <a:solidFill>
                <a:schemeClr val="tx1"/>
              </a:solidFill>
              <a:latin typeface="Abadi Extra Light" panose="020B0204020104020204" pitchFamily="34" charset="0"/>
            </a:endParaRPr>
          </a:p>
          <a:p>
            <a:endParaRPr lang="en-GB" sz="2000" dirty="0">
              <a:solidFill>
                <a:schemeClr val="tx1"/>
              </a:solidFill>
              <a:latin typeface="Abadi Extra Light" panose="020B0204020104020204" pitchFamily="34" charset="0"/>
            </a:endParaRPr>
          </a:p>
          <a:p>
            <a:pPr marL="0" indent="0">
              <a:buNone/>
            </a:pPr>
            <a:endParaRPr lang="en-GB" sz="2000" dirty="0">
              <a:solidFill>
                <a:schemeClr val="tx1"/>
              </a:solidFill>
              <a:latin typeface="Abadi Extra Light" panose="020B0204020104020204" pitchFamily="34" charset="0"/>
            </a:endParaRPr>
          </a:p>
          <a:p>
            <a:endParaRPr lang="en-GB" sz="2000" dirty="0">
              <a:solidFill>
                <a:schemeClr val="tx1"/>
              </a:solidFill>
              <a:latin typeface="Abadi Extra Light" panose="020B0204020104020204" pitchFamily="34" charset="0"/>
            </a:endParaRPr>
          </a:p>
          <a:p>
            <a:endParaRPr lang="en-GB" sz="2000" dirty="0">
              <a:solidFill>
                <a:schemeClr val="tx1"/>
              </a:solidFill>
              <a:latin typeface="Abadi Extra Light" panose="020B0204020104020204" pitchFamily="34" charset="0"/>
            </a:endParaRPr>
          </a:p>
          <a:p>
            <a:endParaRPr lang="en-GB" sz="2000" dirty="0">
              <a:solidFill>
                <a:schemeClr val="tx1"/>
              </a:solidFill>
              <a:latin typeface="Abadi Extra Light" panose="020B0204020104020204" pitchFamily="34" charset="0"/>
            </a:endParaRPr>
          </a:p>
          <a:p>
            <a:pPr marL="0" indent="0">
              <a:buNone/>
            </a:pPr>
            <a:endParaRPr lang="en-GB" sz="2000" dirty="0">
              <a:solidFill>
                <a:schemeClr val="tx1"/>
              </a:solidFill>
              <a:latin typeface="Abadi Extra Light" panose="020B0204020104020204" pitchFamily="34" charset="0"/>
            </a:endParaRPr>
          </a:p>
          <a:p>
            <a:pPr marL="0" indent="0">
              <a:buNone/>
            </a:pPr>
            <a:r>
              <a:rPr lang="en-GB" sz="2000" b="1" dirty="0">
                <a:solidFill>
                  <a:srgbClr val="002060"/>
                </a:solidFill>
                <a:latin typeface="Calibri" panose="020F0502020204030204" pitchFamily="34" charset="0"/>
                <a:cs typeface="Calibri" panose="020F0502020204030204" pitchFamily="34" charset="0"/>
              </a:rPr>
              <a:t>There is a section on our website for ‘</a:t>
            </a:r>
            <a:r>
              <a:rPr lang="en-GB" sz="2000" b="1" i="1" dirty="0">
                <a:solidFill>
                  <a:srgbClr val="002060"/>
                </a:solidFill>
                <a:latin typeface="Calibri" panose="020F0502020204030204" pitchFamily="34" charset="0"/>
                <a:cs typeface="Calibri" panose="020F0502020204030204" pitchFamily="34" charset="0"/>
              </a:rPr>
              <a:t>Professionals’ </a:t>
            </a:r>
            <a:r>
              <a:rPr lang="en-GB" sz="2000" b="1" dirty="0">
                <a:solidFill>
                  <a:srgbClr val="002060"/>
                </a:solidFill>
                <a:latin typeface="Calibri" panose="020F0502020204030204" pitchFamily="34" charset="0"/>
                <a:cs typeface="Calibri" panose="020F0502020204030204" pitchFamily="34" charset="0"/>
              </a:rPr>
              <a:t>supporting young people: </a:t>
            </a:r>
          </a:p>
          <a:p>
            <a:pPr marL="0" indent="0">
              <a:buNone/>
            </a:pPr>
            <a:r>
              <a:rPr lang="en-GB" sz="2000" b="1" dirty="0">
                <a:solidFill>
                  <a:srgbClr val="002060"/>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www.letstalkaboutit.nhs.uk/rse</a:t>
            </a:r>
            <a:r>
              <a:rPr lang="en-GB" sz="2000" b="1" dirty="0">
                <a:solidFill>
                  <a:srgbClr val="002060"/>
                </a:solidFill>
                <a:latin typeface="Calibri" panose="020F0502020204030204" pitchFamily="34" charset="0"/>
                <a:cs typeface="Calibri" panose="020F0502020204030204" pitchFamily="34" charset="0"/>
              </a:rPr>
              <a:t> </a:t>
            </a:r>
          </a:p>
          <a:p>
            <a:endParaRPr lang="en-GB" sz="2000" dirty="0">
              <a:solidFill>
                <a:schemeClr val="tx1"/>
              </a:solidFill>
              <a:latin typeface="Abadi Extra Light" panose="020B0204020104020204" pitchFamily="34" charset="0"/>
            </a:endParaRPr>
          </a:p>
          <a:p>
            <a:pPr marL="285750" indent="-285750">
              <a:buFont typeface="Arial" panose="020B0604020202020204" pitchFamily="34" charset="0"/>
              <a:buChar char="•"/>
            </a:pPr>
            <a:endParaRPr lang="en-GB" dirty="0">
              <a:solidFill>
                <a:schemeClr val="tx1"/>
              </a:solidFill>
            </a:endParaRPr>
          </a:p>
          <a:p>
            <a:pPr marL="285750" indent="-285750">
              <a:buFont typeface="Arial" panose="020B0604020202020204" pitchFamily="34" charset="0"/>
              <a:buChar char="•"/>
            </a:pPr>
            <a:endParaRPr lang="en-GB" dirty="0">
              <a:solidFill>
                <a:schemeClr val="tx1"/>
              </a:solidFill>
              <a:latin typeface="Abadi Extra Light" panose="020B0204020104020204" pitchFamily="34" charset="0"/>
            </a:endParaRPr>
          </a:p>
          <a:p>
            <a:endParaRPr lang="en-GB" dirty="0">
              <a:solidFill>
                <a:schemeClr val="tx1"/>
              </a:solidFill>
              <a:latin typeface="Abadi Extra Light" panose="020B0204020104020204" pitchFamily="34" charset="0"/>
            </a:endParaRPr>
          </a:p>
          <a:p>
            <a:endParaRPr lang="en-GB" dirty="0">
              <a:solidFill>
                <a:schemeClr val="tx1"/>
              </a:solidFill>
              <a:latin typeface="Abadi Extra Light" panose="020B0204020104020204" pitchFamily="34" charset="0"/>
            </a:endParaRPr>
          </a:p>
          <a:p>
            <a:endParaRPr lang="en-GB" dirty="0"/>
          </a:p>
        </p:txBody>
      </p:sp>
      <p:pic>
        <p:nvPicPr>
          <p:cNvPr id="9" name="Picture 2" descr="R:\SHS Shared\Sexual Health Promotion\Communications &amp; Marketing\1. SHP Images\Logos\LTAI url.png">
            <a:extLst>
              <a:ext uri="{FF2B5EF4-FFF2-40B4-BE49-F238E27FC236}">
                <a16:creationId xmlns:a16="http://schemas.microsoft.com/office/drawing/2014/main" id="{04E744D2-5CD7-4994-9738-E96AEFA55BC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34577" y="6024613"/>
            <a:ext cx="6181545" cy="61121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97283F5C-7F84-4A46-A4FC-BF1CB00F3D83}"/>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380485" y="327369"/>
            <a:ext cx="1152000" cy="468000"/>
          </a:xfrm>
          <a:prstGeom prst="rect">
            <a:avLst/>
          </a:prstGeom>
          <a:noFill/>
          <a:ln>
            <a:noFill/>
          </a:ln>
        </p:spPr>
      </p:pic>
      <p:pic>
        <p:nvPicPr>
          <p:cNvPr id="11" name="Picture 10">
            <a:extLst>
              <a:ext uri="{FF2B5EF4-FFF2-40B4-BE49-F238E27FC236}">
                <a16:creationId xmlns:a16="http://schemas.microsoft.com/office/drawing/2014/main" id="{2A86983F-352E-469C-83DB-83DF2AA4D11B}"/>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11226018" y="327369"/>
            <a:ext cx="585497" cy="587900"/>
          </a:xfrm>
          <a:prstGeom prst="rect">
            <a:avLst/>
          </a:prstGeom>
          <a:noFill/>
          <a:ln>
            <a:noFill/>
          </a:ln>
        </p:spPr>
      </p:pic>
      <p:pic>
        <p:nvPicPr>
          <p:cNvPr id="6" name="Picture 5">
            <a:extLst>
              <a:ext uri="{FF2B5EF4-FFF2-40B4-BE49-F238E27FC236}">
                <a16:creationId xmlns:a16="http://schemas.microsoft.com/office/drawing/2014/main" id="{37427E11-85DC-0B98-C6F0-0B92967FF42F}"/>
              </a:ext>
            </a:extLst>
          </p:cNvPr>
          <p:cNvPicPr>
            <a:picLocks noChangeAspect="1"/>
          </p:cNvPicPr>
          <p:nvPr/>
        </p:nvPicPr>
        <p:blipFill>
          <a:blip r:embed="rId8"/>
          <a:stretch>
            <a:fillRect/>
          </a:stretch>
        </p:blipFill>
        <p:spPr>
          <a:xfrm>
            <a:off x="1912923" y="2819020"/>
            <a:ext cx="3754421" cy="2026483"/>
          </a:xfrm>
          <a:prstGeom prst="rect">
            <a:avLst/>
          </a:prstGeom>
          <a:ln w="28575">
            <a:solidFill>
              <a:srgbClr val="7030A0"/>
            </a:solidFill>
          </a:ln>
        </p:spPr>
      </p:pic>
      <p:pic>
        <p:nvPicPr>
          <p:cNvPr id="12" name="Picture 11">
            <a:extLst>
              <a:ext uri="{FF2B5EF4-FFF2-40B4-BE49-F238E27FC236}">
                <a16:creationId xmlns:a16="http://schemas.microsoft.com/office/drawing/2014/main" id="{CD677C30-EB66-5B32-2E29-07C47FF17251}"/>
              </a:ext>
            </a:extLst>
          </p:cNvPr>
          <p:cNvPicPr>
            <a:picLocks noChangeAspect="1"/>
          </p:cNvPicPr>
          <p:nvPr/>
        </p:nvPicPr>
        <p:blipFill>
          <a:blip r:embed="rId9"/>
          <a:stretch>
            <a:fillRect/>
          </a:stretch>
        </p:blipFill>
        <p:spPr>
          <a:xfrm>
            <a:off x="6518233" y="2819020"/>
            <a:ext cx="4580872" cy="2026482"/>
          </a:xfrm>
          <a:prstGeom prst="rect">
            <a:avLst/>
          </a:prstGeom>
          <a:ln w="28575">
            <a:solidFill>
              <a:srgbClr val="7030A0"/>
            </a:solidFill>
          </a:ln>
        </p:spPr>
      </p:pic>
    </p:spTree>
    <p:extLst>
      <p:ext uri="{BB962C8B-B14F-4D97-AF65-F5344CB8AC3E}">
        <p14:creationId xmlns:p14="http://schemas.microsoft.com/office/powerpoint/2010/main" val="35039157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F2693-EE24-41A0-B7BF-DCD685C9D7DB}"/>
              </a:ext>
            </a:extLst>
          </p:cNvPr>
          <p:cNvSpPr>
            <a:spLocks noGrp="1"/>
          </p:cNvSpPr>
          <p:nvPr>
            <p:ph type="title"/>
          </p:nvPr>
        </p:nvSpPr>
        <p:spPr/>
        <p:txBody>
          <a:bodyPr>
            <a:normAutofit/>
          </a:bodyPr>
          <a:lstStyle/>
          <a:p>
            <a:pPr algn="ctr"/>
            <a:r>
              <a:rPr lang="en-GB" sz="4400" dirty="0">
                <a:latin typeface="Abadi Extra Light" panose="020B0204020104020204" pitchFamily="34" charset="0"/>
              </a:rPr>
              <a:t>STIs including HIV</a:t>
            </a:r>
          </a:p>
        </p:txBody>
      </p:sp>
      <p:sp>
        <p:nvSpPr>
          <p:cNvPr id="3" name="Content Placeholder 2">
            <a:extLst>
              <a:ext uri="{FF2B5EF4-FFF2-40B4-BE49-F238E27FC236}">
                <a16:creationId xmlns:a16="http://schemas.microsoft.com/office/drawing/2014/main" id="{2EE1417E-9278-441A-A557-079EDC63C8AC}"/>
              </a:ext>
            </a:extLst>
          </p:cNvPr>
          <p:cNvSpPr>
            <a:spLocks noGrp="1"/>
          </p:cNvSpPr>
          <p:nvPr>
            <p:ph idx="1"/>
          </p:nvPr>
        </p:nvSpPr>
        <p:spPr>
          <a:xfrm>
            <a:off x="1855920" y="4259740"/>
            <a:ext cx="9147815" cy="1555509"/>
          </a:xfrm>
        </p:spPr>
        <p:txBody>
          <a:bodyPr>
            <a:normAutofit/>
          </a:bodyPr>
          <a:lstStyle/>
          <a:p>
            <a:pPr algn="just"/>
            <a:endParaRPr lang="en-GB" sz="2400" b="1" dirty="0">
              <a:solidFill>
                <a:schemeClr val="tx1"/>
              </a:solidFill>
              <a:latin typeface="Abadi Extra Light" panose="020B0204020104020204" pitchFamily="34" charset="0"/>
            </a:endParaRPr>
          </a:p>
          <a:p>
            <a:pPr algn="ctr"/>
            <a:endParaRPr lang="en-GB" sz="2000" b="1" dirty="0">
              <a:solidFill>
                <a:schemeClr val="tx1"/>
              </a:solidFill>
              <a:latin typeface="Abadi Extra Light" panose="020B0204020104020204" pitchFamily="34" charset="0"/>
            </a:endParaRPr>
          </a:p>
          <a:p>
            <a:pPr algn="ctr"/>
            <a:endParaRPr lang="en-GB" sz="2000" b="1" dirty="0">
              <a:solidFill>
                <a:schemeClr val="tx1"/>
              </a:solidFill>
              <a:latin typeface="Abadi Extra Light" panose="020B0204020104020204" pitchFamily="34" charset="0"/>
            </a:endParaRPr>
          </a:p>
          <a:p>
            <a:pPr algn="just"/>
            <a:endParaRPr lang="en-GB" sz="1200" dirty="0">
              <a:solidFill>
                <a:schemeClr val="tx1"/>
              </a:solidFill>
              <a:latin typeface="Abadi Extra Light" panose="020B0204020104020204" pitchFamily="34" charset="0"/>
            </a:endParaRPr>
          </a:p>
          <a:p>
            <a:endParaRPr lang="en-GB" dirty="0">
              <a:latin typeface="Abadi Extra Light" panose="020B0204020104020204" pitchFamily="34" charset="0"/>
            </a:endParaRPr>
          </a:p>
          <a:p>
            <a:endParaRPr lang="en-GB" dirty="0"/>
          </a:p>
        </p:txBody>
      </p:sp>
      <p:sp>
        <p:nvSpPr>
          <p:cNvPr id="4" name="Slide Number Placeholder 3">
            <a:extLst>
              <a:ext uri="{FF2B5EF4-FFF2-40B4-BE49-F238E27FC236}">
                <a16:creationId xmlns:a16="http://schemas.microsoft.com/office/drawing/2014/main" id="{CF5FF77D-E09C-4839-B9EF-FAFA0C97EB0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898949-DBEE-42AF-93B8-E24DF2BBF04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DCC312EC-556D-4FBC-970B-5686A0D4E91A}"/>
              </a:ext>
            </a:extLst>
          </p:cNvPr>
          <p:cNvSpPr txBox="1"/>
          <p:nvPr/>
        </p:nvSpPr>
        <p:spPr>
          <a:xfrm>
            <a:off x="1772357" y="1394811"/>
            <a:ext cx="8312592" cy="440120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Abadi Extra Light" panose="020B0204020104020204" pitchFamily="34" charset="0"/>
                <a:ea typeface="+mn-ea"/>
                <a:cs typeface="+mn-cs"/>
              </a:rPr>
              <a:t>Commonly tested and diagnosed STIs: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002060"/>
              </a:solidFill>
              <a:effectLst/>
              <a:uLnTx/>
              <a:uFillTx/>
              <a:latin typeface="Abadi Extra Light" panose="020B0204020104020204" pitchFamily="34"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2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Chlamydia (most commonly diagnosed STI in people aged under 25)</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2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Gonorrhoea</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2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HIV</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2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Syphilis</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2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HSV (Herpes)</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2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HPV (Genital Warts)</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2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Hepatitis B and C (for people in higher risk groups)</a:t>
            </a:r>
          </a:p>
        </p:txBody>
      </p:sp>
      <p:pic>
        <p:nvPicPr>
          <p:cNvPr id="8" name="Picture 7">
            <a:extLst>
              <a:ext uri="{FF2B5EF4-FFF2-40B4-BE49-F238E27FC236}">
                <a16:creationId xmlns:a16="http://schemas.microsoft.com/office/drawing/2014/main" id="{5644E0DF-C420-47DF-8EBD-704E8AD6EBB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80485" y="327369"/>
            <a:ext cx="1152000" cy="468000"/>
          </a:xfrm>
          <a:prstGeom prst="rect">
            <a:avLst/>
          </a:prstGeom>
          <a:noFill/>
          <a:ln>
            <a:noFill/>
          </a:ln>
        </p:spPr>
      </p:pic>
      <p:pic>
        <p:nvPicPr>
          <p:cNvPr id="9" name="Picture 8">
            <a:extLst>
              <a:ext uri="{FF2B5EF4-FFF2-40B4-BE49-F238E27FC236}">
                <a16:creationId xmlns:a16="http://schemas.microsoft.com/office/drawing/2014/main" id="{B4FD236A-97A0-46CF-8763-600875289A0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1226018" y="327369"/>
            <a:ext cx="585497" cy="587900"/>
          </a:xfrm>
          <a:prstGeom prst="rect">
            <a:avLst/>
          </a:prstGeom>
          <a:noFill/>
          <a:ln>
            <a:noFill/>
          </a:ln>
        </p:spPr>
      </p:pic>
    </p:spTree>
    <p:extLst>
      <p:ext uri="{BB962C8B-B14F-4D97-AF65-F5344CB8AC3E}">
        <p14:creationId xmlns:p14="http://schemas.microsoft.com/office/powerpoint/2010/main" val="2256825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B4D64CF-D8BE-FB6D-1835-36D8A9195BB2}"/>
              </a:ext>
            </a:extLst>
          </p:cNvPr>
          <p:cNvPicPr>
            <a:picLocks noChangeAspect="1"/>
          </p:cNvPicPr>
          <p:nvPr/>
        </p:nvPicPr>
        <p:blipFill>
          <a:blip r:embed="rId2"/>
          <a:stretch>
            <a:fillRect/>
          </a:stretch>
        </p:blipFill>
        <p:spPr>
          <a:xfrm>
            <a:off x="1616364" y="707587"/>
            <a:ext cx="8663710" cy="5711686"/>
          </a:xfrm>
          <a:prstGeom prst="rect">
            <a:avLst/>
          </a:prstGeom>
        </p:spPr>
      </p:pic>
    </p:spTree>
    <p:extLst>
      <p:ext uri="{BB962C8B-B14F-4D97-AF65-F5344CB8AC3E}">
        <p14:creationId xmlns:p14="http://schemas.microsoft.com/office/powerpoint/2010/main" val="21763850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2330" y="-29400"/>
            <a:ext cx="4504169" cy="1203105"/>
          </a:xfrm>
        </p:spPr>
        <p:txBody>
          <a:bodyPr>
            <a:normAutofit/>
          </a:bodyPr>
          <a:lstStyle/>
          <a:p>
            <a:r>
              <a:rPr lang="en-GB" sz="4400" dirty="0">
                <a:solidFill>
                  <a:srgbClr val="002060"/>
                </a:solidFill>
                <a:latin typeface="Abadi Extra Light" panose="020B0204020104020204" pitchFamily="34" charset="0"/>
              </a:rPr>
              <a:t>Prevention</a:t>
            </a:r>
          </a:p>
        </p:txBody>
      </p:sp>
      <p:sp>
        <p:nvSpPr>
          <p:cNvPr id="3" name="Content Placeholder 2"/>
          <p:cNvSpPr>
            <a:spLocks noGrp="1"/>
          </p:cNvSpPr>
          <p:nvPr>
            <p:ph idx="1"/>
          </p:nvPr>
        </p:nvSpPr>
        <p:spPr>
          <a:xfrm>
            <a:off x="4354683" y="1304786"/>
            <a:ext cx="7376106" cy="2359624"/>
          </a:xfrm>
        </p:spPr>
        <p:txBody>
          <a:bodyPr>
            <a:normAutofit lnSpcReduction="10000"/>
          </a:bodyPr>
          <a:lstStyle/>
          <a:p>
            <a:pPr>
              <a:spcAft>
                <a:spcPts val="0"/>
              </a:spcAft>
            </a:pPr>
            <a:r>
              <a:rPr lang="en-GB" sz="2400" b="1" dirty="0">
                <a:solidFill>
                  <a:srgbClr val="002060"/>
                </a:solidFill>
                <a:latin typeface="Calibri" panose="020F0502020204030204" pitchFamily="34" charset="0"/>
                <a:cs typeface="Calibri" panose="020F0502020204030204" pitchFamily="34" charset="0"/>
              </a:rPr>
              <a:t>Regular Testing </a:t>
            </a:r>
          </a:p>
          <a:p>
            <a:pPr marL="342900" indent="-342900">
              <a:spcAft>
                <a:spcPts val="0"/>
              </a:spcAft>
              <a:buFont typeface="Arial" panose="020B0604020202020204" pitchFamily="34" charset="0"/>
              <a:buChar char="•"/>
            </a:pPr>
            <a:r>
              <a:rPr lang="en-GB" sz="2400" b="1" dirty="0">
                <a:solidFill>
                  <a:srgbClr val="002060"/>
                </a:solidFill>
                <a:latin typeface="Calibri" panose="020F0502020204030204" pitchFamily="34" charset="0"/>
                <a:cs typeface="Calibri" panose="020F0502020204030204" pitchFamily="34" charset="0"/>
              </a:rPr>
              <a:t>Chlamydia Testing Kit (15- 24)</a:t>
            </a:r>
          </a:p>
          <a:p>
            <a:pPr marL="342900" indent="-342900">
              <a:spcAft>
                <a:spcPts val="0"/>
              </a:spcAft>
              <a:buFont typeface="Arial" panose="020B0604020202020204" pitchFamily="34" charset="0"/>
              <a:buChar char="•"/>
            </a:pPr>
            <a:r>
              <a:rPr lang="en-GB" sz="2400" b="1" dirty="0">
                <a:solidFill>
                  <a:srgbClr val="002060"/>
                </a:solidFill>
                <a:latin typeface="Calibri" panose="020F0502020204030204" pitchFamily="34" charset="0"/>
                <a:cs typeface="Calibri" panose="020F0502020204030204" pitchFamily="34" charset="0"/>
              </a:rPr>
              <a:t>Young People’s Walk- in Clinics</a:t>
            </a:r>
          </a:p>
          <a:p>
            <a:pPr marL="342900" indent="-342900">
              <a:spcAft>
                <a:spcPts val="0"/>
              </a:spcAft>
              <a:buFont typeface="Arial" panose="020B0604020202020204" pitchFamily="34" charset="0"/>
              <a:buChar char="•"/>
            </a:pPr>
            <a:r>
              <a:rPr lang="en-GB" sz="2400" b="1" dirty="0">
                <a:solidFill>
                  <a:srgbClr val="002060"/>
                </a:solidFill>
                <a:latin typeface="Calibri" panose="020F0502020204030204" pitchFamily="34" charset="0"/>
                <a:cs typeface="Calibri" panose="020F0502020204030204" pitchFamily="34" charset="0"/>
              </a:rPr>
              <a:t>Full STI Kit (18+)</a:t>
            </a:r>
          </a:p>
          <a:p>
            <a:pPr marL="457200" indent="-457200">
              <a:spcAft>
                <a:spcPts val="0"/>
              </a:spcAft>
              <a:buFont typeface="Arial" panose="020B0604020202020204" pitchFamily="34" charset="0"/>
              <a:buChar char="•"/>
            </a:pPr>
            <a:endParaRPr lang="en-GB" sz="1400" b="1" dirty="0">
              <a:latin typeface="Calibri" panose="020F0502020204030204" pitchFamily="34" charset="0"/>
              <a:cs typeface="Calibri" panose="020F0502020204030204" pitchFamily="34" charset="0"/>
              <a:hlinkClick r:id="rId2"/>
            </a:endParaRPr>
          </a:p>
          <a:p>
            <a:pPr>
              <a:spcAft>
                <a:spcPts val="0"/>
              </a:spcAft>
            </a:pPr>
            <a:r>
              <a:rPr lang="en-GB" sz="2000" dirty="0">
                <a:solidFill>
                  <a:srgbClr val="00206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www.letstalkaboutit.nhs.uk/test</a:t>
            </a:r>
            <a:r>
              <a:rPr lang="en-GB" sz="2000" dirty="0">
                <a:solidFill>
                  <a:srgbClr val="002060"/>
                </a:solidFill>
                <a:latin typeface="Calibri" panose="020F0502020204030204" pitchFamily="34" charset="0"/>
                <a:cs typeface="Calibri" panose="020F0502020204030204" pitchFamily="34" charset="0"/>
              </a:rPr>
              <a:t> </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898949-DBEE-42AF-93B8-E24DF2BBF04D}" type="slidenum">
              <a:rPr kumimoji="0" lang="en-GB" sz="900" b="0" i="0" u="none" strike="noStrike" kern="1200" cap="none" spc="0" normalizeH="0" baseline="0" noProof="0" smtClean="0">
                <a:ln>
                  <a:noFill/>
                </a:ln>
                <a:solidFill>
                  <a:srgbClr val="005EB8"/>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en-GB" sz="900" b="0" i="0" u="none" strike="noStrike" kern="1200" cap="none" spc="0" normalizeH="0" baseline="0" noProof="0" dirty="0">
              <a:ln>
                <a:noFill/>
              </a:ln>
              <a:solidFill>
                <a:srgbClr val="005EB8"/>
              </a:solidFill>
              <a:effectLst/>
              <a:uLnTx/>
              <a:uFillTx/>
              <a:latin typeface="Arial"/>
              <a:ea typeface="+mn-ea"/>
              <a:cs typeface="+mn-cs"/>
            </a:endParaRPr>
          </a:p>
        </p:txBody>
      </p:sp>
      <p:sp>
        <p:nvSpPr>
          <p:cNvPr id="6" name="TextBox 5">
            <a:extLst>
              <a:ext uri="{FF2B5EF4-FFF2-40B4-BE49-F238E27FC236}">
                <a16:creationId xmlns:a16="http://schemas.microsoft.com/office/drawing/2014/main" id="{CBB0A092-349F-4BF3-8388-3A5FF3440B79}"/>
              </a:ext>
            </a:extLst>
          </p:cNvPr>
          <p:cNvSpPr txBox="1"/>
          <p:nvPr/>
        </p:nvSpPr>
        <p:spPr>
          <a:xfrm>
            <a:off x="4483019" y="3795491"/>
            <a:ext cx="7577993" cy="28007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Condoms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GIO Scheme - under 25’s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Condoms by Post- 16+</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Sexual Health Clinics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1" i="0" u="none" strike="noStrike" kern="1200" cap="none" spc="0" normalizeH="0" baseline="0" noProof="0" dirty="0">
              <a:ln>
                <a:noFill/>
              </a:ln>
              <a:solidFill>
                <a:srgbClr val="7030A0"/>
              </a:solidFill>
              <a:effectLst/>
              <a:uLnTx/>
              <a:uFillTx/>
              <a:latin typeface="Abadi Extra Light" panose="020B02040201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7030A0"/>
                </a:solidFill>
                <a:effectLst/>
                <a:uLnTx/>
                <a:uFillTx/>
                <a:latin typeface="Abadi Extra Light" panose="020B0204020104020204" pitchFamily="34" charset="0"/>
                <a:ea typeface="+mn-ea"/>
                <a:cs typeface="+mn-cs"/>
                <a:hlinkClick r:id="rId4">
                  <a:extLst>
                    <a:ext uri="{A12FA001-AC4F-418D-AE19-62706E023703}">
                      <ahyp:hlinkClr xmlns:ahyp="http://schemas.microsoft.com/office/drawing/2018/hyperlinkcolor" val="tx"/>
                    </a:ext>
                  </a:extLst>
                </a:hlinkClick>
              </a:rPr>
              <a:t>www.letstalkaboutit.nhs.uk/condoms</a:t>
            </a:r>
            <a:r>
              <a:rPr kumimoji="0" lang="en-GB" sz="2000" b="0" i="0" u="none" strike="noStrike" kern="1200" cap="none" spc="0" normalizeH="0" baseline="0" noProof="0" dirty="0">
                <a:ln>
                  <a:noFill/>
                </a:ln>
                <a:solidFill>
                  <a:srgbClr val="7030A0"/>
                </a:solidFill>
                <a:effectLst/>
                <a:uLnTx/>
                <a:uFillTx/>
                <a:latin typeface="Abadi Extra Light" panose="020B020402010402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7030A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a:extLst>
              <a:ext uri="{FF2B5EF4-FFF2-40B4-BE49-F238E27FC236}">
                <a16:creationId xmlns:a16="http://schemas.microsoft.com/office/drawing/2014/main" id="{1D33AF80-7C12-47EB-AF58-023E62C3EEAE}"/>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380485" y="327369"/>
            <a:ext cx="1152000" cy="468000"/>
          </a:xfrm>
          <a:prstGeom prst="rect">
            <a:avLst/>
          </a:prstGeom>
          <a:noFill/>
          <a:ln>
            <a:noFill/>
          </a:ln>
        </p:spPr>
      </p:pic>
      <p:pic>
        <p:nvPicPr>
          <p:cNvPr id="11" name="Picture 10">
            <a:extLst>
              <a:ext uri="{FF2B5EF4-FFF2-40B4-BE49-F238E27FC236}">
                <a16:creationId xmlns:a16="http://schemas.microsoft.com/office/drawing/2014/main" id="{3F60EA53-AB0B-4148-AAF8-525CB0D21461}"/>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11226018" y="327369"/>
            <a:ext cx="585497" cy="587900"/>
          </a:xfrm>
          <a:prstGeom prst="rect">
            <a:avLst/>
          </a:prstGeom>
          <a:noFill/>
          <a:ln>
            <a:noFill/>
          </a:ln>
        </p:spPr>
      </p:pic>
      <p:pic>
        <p:nvPicPr>
          <p:cNvPr id="8" name="Picture 7" descr="A package with a label&#10;&#10;Description automatically generated">
            <a:extLst>
              <a:ext uri="{FF2B5EF4-FFF2-40B4-BE49-F238E27FC236}">
                <a16:creationId xmlns:a16="http://schemas.microsoft.com/office/drawing/2014/main" id="{6C1DC14F-CADA-61F9-D804-F45B19EB3AF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32485" y="1149506"/>
            <a:ext cx="2279494" cy="2279494"/>
          </a:xfrm>
          <a:prstGeom prst="roundRect">
            <a:avLst/>
          </a:prstGeom>
        </p:spPr>
      </p:pic>
      <p:pic>
        <p:nvPicPr>
          <p:cNvPr id="12" name="Picture 11" descr="A package with a label&#10;&#10;Description automatically generated">
            <a:extLst>
              <a:ext uri="{FF2B5EF4-FFF2-40B4-BE49-F238E27FC236}">
                <a16:creationId xmlns:a16="http://schemas.microsoft.com/office/drawing/2014/main" id="{FCDCD6FE-D51F-17C5-BA90-BDC6D818D0B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32485" y="1149506"/>
            <a:ext cx="2279494" cy="2279494"/>
          </a:xfrm>
          <a:prstGeom prst="roundRect">
            <a:avLst/>
          </a:prstGeom>
        </p:spPr>
      </p:pic>
      <p:pic>
        <p:nvPicPr>
          <p:cNvPr id="13" name="Picture 12" descr="A hands holding a blue condom&#10;&#10;Description automatically generated">
            <a:extLst>
              <a:ext uri="{FF2B5EF4-FFF2-40B4-BE49-F238E27FC236}">
                <a16:creationId xmlns:a16="http://schemas.microsoft.com/office/drawing/2014/main" id="{057E8DF7-AD1C-57D7-28D1-E5EA99447FF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32485" y="3783137"/>
            <a:ext cx="2337283" cy="2337283"/>
          </a:xfrm>
          <a:prstGeom prst="roundRect">
            <a:avLst/>
          </a:prstGeom>
        </p:spPr>
      </p:pic>
    </p:spTree>
    <p:extLst>
      <p:ext uri="{BB962C8B-B14F-4D97-AF65-F5344CB8AC3E}">
        <p14:creationId xmlns:p14="http://schemas.microsoft.com/office/powerpoint/2010/main" val="2556529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FB590A5-AE57-4B51-9726-F4BE23ADF754}"/>
              </a:ext>
            </a:extLst>
          </p:cNvPr>
          <p:cNvPicPr>
            <a:picLocks noChangeAspect="1"/>
          </p:cNvPicPr>
          <p:nvPr/>
        </p:nvPicPr>
        <p:blipFill rotWithShape="1">
          <a:blip r:embed="rId2"/>
          <a:srcRect t="3272" r="58433" b="5445"/>
          <a:stretch/>
        </p:blipFill>
        <p:spPr>
          <a:xfrm>
            <a:off x="6390241" y="1140871"/>
            <a:ext cx="2363960" cy="5493268"/>
          </a:xfrm>
          <a:prstGeom prst="rect">
            <a:avLst/>
          </a:prstGeom>
        </p:spPr>
      </p:pic>
      <p:sp>
        <p:nvSpPr>
          <p:cNvPr id="2" name="Title 1">
            <a:extLst>
              <a:ext uri="{FF2B5EF4-FFF2-40B4-BE49-F238E27FC236}">
                <a16:creationId xmlns:a16="http://schemas.microsoft.com/office/drawing/2014/main" id="{981D7BBE-21A0-4E9A-B266-7FEAB892051B}"/>
              </a:ext>
            </a:extLst>
          </p:cNvPr>
          <p:cNvSpPr>
            <a:spLocks noGrp="1"/>
          </p:cNvSpPr>
          <p:nvPr>
            <p:ph type="title"/>
          </p:nvPr>
        </p:nvSpPr>
        <p:spPr>
          <a:xfrm>
            <a:off x="2452255" y="756252"/>
            <a:ext cx="9188014" cy="612801"/>
          </a:xfrm>
        </p:spPr>
        <p:txBody>
          <a:bodyPr>
            <a:normAutofit fontScale="90000"/>
          </a:bodyPr>
          <a:lstStyle/>
          <a:p>
            <a:pPr algn="ctr"/>
            <a:r>
              <a:rPr lang="en-GB" sz="3200" dirty="0">
                <a:latin typeface="Calibri" panose="020F0502020204030204" pitchFamily="34" charset="0"/>
                <a:cs typeface="Calibri" panose="020F0502020204030204" pitchFamily="34" charset="0"/>
              </a:rPr>
              <a:t>LARC-Long Acting Reversible Contraception </a:t>
            </a:r>
            <a:br>
              <a:rPr lang="en-GB" sz="4800" dirty="0">
                <a:latin typeface="Abadi Extra Light" panose="020B0204020104020204" pitchFamily="34" charset="0"/>
              </a:rPr>
            </a:br>
            <a:endParaRPr lang="en-GB" sz="4800" dirty="0">
              <a:latin typeface="Abadi Extra Light" panose="020B0204020104020204" pitchFamily="34" charset="0"/>
            </a:endParaRPr>
          </a:p>
        </p:txBody>
      </p:sp>
      <p:sp>
        <p:nvSpPr>
          <p:cNvPr id="4" name="Slide Number Placeholder 3">
            <a:extLst>
              <a:ext uri="{FF2B5EF4-FFF2-40B4-BE49-F238E27FC236}">
                <a16:creationId xmlns:a16="http://schemas.microsoft.com/office/drawing/2014/main" id="{D19C370A-8F8E-4CE6-B554-3B9F5F8B879D}"/>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898949-DBEE-42AF-93B8-E24DF2BBF04D}" type="slidenum">
              <a:rPr kumimoji="0" lang="en-GB" sz="900" b="0" i="0" u="none" strike="noStrike" kern="1200" cap="none" spc="0" normalizeH="0" baseline="0" noProof="0" smtClean="0">
                <a:ln>
                  <a:noFill/>
                </a:ln>
                <a:solidFill>
                  <a:srgbClr val="005EB8"/>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en-GB" sz="900" b="0" i="0" u="none" strike="noStrike" kern="1200" cap="none" spc="0" normalizeH="0" baseline="0" noProof="0" dirty="0">
              <a:ln>
                <a:noFill/>
              </a:ln>
              <a:solidFill>
                <a:srgbClr val="005EB8"/>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E50FB6E2-FD9F-4F92-BFC3-CBFE5B164AF0}"/>
              </a:ext>
            </a:extLst>
          </p:cNvPr>
          <p:cNvPicPr>
            <a:picLocks noChangeAspect="1"/>
          </p:cNvPicPr>
          <p:nvPr/>
        </p:nvPicPr>
        <p:blipFill rotWithShape="1">
          <a:blip r:embed="rId2"/>
          <a:srcRect l="63440" t="3272" b="5445"/>
          <a:stretch/>
        </p:blipFill>
        <p:spPr>
          <a:xfrm>
            <a:off x="8816329" y="1369053"/>
            <a:ext cx="1992868" cy="5265086"/>
          </a:xfrm>
          <a:prstGeom prst="rect">
            <a:avLst/>
          </a:prstGeom>
        </p:spPr>
      </p:pic>
      <p:pic>
        <p:nvPicPr>
          <p:cNvPr id="3" name="Picture 2">
            <a:extLst>
              <a:ext uri="{FF2B5EF4-FFF2-40B4-BE49-F238E27FC236}">
                <a16:creationId xmlns:a16="http://schemas.microsoft.com/office/drawing/2014/main" id="{CC627508-DED2-4AC1-B242-BB27A6EE5F10}"/>
              </a:ext>
            </a:extLst>
          </p:cNvPr>
          <p:cNvPicPr>
            <a:picLocks noChangeAspect="1"/>
          </p:cNvPicPr>
          <p:nvPr/>
        </p:nvPicPr>
        <p:blipFill>
          <a:blip r:embed="rId3"/>
          <a:stretch>
            <a:fillRect/>
          </a:stretch>
        </p:blipFill>
        <p:spPr>
          <a:xfrm>
            <a:off x="1537033" y="4524784"/>
            <a:ext cx="5053264" cy="2189748"/>
          </a:xfrm>
          <a:prstGeom prst="rect">
            <a:avLst/>
          </a:prstGeom>
        </p:spPr>
      </p:pic>
      <p:sp>
        <p:nvSpPr>
          <p:cNvPr id="5" name="TextBox 4">
            <a:extLst>
              <a:ext uri="{FF2B5EF4-FFF2-40B4-BE49-F238E27FC236}">
                <a16:creationId xmlns:a16="http://schemas.microsoft.com/office/drawing/2014/main" id="{7D832111-AA22-4FB2-98D8-2AA7AA413D04}"/>
              </a:ext>
            </a:extLst>
          </p:cNvPr>
          <p:cNvSpPr txBox="1"/>
          <p:nvPr/>
        </p:nvSpPr>
        <p:spPr>
          <a:xfrm>
            <a:off x="1382804" y="1801884"/>
            <a:ext cx="414109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Fit and Forget </a:t>
            </a:r>
          </a:p>
        </p:txBody>
      </p:sp>
      <p:sp>
        <p:nvSpPr>
          <p:cNvPr id="7" name="TextBox 6">
            <a:extLst>
              <a:ext uri="{FF2B5EF4-FFF2-40B4-BE49-F238E27FC236}">
                <a16:creationId xmlns:a16="http://schemas.microsoft.com/office/drawing/2014/main" id="{FDE6C35F-1DFB-4C60-8D89-69C033450568}"/>
              </a:ext>
            </a:extLst>
          </p:cNvPr>
          <p:cNvSpPr txBox="1"/>
          <p:nvPr/>
        </p:nvSpPr>
        <p:spPr>
          <a:xfrm>
            <a:off x="1187115" y="2470484"/>
            <a:ext cx="505326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4"/>
              </a:rPr>
              <a:t>https://www/.letstalkaboutit.nhs.uk/contraception/fit-forget-contraception</a:t>
            </a: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3" name="Picture 12">
            <a:extLst>
              <a:ext uri="{FF2B5EF4-FFF2-40B4-BE49-F238E27FC236}">
                <a16:creationId xmlns:a16="http://schemas.microsoft.com/office/drawing/2014/main" id="{EE84CF85-6208-4835-8905-BC552C16AEB3}"/>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380485" y="327369"/>
            <a:ext cx="1152000" cy="468000"/>
          </a:xfrm>
          <a:prstGeom prst="rect">
            <a:avLst/>
          </a:prstGeom>
          <a:noFill/>
          <a:ln>
            <a:noFill/>
          </a:ln>
        </p:spPr>
      </p:pic>
      <p:pic>
        <p:nvPicPr>
          <p:cNvPr id="14" name="Picture 13">
            <a:extLst>
              <a:ext uri="{FF2B5EF4-FFF2-40B4-BE49-F238E27FC236}">
                <a16:creationId xmlns:a16="http://schemas.microsoft.com/office/drawing/2014/main" id="{F1AF4935-849D-452F-A82B-2AC384C3D579}"/>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11226018" y="327369"/>
            <a:ext cx="585497" cy="587900"/>
          </a:xfrm>
          <a:prstGeom prst="rect">
            <a:avLst/>
          </a:prstGeom>
          <a:noFill/>
          <a:ln>
            <a:noFill/>
          </a:ln>
        </p:spPr>
      </p:pic>
    </p:spTree>
    <p:extLst>
      <p:ext uri="{BB962C8B-B14F-4D97-AF65-F5344CB8AC3E}">
        <p14:creationId xmlns:p14="http://schemas.microsoft.com/office/powerpoint/2010/main" val="6191700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689B8-9DC5-4AAA-AB48-2E888101496C}"/>
              </a:ext>
            </a:extLst>
          </p:cNvPr>
          <p:cNvSpPr>
            <a:spLocks noGrp="1"/>
          </p:cNvSpPr>
          <p:nvPr>
            <p:ph type="title"/>
          </p:nvPr>
        </p:nvSpPr>
        <p:spPr>
          <a:xfrm>
            <a:off x="3747571" y="0"/>
            <a:ext cx="6118403" cy="1325563"/>
          </a:xfrm>
        </p:spPr>
        <p:txBody>
          <a:bodyPr>
            <a:normAutofit/>
          </a:bodyPr>
          <a:lstStyle/>
          <a:p>
            <a:r>
              <a:rPr lang="en-GB" sz="3600" dirty="0">
                <a:latin typeface="Calibri" panose="020F0502020204030204" pitchFamily="34" charset="0"/>
                <a:cs typeface="Calibri" panose="020F0502020204030204" pitchFamily="34" charset="0"/>
              </a:rPr>
              <a:t>Get It On Card (GIO) Scheme</a:t>
            </a:r>
          </a:p>
        </p:txBody>
      </p:sp>
      <p:sp>
        <p:nvSpPr>
          <p:cNvPr id="3" name="Content Placeholder 2">
            <a:extLst>
              <a:ext uri="{FF2B5EF4-FFF2-40B4-BE49-F238E27FC236}">
                <a16:creationId xmlns:a16="http://schemas.microsoft.com/office/drawing/2014/main" id="{A140E065-772F-4264-BBEF-453698075825}"/>
              </a:ext>
            </a:extLst>
          </p:cNvPr>
          <p:cNvSpPr>
            <a:spLocks noGrp="1"/>
          </p:cNvSpPr>
          <p:nvPr>
            <p:ph idx="1"/>
          </p:nvPr>
        </p:nvSpPr>
        <p:spPr>
          <a:xfrm>
            <a:off x="5430129" y="1510748"/>
            <a:ext cx="6271541" cy="4642079"/>
          </a:xfrm>
        </p:spPr>
        <p:txBody>
          <a:bodyPr>
            <a:normAutofit fontScale="92500" lnSpcReduction="20000"/>
          </a:bodyPr>
          <a:lstStyle/>
          <a:p>
            <a:pPr algn="just">
              <a:lnSpc>
                <a:spcPct val="90000"/>
              </a:lnSpc>
            </a:pPr>
            <a:r>
              <a:rPr lang="en-GB" sz="2400" b="1" dirty="0">
                <a:solidFill>
                  <a:srgbClr val="7030A0"/>
                </a:solidFill>
                <a:latin typeface="Calibri" panose="020F0502020204030204" pitchFamily="34" charset="0"/>
                <a:cs typeface="Calibri" panose="020F0502020204030204" pitchFamily="34" charset="0"/>
              </a:rPr>
              <a:t>Get It On Condom Card is also known as the C-Card (Condom card)</a:t>
            </a:r>
          </a:p>
          <a:p>
            <a:pPr algn="just">
              <a:lnSpc>
                <a:spcPct val="90000"/>
              </a:lnSpc>
            </a:pPr>
            <a:endParaRPr lang="en-GB" sz="2400" b="1" dirty="0">
              <a:solidFill>
                <a:srgbClr val="7030A0"/>
              </a:solidFill>
              <a:latin typeface="Calibri" panose="020F0502020204030204" pitchFamily="34" charset="0"/>
              <a:cs typeface="Calibri" panose="020F0502020204030204" pitchFamily="34" charset="0"/>
            </a:endParaRPr>
          </a:p>
          <a:p>
            <a:pPr algn="just">
              <a:lnSpc>
                <a:spcPct val="90000"/>
              </a:lnSpc>
            </a:pPr>
            <a:r>
              <a:rPr lang="en-GB" sz="2400" b="1" dirty="0">
                <a:solidFill>
                  <a:srgbClr val="7030A0"/>
                </a:solidFill>
                <a:latin typeface="Calibri" panose="020F0502020204030204" pitchFamily="34" charset="0"/>
                <a:cs typeface="Calibri" panose="020F0502020204030204" pitchFamily="34" charset="0"/>
              </a:rPr>
              <a:t>Get it On (GIO) is the condom distribution scheme running across Hampshire, Isle of Wight, Portsmouth and Southampton. </a:t>
            </a:r>
          </a:p>
          <a:p>
            <a:pPr algn="just">
              <a:lnSpc>
                <a:spcPct val="90000"/>
              </a:lnSpc>
            </a:pPr>
            <a:endParaRPr lang="en-GB" sz="2400" b="1" dirty="0">
              <a:solidFill>
                <a:srgbClr val="7030A0"/>
              </a:solidFill>
              <a:latin typeface="Calibri" panose="020F0502020204030204" pitchFamily="34" charset="0"/>
              <a:cs typeface="Calibri" panose="020F0502020204030204" pitchFamily="34" charset="0"/>
            </a:endParaRPr>
          </a:p>
          <a:p>
            <a:pPr algn="just">
              <a:lnSpc>
                <a:spcPct val="90000"/>
              </a:lnSpc>
            </a:pPr>
            <a:r>
              <a:rPr lang="en-GB" sz="2400" b="1" dirty="0">
                <a:solidFill>
                  <a:srgbClr val="7030A0"/>
                </a:solidFill>
                <a:latin typeface="Calibri" panose="020F0502020204030204" pitchFamily="34" charset="0"/>
                <a:cs typeface="Calibri" panose="020F0502020204030204" pitchFamily="34" charset="0"/>
              </a:rPr>
              <a:t>Anyone under 25 can get free condoms from lots of different organisations. Even if they are under 16 years old they can still join the scheme. </a:t>
            </a:r>
          </a:p>
          <a:p>
            <a:pPr algn="just">
              <a:lnSpc>
                <a:spcPct val="90000"/>
              </a:lnSpc>
            </a:pPr>
            <a:endParaRPr lang="en-GB" sz="2800" b="1" dirty="0">
              <a:solidFill>
                <a:srgbClr val="7030A0"/>
              </a:solidFill>
              <a:latin typeface="Calibri" panose="020F0502020204030204" pitchFamily="34" charset="0"/>
              <a:cs typeface="Calibri" panose="020F0502020204030204" pitchFamily="34" charset="0"/>
            </a:endParaRPr>
          </a:p>
          <a:p>
            <a:pPr algn="ctr">
              <a:lnSpc>
                <a:spcPct val="90000"/>
              </a:lnSpc>
            </a:pPr>
            <a:r>
              <a:rPr lang="en-GB" sz="2200" b="1" dirty="0">
                <a:solidFill>
                  <a:srgbClr val="7030A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www.letstalkaboutit.nhs.uk/getiton</a:t>
            </a:r>
            <a:r>
              <a:rPr lang="en-GB" sz="2200" b="1" dirty="0">
                <a:solidFill>
                  <a:srgbClr val="7030A0"/>
                </a:solidFill>
                <a:latin typeface="Calibri" panose="020F0502020204030204" pitchFamily="34" charset="0"/>
                <a:cs typeface="Calibri" panose="020F0502020204030204" pitchFamily="34" charset="0"/>
              </a:rPr>
              <a:t> </a:t>
            </a:r>
          </a:p>
          <a:p>
            <a:pPr algn="ctr">
              <a:lnSpc>
                <a:spcPct val="90000"/>
              </a:lnSpc>
            </a:pPr>
            <a:endParaRPr lang="en-GB" sz="2200" b="1" dirty="0">
              <a:solidFill>
                <a:srgbClr val="7030A0"/>
              </a:solidFill>
              <a:latin typeface="Calibri" panose="020F0502020204030204" pitchFamily="34" charset="0"/>
              <a:cs typeface="Calibri" panose="020F0502020204030204" pitchFamily="34" charset="0"/>
            </a:endParaRPr>
          </a:p>
          <a:p>
            <a:pPr algn="ctr">
              <a:lnSpc>
                <a:spcPct val="90000"/>
              </a:lnSpc>
            </a:pPr>
            <a:r>
              <a:rPr lang="en-GB" sz="2200" b="1" dirty="0">
                <a:solidFill>
                  <a:srgbClr val="7030A0"/>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www.letstalkaboutit.nhs.uk/gio</a:t>
            </a:r>
            <a:r>
              <a:rPr lang="en-GB" sz="2200" b="1" dirty="0">
                <a:solidFill>
                  <a:srgbClr val="7030A0"/>
                </a:solidFill>
                <a:latin typeface="Calibri" panose="020F0502020204030204" pitchFamily="34" charset="0"/>
                <a:cs typeface="Calibri" panose="020F0502020204030204" pitchFamily="34" charset="0"/>
              </a:rPr>
              <a:t> (Professionals Page)</a:t>
            </a:r>
          </a:p>
        </p:txBody>
      </p:sp>
      <p:sp>
        <p:nvSpPr>
          <p:cNvPr id="6" name="Rectangle 9">
            <a:extLst>
              <a:ext uri="{FF2B5EF4-FFF2-40B4-BE49-F238E27FC236}">
                <a16:creationId xmlns:a16="http://schemas.microsoft.com/office/drawing/2014/main" id="{04A13CAD-62AD-46B0-A2CF-0F970955765D}"/>
              </a:ext>
            </a:extLst>
          </p:cNvPr>
          <p:cNvSpPr>
            <a:spLocks noChangeArrowheads="1"/>
          </p:cNvSpPr>
          <p:nvPr/>
        </p:nvSpPr>
        <p:spPr bwMode="auto">
          <a:xfrm>
            <a:off x="1252068" y="6366615"/>
            <a:ext cx="6461985"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US" altLang="en-US" sz="1400" b="0" i="0" u="none" strike="noStrike" kern="1200" cap="none" spc="0" normalizeH="0" baseline="0" noProof="0" dirty="0">
                <a:ln>
                  <a:noFill/>
                </a:ln>
                <a:solidFill>
                  <a:srgbClr val="5E5E5E"/>
                </a:solidFill>
                <a:effectLst/>
                <a:uLnTx/>
                <a:uFillTx/>
                <a:latin typeface="Geomanist"/>
                <a:ea typeface="+mn-ea"/>
                <a:cs typeface="+mn-cs"/>
              </a:rPr>
              <a:t>                  </a:t>
            </a:r>
            <a:r>
              <a:rPr kumimoji="0" lang="en-US" altLang="en-US" sz="1100" b="0" i="0" u="none" strike="noStrike" kern="1200" cap="none" spc="0" normalizeH="0" baseline="0" noProof="0" dirty="0">
                <a:ln>
                  <a:noFill/>
                </a:ln>
                <a:solidFill>
                  <a:srgbClr val="5E5E5E"/>
                </a:solidFill>
                <a:effectLst/>
                <a:uLnTx/>
                <a:uFillTx/>
                <a:latin typeface="Geomanist"/>
                <a:ea typeface="+mn-ea"/>
                <a:cs typeface="+mn-cs"/>
              </a:rPr>
              <a:t> A GIO Condom-Card (C-Card) is a 2-sided wallet sized card that looks like this:</a:t>
            </a:r>
            <a:endParaRPr kumimoji="0" lang="en-US"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US" altLang="en-US" sz="1400" b="0" i="0" u="none" strike="noStrike" kern="1200" cap="none" spc="0" normalizeH="0" baseline="0" noProof="0" dirty="0">
                <a:ln>
                  <a:noFill/>
                </a:ln>
                <a:solidFill>
                  <a:srgbClr val="5E5E5E"/>
                </a:solidFill>
                <a:effectLst/>
                <a:uLnTx/>
                <a:uFillTx/>
                <a:latin typeface="Geomanist"/>
                <a:ea typeface="+mn-ea"/>
                <a:cs typeface="+mn-cs"/>
              </a:rPr>
              <a:t>    </a:t>
            </a: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9" name="Picture 8" descr="Diagram&#10;&#10;Description automatically generated">
            <a:extLst>
              <a:ext uri="{FF2B5EF4-FFF2-40B4-BE49-F238E27FC236}">
                <a16:creationId xmlns:a16="http://schemas.microsoft.com/office/drawing/2014/main" id="{8129887F-6C5F-4E76-AB86-B9CEEB1726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7695" y="3775515"/>
            <a:ext cx="3324943" cy="2142688"/>
          </a:xfrm>
          <a:prstGeom prst="rect">
            <a:avLst/>
          </a:prstGeom>
          <a:ln>
            <a:solidFill>
              <a:srgbClr val="652D8A"/>
            </a:solidFill>
          </a:ln>
        </p:spPr>
      </p:pic>
      <p:pic>
        <p:nvPicPr>
          <p:cNvPr id="10" name="Picture 9" descr="Logo&#10;&#10;Description automatically generated">
            <a:extLst>
              <a:ext uri="{FF2B5EF4-FFF2-40B4-BE49-F238E27FC236}">
                <a16:creationId xmlns:a16="http://schemas.microsoft.com/office/drawing/2014/main" id="{2D552A91-D03A-4EA5-BA59-CE857BB3DFF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98069" y="1521474"/>
            <a:ext cx="3324569" cy="2153414"/>
          </a:xfrm>
          <a:prstGeom prst="rect">
            <a:avLst/>
          </a:prstGeom>
        </p:spPr>
      </p:pic>
      <p:pic>
        <p:nvPicPr>
          <p:cNvPr id="11" name="Picture 10">
            <a:extLst>
              <a:ext uri="{FF2B5EF4-FFF2-40B4-BE49-F238E27FC236}">
                <a16:creationId xmlns:a16="http://schemas.microsoft.com/office/drawing/2014/main" id="{37CC20E9-CBCE-45B5-A54C-9D66CCD69E33}"/>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380485" y="327369"/>
            <a:ext cx="1152000" cy="468000"/>
          </a:xfrm>
          <a:prstGeom prst="rect">
            <a:avLst/>
          </a:prstGeom>
          <a:noFill/>
          <a:ln>
            <a:noFill/>
          </a:ln>
        </p:spPr>
      </p:pic>
      <p:pic>
        <p:nvPicPr>
          <p:cNvPr id="12" name="Picture 11">
            <a:extLst>
              <a:ext uri="{FF2B5EF4-FFF2-40B4-BE49-F238E27FC236}">
                <a16:creationId xmlns:a16="http://schemas.microsoft.com/office/drawing/2014/main" id="{FBDD0D4F-E87F-4D48-A1D2-C0AB10578A90}"/>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11226018" y="327369"/>
            <a:ext cx="585497" cy="587900"/>
          </a:xfrm>
          <a:prstGeom prst="rect">
            <a:avLst/>
          </a:prstGeom>
          <a:noFill/>
          <a:ln>
            <a:noFill/>
          </a:ln>
        </p:spPr>
      </p:pic>
    </p:spTree>
    <p:extLst>
      <p:ext uri="{BB962C8B-B14F-4D97-AF65-F5344CB8AC3E}">
        <p14:creationId xmlns:p14="http://schemas.microsoft.com/office/powerpoint/2010/main" val="30163587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57DDE-133F-4B6B-882A-3DCAA71D040A}"/>
              </a:ext>
            </a:extLst>
          </p:cNvPr>
          <p:cNvSpPr>
            <a:spLocks noGrp="1"/>
          </p:cNvSpPr>
          <p:nvPr>
            <p:ph type="title"/>
          </p:nvPr>
        </p:nvSpPr>
        <p:spPr>
          <a:xfrm>
            <a:off x="-1583685" y="1360241"/>
            <a:ext cx="11858463" cy="1066594"/>
          </a:xfrm>
        </p:spPr>
        <p:txBody>
          <a:bodyPr>
            <a:noAutofit/>
          </a:bodyPr>
          <a:lstStyle/>
          <a:p>
            <a:pPr algn="ctr"/>
            <a:r>
              <a:rPr lang="en-GB" sz="3600" dirty="0">
                <a:latin typeface="Calibri" panose="020F0502020204030204" pitchFamily="34" charset="0"/>
                <a:cs typeface="Calibri" panose="020F0502020204030204" pitchFamily="34" charset="0"/>
              </a:rPr>
              <a:t>Coming Soon C Card App</a:t>
            </a:r>
            <a:br>
              <a:rPr lang="en-GB" sz="3600" dirty="0">
                <a:latin typeface="Abadi Extra Light" panose="020B0204020104020204" pitchFamily="34" charset="0"/>
              </a:rPr>
            </a:br>
            <a:endParaRPr lang="en-GB" sz="3600" dirty="0">
              <a:latin typeface="Abadi Extra Light" panose="020B0204020104020204" pitchFamily="34" charset="0"/>
            </a:endParaRPr>
          </a:p>
        </p:txBody>
      </p:sp>
      <p:sp>
        <p:nvSpPr>
          <p:cNvPr id="3" name="Content Placeholder 2">
            <a:extLst>
              <a:ext uri="{FF2B5EF4-FFF2-40B4-BE49-F238E27FC236}">
                <a16:creationId xmlns:a16="http://schemas.microsoft.com/office/drawing/2014/main" id="{E083744B-844A-404C-9277-6F9F45164A43}"/>
              </a:ext>
            </a:extLst>
          </p:cNvPr>
          <p:cNvSpPr>
            <a:spLocks noGrp="1"/>
          </p:cNvSpPr>
          <p:nvPr>
            <p:ph idx="1"/>
          </p:nvPr>
        </p:nvSpPr>
        <p:spPr>
          <a:xfrm>
            <a:off x="1696927" y="1893538"/>
            <a:ext cx="5297241" cy="5293894"/>
          </a:xfrm>
        </p:spPr>
        <p:txBody>
          <a:bodyPr>
            <a:normAutofit/>
          </a:bodyPr>
          <a:lstStyle/>
          <a:p>
            <a:r>
              <a:rPr lang="en-GB" sz="2000" dirty="0">
                <a:solidFill>
                  <a:srgbClr val="002060"/>
                </a:solidFill>
                <a:latin typeface="Calibri" panose="020F0502020204030204" pitchFamily="34" charset="0"/>
                <a:cs typeface="Calibri" panose="020F0502020204030204" pitchFamily="34" charset="0"/>
              </a:rPr>
              <a:t>The existing physical cards will remain an option for young people and the current arrangements for that will remain the same. This app provides young people with an option to carry a digital C-Card and easy access to sexual health information and support</a:t>
            </a:r>
            <a:r>
              <a:rPr lang="en-GB" sz="2000" dirty="0">
                <a:solidFill>
                  <a:schemeClr val="accent1">
                    <a:lumMod val="75000"/>
                  </a:schemeClr>
                </a:solidFill>
                <a:latin typeface="Calibri" panose="020F0502020204030204" pitchFamily="34" charset="0"/>
                <a:cs typeface="Calibri" panose="020F0502020204030204" pitchFamily="34" charset="0"/>
              </a:rPr>
              <a:t>.</a:t>
            </a:r>
          </a:p>
          <a:p>
            <a:endParaRPr lang="en-GB" sz="2000" dirty="0">
              <a:solidFill>
                <a:schemeClr val="accent1">
                  <a:lumMod val="75000"/>
                </a:schemeClr>
              </a:solidFill>
              <a:latin typeface="Calibri" panose="020F0502020204030204" pitchFamily="34" charset="0"/>
              <a:cs typeface="Calibri" panose="020F0502020204030204" pitchFamily="34" charset="0"/>
            </a:endParaRPr>
          </a:p>
          <a:p>
            <a:pPr marL="0" indent="0" algn="ctr">
              <a:buNone/>
            </a:pPr>
            <a:r>
              <a:rPr lang="en-GB" sz="2000" b="1" dirty="0">
                <a:solidFill>
                  <a:srgbClr val="0070C0"/>
                </a:solidFill>
                <a:latin typeface="Calibri" panose="020F0502020204030204" pitchFamily="34" charset="0"/>
                <a:cs typeface="Calibri" panose="020F0502020204030204" pitchFamily="34" charset="0"/>
              </a:rPr>
              <a:t>Training</a:t>
            </a:r>
            <a:r>
              <a:rPr lang="en-GB" sz="2000" b="1" dirty="0">
                <a:solidFill>
                  <a:srgbClr val="002060"/>
                </a:solidFill>
                <a:latin typeface="Calibri" panose="020F0502020204030204" pitchFamily="34" charset="0"/>
                <a:cs typeface="Calibri" panose="020F0502020204030204" pitchFamily="34" charset="0"/>
              </a:rPr>
              <a:t> </a:t>
            </a:r>
          </a:p>
          <a:p>
            <a:r>
              <a:rPr lang="en-GB" sz="2000" dirty="0">
                <a:solidFill>
                  <a:srgbClr val="002060"/>
                </a:solidFill>
                <a:latin typeface="Calibri" panose="020F0502020204030204" pitchFamily="34" charset="0"/>
                <a:cs typeface="Calibri" panose="020F0502020204030204" pitchFamily="34" charset="0"/>
              </a:rPr>
              <a:t>If you want to sign up to be a venue for the Digital GIO C-Card, there will be a training guide sent out to you. This training should take approximately 15 mins to complete and can be retaken at any point.</a:t>
            </a:r>
          </a:p>
          <a:p>
            <a:endParaRPr lang="en-GB" dirty="0"/>
          </a:p>
        </p:txBody>
      </p:sp>
      <p:sp>
        <p:nvSpPr>
          <p:cNvPr id="4" name="Slide Number Placeholder 3">
            <a:extLst>
              <a:ext uri="{FF2B5EF4-FFF2-40B4-BE49-F238E27FC236}">
                <a16:creationId xmlns:a16="http://schemas.microsoft.com/office/drawing/2014/main" id="{1C2D1AEA-D15E-41A3-B6A8-FF72606A6D4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898949-DBEE-42AF-93B8-E24DF2BBF04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60C48AD4-5CEE-4899-8199-4600F81465B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80485" y="327369"/>
            <a:ext cx="1152000" cy="468000"/>
          </a:xfrm>
          <a:prstGeom prst="rect">
            <a:avLst/>
          </a:prstGeom>
          <a:noFill/>
          <a:ln>
            <a:noFill/>
          </a:ln>
        </p:spPr>
      </p:pic>
      <p:pic>
        <p:nvPicPr>
          <p:cNvPr id="9" name="Picture 8">
            <a:extLst>
              <a:ext uri="{FF2B5EF4-FFF2-40B4-BE49-F238E27FC236}">
                <a16:creationId xmlns:a16="http://schemas.microsoft.com/office/drawing/2014/main" id="{C0C35E87-0E7F-4A0E-9A00-C13DA416A29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226018" y="327369"/>
            <a:ext cx="585497" cy="587900"/>
          </a:xfrm>
          <a:prstGeom prst="rect">
            <a:avLst/>
          </a:prstGeom>
          <a:noFill/>
          <a:ln>
            <a:noFill/>
          </a:ln>
        </p:spPr>
      </p:pic>
      <p:pic>
        <p:nvPicPr>
          <p:cNvPr id="7" name="Picture 6" descr="A screen shot of a cell phone&#10;&#10;Description automatically generated">
            <a:extLst>
              <a:ext uri="{FF2B5EF4-FFF2-40B4-BE49-F238E27FC236}">
                <a16:creationId xmlns:a16="http://schemas.microsoft.com/office/drawing/2014/main" id="{A9FC9E15-7078-3970-758E-FAE40EB4D20A}"/>
              </a:ext>
            </a:extLst>
          </p:cNvPr>
          <p:cNvPicPr>
            <a:picLocks noChangeAspect="1"/>
          </p:cNvPicPr>
          <p:nvPr/>
        </p:nvPicPr>
        <p:blipFill rotWithShape="1">
          <a:blip r:embed="rId4">
            <a:extLst>
              <a:ext uri="{28A0092B-C50C-407E-A947-70E740481C1C}">
                <a14:useLocalDpi xmlns:a14="http://schemas.microsoft.com/office/drawing/2010/main" val="0"/>
              </a:ext>
            </a:extLst>
          </a:blip>
          <a:srcRect l="16327" t="2486" r="10785" b="1990"/>
          <a:stretch/>
        </p:blipFill>
        <p:spPr>
          <a:xfrm>
            <a:off x="7549380" y="170480"/>
            <a:ext cx="3533614" cy="6550995"/>
          </a:xfrm>
          <a:prstGeom prst="rect">
            <a:avLst/>
          </a:prstGeom>
        </p:spPr>
      </p:pic>
    </p:spTree>
    <p:extLst>
      <p:ext uri="{BB962C8B-B14F-4D97-AF65-F5344CB8AC3E}">
        <p14:creationId xmlns:p14="http://schemas.microsoft.com/office/powerpoint/2010/main" val="22383057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4820" y="1484729"/>
            <a:ext cx="11117179" cy="4280756"/>
          </a:xfrm>
        </p:spPr>
        <p:txBody>
          <a:bodyPr>
            <a:normAutofit/>
          </a:bodyPr>
          <a:lstStyle/>
          <a:p>
            <a:pPr algn="ctr"/>
            <a:r>
              <a:rPr lang="en-GB" sz="2800" dirty="0">
                <a:solidFill>
                  <a:srgbClr val="7030A0"/>
                </a:solidFill>
                <a:latin typeface="Calibri" panose="020F0502020204030204" pitchFamily="34" charset="0"/>
                <a:cs typeface="Calibri" panose="020F0502020204030204" pitchFamily="34" charset="0"/>
              </a:rPr>
              <a:t>If you need more information about services, support or training, please contact the team</a:t>
            </a:r>
            <a:r>
              <a:rPr lang="en-GB" sz="3200" dirty="0">
                <a:solidFill>
                  <a:srgbClr val="7030A0"/>
                </a:solidFill>
                <a:latin typeface="Calibri" panose="020F0502020204030204" pitchFamily="34" charset="0"/>
                <a:cs typeface="Calibri" panose="020F0502020204030204" pitchFamily="34" charset="0"/>
              </a:rPr>
              <a:t>:</a:t>
            </a:r>
          </a:p>
          <a:p>
            <a:endParaRPr lang="en-GB" sz="3900" dirty="0">
              <a:latin typeface="Calibri" panose="020F0502020204030204" pitchFamily="34" charset="0"/>
              <a:cs typeface="Calibri" panose="020F0502020204030204" pitchFamily="34" charset="0"/>
            </a:endParaRPr>
          </a:p>
          <a:p>
            <a:pPr marL="571500" indent="-571500">
              <a:buFont typeface="Arial" panose="020B0604020202020204" pitchFamily="34" charset="0"/>
              <a:buChar char="•"/>
            </a:pPr>
            <a:r>
              <a:rPr lang="en-GB" sz="2400" dirty="0">
                <a:latin typeface="Calibri" panose="020F0502020204030204" pitchFamily="34" charset="0"/>
                <a:cs typeface="Calibri" panose="020F0502020204030204" pitchFamily="34" charset="0"/>
                <a:hlinkClick r:id="rId3"/>
              </a:rPr>
              <a:t>solentsexualhealthpromotion@solent.nhs.uk</a:t>
            </a:r>
            <a:r>
              <a:rPr lang="en-GB" sz="2400" dirty="0">
                <a:latin typeface="Calibri" panose="020F0502020204030204" pitchFamily="34" charset="0"/>
                <a:cs typeface="Calibri" panose="020F0502020204030204" pitchFamily="34" charset="0"/>
              </a:rPr>
              <a:t>  </a:t>
            </a:r>
          </a:p>
          <a:p>
            <a:pPr marL="571500" indent="-571500">
              <a:buFont typeface="Arial" panose="020B0604020202020204" pitchFamily="34" charset="0"/>
              <a:buChar char="•"/>
            </a:pPr>
            <a:endParaRPr lang="en-GB" sz="2400" dirty="0">
              <a:latin typeface="Calibri" panose="020F0502020204030204" pitchFamily="34" charset="0"/>
              <a:cs typeface="Calibri" panose="020F0502020204030204" pitchFamily="34" charset="0"/>
            </a:endParaRPr>
          </a:p>
          <a:p>
            <a:pPr marL="571500" indent="-571500">
              <a:buFont typeface="Arial" panose="020B0604020202020204" pitchFamily="34" charset="0"/>
              <a:buChar char="•"/>
            </a:pPr>
            <a:r>
              <a:rPr lang="en-GB" sz="2400" u="sng" dirty="0">
                <a:latin typeface="Calibri" panose="020F0502020204030204" pitchFamily="34" charset="0"/>
                <a:cs typeface="Calibri" panose="020F0502020204030204" pitchFamily="34" charset="0"/>
                <a:hlinkClick r:id="rId4"/>
              </a:rPr>
              <a:t>SNHS.sexualhealthpromotion@nhs.net</a:t>
            </a:r>
            <a:r>
              <a:rPr lang="en-GB" sz="2400" dirty="0">
                <a:latin typeface="Calibri" panose="020F0502020204030204" pitchFamily="34" charset="0"/>
                <a:cs typeface="Calibri" panose="020F0502020204030204" pitchFamily="34" charset="0"/>
              </a:rPr>
              <a:t> (Patient Identifiable Information)</a:t>
            </a:r>
          </a:p>
          <a:p>
            <a:pPr marL="0" indent="0">
              <a:buNone/>
            </a:pPr>
            <a:endParaRPr lang="en-GB" sz="3900" dirty="0">
              <a:solidFill>
                <a:srgbClr val="7030A0"/>
              </a:solidFill>
              <a:latin typeface="Calibri" panose="020F0502020204030204" pitchFamily="34" charset="0"/>
              <a:cs typeface="Calibri" panose="020F0502020204030204" pitchFamily="34" charset="0"/>
            </a:endParaRPr>
          </a:p>
          <a:p>
            <a:pPr marL="0" indent="0" algn="ctr">
              <a:buNone/>
            </a:pPr>
            <a:r>
              <a:rPr lang="en-GB" sz="3900" dirty="0">
                <a:solidFill>
                  <a:srgbClr val="7030A0"/>
                </a:solidFill>
                <a:latin typeface="Calibri" panose="020F0502020204030204" pitchFamily="34" charset="0"/>
                <a:cs typeface="Calibri" panose="020F0502020204030204" pitchFamily="34" charset="0"/>
              </a:rPr>
              <a:t>                                      </a:t>
            </a:r>
          </a:p>
          <a:p>
            <a:endParaRPr lang="en-GB"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898949-DBEE-42AF-93B8-E24DF2BBF04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4AED77F1-9557-4C9A-9A0D-DF8CA1445EBF}"/>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380485" y="327369"/>
            <a:ext cx="1152000" cy="468000"/>
          </a:xfrm>
          <a:prstGeom prst="rect">
            <a:avLst/>
          </a:prstGeom>
          <a:noFill/>
          <a:ln>
            <a:noFill/>
          </a:ln>
        </p:spPr>
      </p:pic>
      <p:pic>
        <p:nvPicPr>
          <p:cNvPr id="7" name="Picture 6">
            <a:extLst>
              <a:ext uri="{FF2B5EF4-FFF2-40B4-BE49-F238E27FC236}">
                <a16:creationId xmlns:a16="http://schemas.microsoft.com/office/drawing/2014/main" id="{F8E51194-7850-49BC-A0C7-7E44630C3440}"/>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11226018" y="327369"/>
            <a:ext cx="585497" cy="587900"/>
          </a:xfrm>
          <a:prstGeom prst="rect">
            <a:avLst/>
          </a:prstGeom>
          <a:noFill/>
          <a:ln>
            <a:noFill/>
          </a:ln>
        </p:spPr>
      </p:pic>
    </p:spTree>
    <p:extLst>
      <p:ext uri="{BB962C8B-B14F-4D97-AF65-F5344CB8AC3E}">
        <p14:creationId xmlns:p14="http://schemas.microsoft.com/office/powerpoint/2010/main" val="3932557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4D2A03B-BA76-716A-5B18-F02186BA57B1}"/>
              </a:ext>
            </a:extLst>
          </p:cNvPr>
          <p:cNvPicPr>
            <a:picLocks noChangeAspect="1"/>
          </p:cNvPicPr>
          <p:nvPr/>
        </p:nvPicPr>
        <p:blipFill>
          <a:blip r:embed="rId2"/>
          <a:stretch>
            <a:fillRect/>
          </a:stretch>
        </p:blipFill>
        <p:spPr>
          <a:xfrm>
            <a:off x="2216727" y="1011382"/>
            <a:ext cx="7758545" cy="5167745"/>
          </a:xfrm>
          <a:prstGeom prst="rect">
            <a:avLst/>
          </a:prstGeom>
        </p:spPr>
      </p:pic>
    </p:spTree>
    <p:extLst>
      <p:ext uri="{BB962C8B-B14F-4D97-AF65-F5344CB8AC3E}">
        <p14:creationId xmlns:p14="http://schemas.microsoft.com/office/powerpoint/2010/main" val="2728848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A11051-BC2C-6E3E-EDD5-1CBDE2924B4C}"/>
              </a:ext>
            </a:extLst>
          </p:cNvPr>
          <p:cNvPicPr>
            <a:picLocks noChangeAspect="1"/>
          </p:cNvPicPr>
          <p:nvPr/>
        </p:nvPicPr>
        <p:blipFill>
          <a:blip r:embed="rId2"/>
          <a:stretch>
            <a:fillRect/>
          </a:stretch>
        </p:blipFill>
        <p:spPr>
          <a:xfrm>
            <a:off x="2161309" y="637309"/>
            <a:ext cx="7772400" cy="5541818"/>
          </a:xfrm>
          <a:prstGeom prst="rect">
            <a:avLst/>
          </a:prstGeom>
        </p:spPr>
      </p:pic>
    </p:spTree>
    <p:extLst>
      <p:ext uri="{BB962C8B-B14F-4D97-AF65-F5344CB8AC3E}">
        <p14:creationId xmlns:p14="http://schemas.microsoft.com/office/powerpoint/2010/main" val="910269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B87C4-AA4D-280B-8322-51E5CD453BF0}"/>
              </a:ext>
            </a:extLst>
          </p:cNvPr>
          <p:cNvSpPr>
            <a:spLocks noGrp="1"/>
          </p:cNvSpPr>
          <p:nvPr>
            <p:ph type="title"/>
          </p:nvPr>
        </p:nvSpPr>
        <p:spPr/>
        <p:txBody>
          <a:bodyPr/>
          <a:lstStyle/>
          <a:p>
            <a:pPr algn="ctr"/>
            <a:r>
              <a:rPr lang="en-GB" dirty="0">
                <a:latin typeface="Calibri" charset="0"/>
              </a:rPr>
              <a:t>Emergency Contraception – An Update </a:t>
            </a:r>
            <a:endParaRPr lang="en-GB" dirty="0"/>
          </a:p>
        </p:txBody>
      </p:sp>
      <p:sp>
        <p:nvSpPr>
          <p:cNvPr id="3" name="Content Placeholder 2">
            <a:extLst>
              <a:ext uri="{FF2B5EF4-FFF2-40B4-BE49-F238E27FC236}">
                <a16:creationId xmlns:a16="http://schemas.microsoft.com/office/drawing/2014/main" id="{E2F20D5C-D19B-6AAC-605B-366D4E3E4DFB}"/>
              </a:ext>
            </a:extLst>
          </p:cNvPr>
          <p:cNvSpPr>
            <a:spLocks noGrp="1"/>
          </p:cNvSpPr>
          <p:nvPr>
            <p:ph idx="1"/>
          </p:nvPr>
        </p:nvSpPr>
        <p:spPr/>
        <p:txBody>
          <a:bodyPr/>
          <a:lstStyle/>
          <a:p>
            <a:pPr marL="0" indent="0">
              <a:buFont typeface="Arial" charset="0"/>
              <a:buNone/>
              <a:defRPr/>
            </a:pPr>
            <a:r>
              <a:rPr lang="en-GB" dirty="0"/>
              <a:t>Means of preventing pregnancy following unprotected sex (UPSI) or contraceptive failure</a:t>
            </a:r>
          </a:p>
          <a:p>
            <a:pPr>
              <a:defRPr/>
            </a:pPr>
            <a:r>
              <a:rPr lang="en-US" dirty="0" err="1">
                <a:solidFill>
                  <a:schemeClr val="accent6">
                    <a:lumMod val="75000"/>
                  </a:schemeClr>
                </a:solidFill>
                <a:latin typeface="Calibri" charset="0"/>
              </a:rPr>
              <a:t>Levenorgestrel</a:t>
            </a:r>
            <a:r>
              <a:rPr lang="en-US" dirty="0">
                <a:solidFill>
                  <a:schemeClr val="accent6">
                    <a:lumMod val="75000"/>
                  </a:schemeClr>
                </a:solidFill>
                <a:latin typeface="Calibri" charset="0"/>
              </a:rPr>
              <a:t> </a:t>
            </a:r>
            <a:r>
              <a:rPr lang="en-US" b="1" dirty="0">
                <a:solidFill>
                  <a:schemeClr val="accent6">
                    <a:lumMod val="75000"/>
                  </a:schemeClr>
                </a:solidFill>
                <a:latin typeface="Calibri" charset="0"/>
              </a:rPr>
              <a:t>LNG </a:t>
            </a:r>
            <a:r>
              <a:rPr lang="en-US" sz="2000" dirty="0">
                <a:latin typeface="Calibri" charset="0"/>
              </a:rPr>
              <a:t>(</a:t>
            </a:r>
            <a:r>
              <a:rPr lang="en-US" sz="2000" dirty="0" err="1">
                <a:latin typeface="Calibri" charset="0"/>
              </a:rPr>
              <a:t>Levonelle</a:t>
            </a:r>
            <a:r>
              <a:rPr lang="en-US" sz="2000" dirty="0">
                <a:latin typeface="Calibri" charset="0"/>
              </a:rPr>
              <a:t>®,</a:t>
            </a:r>
            <a:r>
              <a:rPr lang="en-US" sz="2000" dirty="0" err="1">
                <a:latin typeface="Calibri" charset="0"/>
              </a:rPr>
              <a:t>Isteranda</a:t>
            </a:r>
            <a:r>
              <a:rPr lang="en-US" sz="2000" dirty="0">
                <a:latin typeface="Calibri" charset="0"/>
              </a:rPr>
              <a:t>®,</a:t>
            </a:r>
            <a:r>
              <a:rPr lang="en-US" sz="2000" dirty="0" err="1">
                <a:latin typeface="Calibri" charset="0"/>
              </a:rPr>
              <a:t>Upostelle</a:t>
            </a:r>
            <a:r>
              <a:rPr lang="en-US" sz="2000" dirty="0">
                <a:latin typeface="Calibri" charset="0"/>
              </a:rPr>
              <a:t> ®) </a:t>
            </a:r>
            <a:r>
              <a:rPr lang="en-US" dirty="0">
                <a:solidFill>
                  <a:schemeClr val="accent6">
                    <a:lumMod val="75000"/>
                  </a:schemeClr>
                </a:solidFill>
                <a:latin typeface="Calibri" charset="0"/>
              </a:rPr>
              <a:t>Ulipristal acetate </a:t>
            </a:r>
            <a:r>
              <a:rPr lang="en-US" b="1" dirty="0">
                <a:solidFill>
                  <a:schemeClr val="accent6">
                    <a:lumMod val="75000"/>
                  </a:schemeClr>
                </a:solidFill>
                <a:latin typeface="Calibri" charset="0"/>
              </a:rPr>
              <a:t>UPA </a:t>
            </a:r>
            <a:r>
              <a:rPr lang="en-US" sz="2000" dirty="0">
                <a:latin typeface="Calibri" charset="0"/>
              </a:rPr>
              <a:t>(</a:t>
            </a:r>
            <a:r>
              <a:rPr lang="en-US" sz="2000" dirty="0" err="1">
                <a:latin typeface="Calibri" charset="0"/>
              </a:rPr>
              <a:t>EllaOne</a:t>
            </a:r>
            <a:r>
              <a:rPr lang="en-US" sz="2000" dirty="0">
                <a:latin typeface="Calibri" charset="0"/>
              </a:rPr>
              <a:t>®) </a:t>
            </a:r>
          </a:p>
          <a:p>
            <a:pPr>
              <a:defRPr/>
            </a:pPr>
            <a:r>
              <a:rPr lang="en-US" dirty="0">
                <a:solidFill>
                  <a:schemeClr val="accent6">
                    <a:lumMod val="75000"/>
                  </a:schemeClr>
                </a:solidFill>
                <a:latin typeface="Calibri" charset="0"/>
              </a:rPr>
              <a:t>Copper IUD </a:t>
            </a:r>
            <a:r>
              <a:rPr lang="en-US" b="1" dirty="0">
                <a:solidFill>
                  <a:schemeClr val="accent6">
                    <a:lumMod val="75000"/>
                  </a:schemeClr>
                </a:solidFill>
                <a:latin typeface="Calibri" charset="0"/>
              </a:rPr>
              <a:t>Cu IUD</a:t>
            </a:r>
          </a:p>
          <a:p>
            <a:pPr>
              <a:defRPr/>
            </a:pPr>
            <a:endParaRPr lang="en-US" sz="2400" b="1" dirty="0">
              <a:solidFill>
                <a:schemeClr val="accent6">
                  <a:lumMod val="75000"/>
                </a:schemeClr>
              </a:solidFill>
              <a:latin typeface="Calibri" charset="0"/>
            </a:endParaRPr>
          </a:p>
          <a:p>
            <a:pPr>
              <a:defRPr/>
            </a:pPr>
            <a:endParaRPr lang="en-US" sz="2400" dirty="0">
              <a:latin typeface="Calibri" charset="0"/>
            </a:endParaRPr>
          </a:p>
          <a:p>
            <a:endParaRPr lang="en-GB" dirty="0"/>
          </a:p>
        </p:txBody>
      </p:sp>
      <p:pic>
        <p:nvPicPr>
          <p:cNvPr id="4" name="Picture 3" descr="Text, whiteboard&#10;&#10;Description automatically generated">
            <a:extLst>
              <a:ext uri="{FF2B5EF4-FFF2-40B4-BE49-F238E27FC236}">
                <a16:creationId xmlns:a16="http://schemas.microsoft.com/office/drawing/2014/main" id="{5BFFD4BD-ABF0-4A52-380E-7F414677694D}"/>
              </a:ext>
            </a:extLst>
          </p:cNvPr>
          <p:cNvPicPr>
            <a:picLocks noChangeAspect="1"/>
          </p:cNvPicPr>
          <p:nvPr/>
        </p:nvPicPr>
        <p:blipFill>
          <a:blip r:embed="rId2"/>
          <a:stretch>
            <a:fillRect/>
          </a:stretch>
        </p:blipFill>
        <p:spPr>
          <a:xfrm>
            <a:off x="548143" y="4521274"/>
            <a:ext cx="2866302" cy="1790626"/>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A4DA2F2A-6E34-A0CB-BF75-2A24F036E0C0}"/>
              </a:ext>
            </a:extLst>
          </p:cNvPr>
          <p:cNvPicPr>
            <a:picLocks noChangeAspect="1"/>
          </p:cNvPicPr>
          <p:nvPr/>
        </p:nvPicPr>
        <p:blipFill>
          <a:blip r:embed="rId3"/>
          <a:stretch>
            <a:fillRect/>
          </a:stretch>
        </p:blipFill>
        <p:spPr>
          <a:xfrm>
            <a:off x="4798458" y="4677023"/>
            <a:ext cx="2812311" cy="1143000"/>
          </a:xfrm>
          <a:prstGeom prst="rect">
            <a:avLst/>
          </a:prstGeom>
        </p:spPr>
      </p:pic>
      <p:pic>
        <p:nvPicPr>
          <p:cNvPr id="6" name="Picture 5" descr="Shape, arrow&#10;&#10;Description automatically generated">
            <a:extLst>
              <a:ext uri="{FF2B5EF4-FFF2-40B4-BE49-F238E27FC236}">
                <a16:creationId xmlns:a16="http://schemas.microsoft.com/office/drawing/2014/main" id="{DC2BB002-C3A1-4774-5C39-5DB9CA42B78A}"/>
              </a:ext>
            </a:extLst>
          </p:cNvPr>
          <p:cNvPicPr>
            <a:picLocks noChangeAspect="1"/>
          </p:cNvPicPr>
          <p:nvPr/>
        </p:nvPicPr>
        <p:blipFill>
          <a:blip r:embed="rId4"/>
          <a:stretch>
            <a:fillRect/>
          </a:stretch>
        </p:blipFill>
        <p:spPr>
          <a:xfrm>
            <a:off x="8777556" y="3790552"/>
            <a:ext cx="2988073" cy="2988073"/>
          </a:xfrm>
          <a:prstGeom prst="rect">
            <a:avLst/>
          </a:prstGeom>
        </p:spPr>
      </p:pic>
    </p:spTree>
    <p:extLst>
      <p:ext uri="{BB962C8B-B14F-4D97-AF65-F5344CB8AC3E}">
        <p14:creationId xmlns:p14="http://schemas.microsoft.com/office/powerpoint/2010/main" val="2837785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BE31B-4D0E-34A4-08D5-3FF55CCD64EF}"/>
              </a:ext>
            </a:extLst>
          </p:cNvPr>
          <p:cNvSpPr>
            <a:spLocks noGrp="1"/>
          </p:cNvSpPr>
          <p:nvPr>
            <p:ph type="title"/>
          </p:nvPr>
        </p:nvSpPr>
        <p:spPr/>
        <p:txBody>
          <a:bodyPr/>
          <a:lstStyle/>
          <a:p>
            <a:pPr algn="ctr"/>
            <a:r>
              <a:rPr lang="en-GB" dirty="0"/>
              <a:t>What needs to be covered </a:t>
            </a:r>
          </a:p>
        </p:txBody>
      </p:sp>
      <p:pic>
        <p:nvPicPr>
          <p:cNvPr id="5" name="Content Placeholder 4">
            <a:extLst>
              <a:ext uri="{FF2B5EF4-FFF2-40B4-BE49-F238E27FC236}">
                <a16:creationId xmlns:a16="http://schemas.microsoft.com/office/drawing/2014/main" id="{60C12604-8AC0-59E5-C8CB-C7C61E048CD2}"/>
              </a:ext>
            </a:extLst>
          </p:cNvPr>
          <p:cNvPicPr>
            <a:picLocks noGrp="1" noChangeAspect="1"/>
          </p:cNvPicPr>
          <p:nvPr>
            <p:ph idx="1"/>
          </p:nvPr>
        </p:nvPicPr>
        <p:blipFill>
          <a:blip r:embed="rId2"/>
          <a:stretch>
            <a:fillRect/>
          </a:stretch>
        </p:blipFill>
        <p:spPr>
          <a:xfrm>
            <a:off x="1782294" y="1781176"/>
            <a:ext cx="8456282" cy="528636"/>
          </a:xfrm>
        </p:spPr>
      </p:pic>
      <p:pic>
        <p:nvPicPr>
          <p:cNvPr id="6" name="Picture 5">
            <a:extLst>
              <a:ext uri="{FF2B5EF4-FFF2-40B4-BE49-F238E27FC236}">
                <a16:creationId xmlns:a16="http://schemas.microsoft.com/office/drawing/2014/main" id="{8FCA6AF1-46DF-D841-5C79-70CE6C6E46AB}"/>
              </a:ext>
            </a:extLst>
          </p:cNvPr>
          <p:cNvPicPr>
            <a:picLocks noChangeAspect="1"/>
          </p:cNvPicPr>
          <p:nvPr/>
        </p:nvPicPr>
        <p:blipFill>
          <a:blip r:embed="rId3"/>
          <a:stretch>
            <a:fillRect/>
          </a:stretch>
        </p:blipFill>
        <p:spPr>
          <a:xfrm>
            <a:off x="1782293" y="2400300"/>
            <a:ext cx="8456283" cy="408467"/>
          </a:xfrm>
          <a:prstGeom prst="rect">
            <a:avLst/>
          </a:prstGeom>
        </p:spPr>
      </p:pic>
      <p:pic>
        <p:nvPicPr>
          <p:cNvPr id="7" name="Picture 6">
            <a:extLst>
              <a:ext uri="{FF2B5EF4-FFF2-40B4-BE49-F238E27FC236}">
                <a16:creationId xmlns:a16="http://schemas.microsoft.com/office/drawing/2014/main" id="{8D85E869-4744-9E93-519C-4AAF0C25CCAE}"/>
              </a:ext>
            </a:extLst>
          </p:cNvPr>
          <p:cNvPicPr>
            <a:picLocks noChangeAspect="1"/>
          </p:cNvPicPr>
          <p:nvPr/>
        </p:nvPicPr>
        <p:blipFill>
          <a:blip r:embed="rId4"/>
          <a:stretch>
            <a:fillRect/>
          </a:stretch>
        </p:blipFill>
        <p:spPr>
          <a:xfrm>
            <a:off x="1782294" y="2899256"/>
            <a:ext cx="8456284" cy="408467"/>
          </a:xfrm>
          <a:prstGeom prst="rect">
            <a:avLst/>
          </a:prstGeom>
        </p:spPr>
      </p:pic>
      <p:pic>
        <p:nvPicPr>
          <p:cNvPr id="8" name="Picture 7">
            <a:extLst>
              <a:ext uri="{FF2B5EF4-FFF2-40B4-BE49-F238E27FC236}">
                <a16:creationId xmlns:a16="http://schemas.microsoft.com/office/drawing/2014/main" id="{7BE6FC9D-A892-6F9D-6E43-0C9B862D5E88}"/>
              </a:ext>
            </a:extLst>
          </p:cNvPr>
          <p:cNvPicPr>
            <a:picLocks noChangeAspect="1"/>
          </p:cNvPicPr>
          <p:nvPr/>
        </p:nvPicPr>
        <p:blipFill>
          <a:blip r:embed="rId5"/>
          <a:stretch>
            <a:fillRect/>
          </a:stretch>
        </p:blipFill>
        <p:spPr>
          <a:xfrm>
            <a:off x="1782294" y="3398213"/>
            <a:ext cx="8456284" cy="430841"/>
          </a:xfrm>
          <a:prstGeom prst="rect">
            <a:avLst/>
          </a:prstGeom>
        </p:spPr>
      </p:pic>
      <p:pic>
        <p:nvPicPr>
          <p:cNvPr id="9" name="Picture 8">
            <a:extLst>
              <a:ext uri="{FF2B5EF4-FFF2-40B4-BE49-F238E27FC236}">
                <a16:creationId xmlns:a16="http://schemas.microsoft.com/office/drawing/2014/main" id="{57749518-94A2-9C38-C572-639ED0043DD2}"/>
              </a:ext>
            </a:extLst>
          </p:cNvPr>
          <p:cNvPicPr>
            <a:picLocks noChangeAspect="1"/>
          </p:cNvPicPr>
          <p:nvPr/>
        </p:nvPicPr>
        <p:blipFill>
          <a:blip r:embed="rId6"/>
          <a:stretch>
            <a:fillRect/>
          </a:stretch>
        </p:blipFill>
        <p:spPr>
          <a:xfrm>
            <a:off x="1782294" y="3919544"/>
            <a:ext cx="8456284" cy="498955"/>
          </a:xfrm>
          <a:prstGeom prst="rect">
            <a:avLst/>
          </a:prstGeom>
        </p:spPr>
      </p:pic>
      <p:pic>
        <p:nvPicPr>
          <p:cNvPr id="10" name="Picture 9">
            <a:extLst>
              <a:ext uri="{FF2B5EF4-FFF2-40B4-BE49-F238E27FC236}">
                <a16:creationId xmlns:a16="http://schemas.microsoft.com/office/drawing/2014/main" id="{44852CD3-D8DA-205B-F703-98FB479B2847}"/>
              </a:ext>
            </a:extLst>
          </p:cNvPr>
          <p:cNvPicPr>
            <a:picLocks noChangeAspect="1"/>
          </p:cNvPicPr>
          <p:nvPr/>
        </p:nvPicPr>
        <p:blipFill>
          <a:blip r:embed="rId7"/>
          <a:stretch>
            <a:fillRect/>
          </a:stretch>
        </p:blipFill>
        <p:spPr>
          <a:xfrm>
            <a:off x="1782294" y="4516292"/>
            <a:ext cx="8456285" cy="401163"/>
          </a:xfrm>
          <a:prstGeom prst="rect">
            <a:avLst/>
          </a:prstGeom>
        </p:spPr>
      </p:pic>
      <p:pic>
        <p:nvPicPr>
          <p:cNvPr id="11" name="Picture 10">
            <a:extLst>
              <a:ext uri="{FF2B5EF4-FFF2-40B4-BE49-F238E27FC236}">
                <a16:creationId xmlns:a16="http://schemas.microsoft.com/office/drawing/2014/main" id="{69B4BFF9-23A5-BCB7-6652-E9D6581D234B}"/>
              </a:ext>
            </a:extLst>
          </p:cNvPr>
          <p:cNvPicPr>
            <a:picLocks noChangeAspect="1"/>
          </p:cNvPicPr>
          <p:nvPr/>
        </p:nvPicPr>
        <p:blipFill>
          <a:blip r:embed="rId8"/>
          <a:stretch>
            <a:fillRect/>
          </a:stretch>
        </p:blipFill>
        <p:spPr>
          <a:xfrm>
            <a:off x="1782294" y="4917456"/>
            <a:ext cx="8456285" cy="473694"/>
          </a:xfrm>
          <a:prstGeom prst="rect">
            <a:avLst/>
          </a:prstGeom>
        </p:spPr>
      </p:pic>
    </p:spTree>
    <p:extLst>
      <p:ext uri="{BB962C8B-B14F-4D97-AF65-F5344CB8AC3E}">
        <p14:creationId xmlns:p14="http://schemas.microsoft.com/office/powerpoint/2010/main" val="4285237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EE62002-8D71-2676-42EF-E111798E7405}"/>
              </a:ext>
            </a:extLst>
          </p:cNvPr>
          <p:cNvPicPr>
            <a:picLocks noGrp="1" noChangeAspect="1"/>
          </p:cNvPicPr>
          <p:nvPr>
            <p:ph idx="1"/>
          </p:nvPr>
        </p:nvPicPr>
        <p:blipFill>
          <a:blip r:embed="rId2"/>
          <a:stretch>
            <a:fillRect/>
          </a:stretch>
        </p:blipFill>
        <p:spPr>
          <a:xfrm>
            <a:off x="1724025" y="800100"/>
            <a:ext cx="8524875" cy="5376863"/>
          </a:xfrm>
        </p:spPr>
      </p:pic>
    </p:spTree>
    <p:extLst>
      <p:ext uri="{BB962C8B-B14F-4D97-AF65-F5344CB8AC3E}">
        <p14:creationId xmlns:p14="http://schemas.microsoft.com/office/powerpoint/2010/main" val="665743735"/>
      </p:ext>
    </p:extLst>
  </p:cSld>
  <p:clrMapOvr>
    <a:masterClrMapping/>
  </p:clrMapOvr>
</p:sld>
</file>

<file path=ppt/theme/theme1.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3cc56e09-4012-404f-8a89-75e344912984" xsi:nil="true"/>
    <lcf76f155ced4ddcb4097134ff3c332f xmlns="016fb2a7-a79a-47a5-800d-4d908064266a">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97292DA9367AA4D8EA9A17F0B299C48" ma:contentTypeVersion="15" ma:contentTypeDescription="Create a new document." ma:contentTypeScope="" ma:versionID="b2ccfb148db5217925d9bc463304c0e1">
  <xsd:schema xmlns:xsd="http://www.w3.org/2001/XMLSchema" xmlns:xs="http://www.w3.org/2001/XMLSchema" xmlns:p="http://schemas.microsoft.com/office/2006/metadata/properties" xmlns:ns2="016fb2a7-a79a-47a5-800d-4d908064266a" xmlns:ns3="3cc56e09-4012-404f-8a89-75e344912984" targetNamespace="http://schemas.microsoft.com/office/2006/metadata/properties" ma:root="true" ma:fieldsID="f6a65bed826bb17743b125e99fb9b5e1" ns2:_="" ns3:_="">
    <xsd:import namespace="016fb2a7-a79a-47a5-800d-4d908064266a"/>
    <xsd:import namespace="3cc56e09-4012-404f-8a89-75e34491298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6fb2a7-a79a-47a5-800d-4d90806426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43f86b8-64d4-4c45-a345-3dedbc32dd63"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cc56e09-4012-404f-8a89-75e344912984"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e1bb96cf-e8a7-4c01-bd20-050a7ad8d825}" ma:internalName="TaxCatchAll" ma:showField="CatchAllData" ma:web="3cc56e09-4012-404f-8a89-75e344912984">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182DB42-2DA3-4254-BE3A-F2AE640E994C}">
  <ds:schemaRefs>
    <ds:schemaRef ds:uri="http://schemas.microsoft.com/sharepoint/v3/contenttype/forms"/>
  </ds:schemaRefs>
</ds:datastoreItem>
</file>

<file path=customXml/itemProps2.xml><?xml version="1.0" encoding="utf-8"?>
<ds:datastoreItem xmlns:ds="http://schemas.openxmlformats.org/officeDocument/2006/customXml" ds:itemID="{D1C73E9A-109C-4781-BB5D-D8C418A4A064}">
  <ds:schemaRefs>
    <ds:schemaRef ds:uri="http://purl.org/dc/elements/1.1/"/>
    <ds:schemaRef ds:uri="http://schemas.microsoft.com/office/2006/metadata/properties"/>
    <ds:schemaRef ds:uri="d21f82fc-1c91-4d12-8015-3febcf971b78"/>
    <ds:schemaRef ds:uri="http://purl.org/dc/terms/"/>
    <ds:schemaRef ds:uri="4963fb09-f19c-4241-9a07-76d4d2897e5e"/>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C75B6037-A757-477D-89C6-48F8B3A259FA}"/>
</file>

<file path=docProps/app.xml><?xml version="1.0" encoding="utf-8"?>
<Properties xmlns="http://schemas.openxmlformats.org/officeDocument/2006/extended-properties" xmlns:vt="http://schemas.openxmlformats.org/officeDocument/2006/docPropsVTypes">
  <TotalTime>3001</TotalTime>
  <Words>2709</Words>
  <Application>Microsoft Office PowerPoint</Application>
  <PresentationFormat>Widescreen</PresentationFormat>
  <Paragraphs>347</Paragraphs>
  <Slides>44</Slides>
  <Notes>11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44</vt:i4>
      </vt:variant>
    </vt:vector>
  </HeadingPairs>
  <TitlesOfParts>
    <vt:vector size="53" baseType="lpstr">
      <vt:lpstr>Abadi Extra Light</vt:lpstr>
      <vt:lpstr>Arial</vt:lpstr>
      <vt:lpstr>Calibri</vt:lpstr>
      <vt:lpstr>Calibri Light</vt:lpstr>
      <vt:lpstr>Geomanist</vt:lpstr>
      <vt:lpstr>Lucida Grande</vt:lpstr>
      <vt:lpstr>Wingdings</vt:lpstr>
      <vt:lpstr>Office Theme</vt:lpstr>
      <vt:lpstr>1_Office Theme</vt:lpstr>
      <vt:lpstr>Community Pharmacy Contraception Services Refresher Event</vt:lpstr>
      <vt:lpstr>PowerPoint Presentation</vt:lpstr>
      <vt:lpstr>PowerPoint Presentation</vt:lpstr>
      <vt:lpstr>PowerPoint Presentation</vt:lpstr>
      <vt:lpstr>PowerPoint Presentation</vt:lpstr>
      <vt:lpstr>PowerPoint Presentation</vt:lpstr>
      <vt:lpstr>Emergency Contraception – An Update </vt:lpstr>
      <vt:lpstr>What needs to be covered </vt:lpstr>
      <vt:lpstr>PowerPoint Presentation</vt:lpstr>
      <vt:lpstr>How do they work?</vt:lpstr>
      <vt:lpstr>Which One?</vt:lpstr>
      <vt:lpstr>                            Case Scenario </vt:lpstr>
      <vt:lpstr>What do you need to know?</vt:lpstr>
      <vt:lpstr> Is the person taking medication that may interact with EHC?  </vt:lpstr>
      <vt:lpstr>WEIGHT</vt:lpstr>
      <vt:lpstr>Case Scenario </vt:lpstr>
      <vt:lpstr>What do you need to know?</vt:lpstr>
      <vt:lpstr>Breastfeeding or post partum? </vt:lpstr>
      <vt:lpstr>Case Scenario </vt:lpstr>
      <vt:lpstr>What do you need to know?</vt:lpstr>
      <vt:lpstr> Is there any past medical history? </vt:lpstr>
      <vt:lpstr>Case Scenario Cont. </vt:lpstr>
      <vt:lpstr>Quick starting after EC</vt:lpstr>
      <vt:lpstr>UPA and Quick starting</vt:lpstr>
      <vt:lpstr>Repeat use of Emergency Contraception </vt:lpstr>
      <vt:lpstr>Side effects </vt:lpstr>
      <vt:lpstr>Follow up </vt:lpstr>
      <vt:lpstr>Encouraging Better Contraception</vt:lpstr>
      <vt:lpstr>PowerPoint Presentation</vt:lpstr>
      <vt:lpstr>Case Scenario </vt:lpstr>
      <vt:lpstr>Case Scenario – Method to work out answer </vt:lpstr>
      <vt:lpstr>Summary </vt:lpstr>
      <vt:lpstr>Decision Algorithms fsrh.org.uk   standards and guidance – current clinical – emergency contraception </vt:lpstr>
      <vt:lpstr>Sexual Health Services Hampshire Isle of Wight Portsmouth Southampton</vt:lpstr>
      <vt:lpstr>Accessing Our Service</vt:lpstr>
      <vt:lpstr> Referrals to Sexual Health Promotion 1:1 </vt:lpstr>
      <vt:lpstr>How To Make a Referral </vt:lpstr>
      <vt:lpstr>Supporting Young People</vt:lpstr>
      <vt:lpstr>STIs including HIV</vt:lpstr>
      <vt:lpstr>Prevention</vt:lpstr>
      <vt:lpstr>LARC-Long Acting Reversible Contraception  </vt:lpstr>
      <vt:lpstr>Get It On Card (GIO) Scheme</vt:lpstr>
      <vt:lpstr>Coming Soon C Card App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Sizmur, Fiona - Consultant in Sexual &amp; Reproductive Health</dc:creator>
  <cp:lastModifiedBy>Sizmur, Fiona - Consultant in Sexual &amp; Reproductive Health</cp:lastModifiedBy>
  <cp:revision>20</cp:revision>
  <dcterms:created xsi:type="dcterms:W3CDTF">2022-05-12T15:26:12Z</dcterms:created>
  <dcterms:modified xsi:type="dcterms:W3CDTF">2023-08-31T15:40:18Z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0x010100397292DA9367AA4D8EA9A17F0B299C48</vt:lpwstr>
  </property>
  <property fmtid="{D5CDD505-2E9C-101B-9397-08002B2CF9AE}" pid="3" name="MSIP_Label_cb4100ce-f04e-4b80-a326-08c9f28b8c4d_Enabled">
    <vt:lpwstr>true</vt:lpwstr>
  </property>
  <property fmtid="{D5CDD505-2E9C-101B-9397-08002B2CF9AE}" pid="4" name="MSIP_Label_cb4100ce-f04e-4b80-a326-08c9f28b8c4d_SetDate">
    <vt:lpwstr>2023-08-10T12:03:46Z</vt:lpwstr>
  </property>
  <property fmtid="{D5CDD505-2E9C-101B-9397-08002B2CF9AE}" pid="5" name="MSIP_Label_cb4100ce-f04e-4b80-a326-08c9f28b8c4d_Method">
    <vt:lpwstr>Standard</vt:lpwstr>
  </property>
  <property fmtid="{D5CDD505-2E9C-101B-9397-08002B2CF9AE}" pid="6" name="MSIP_Label_cb4100ce-f04e-4b80-a326-08c9f28b8c4d_Name">
    <vt:lpwstr>Trustwide - default label</vt:lpwstr>
  </property>
  <property fmtid="{D5CDD505-2E9C-101B-9397-08002B2CF9AE}" pid="7" name="MSIP_Label_cb4100ce-f04e-4b80-a326-08c9f28b8c4d_SiteId">
    <vt:lpwstr>41321cc1-ecb9-467c-b0d5-854644d94e3b</vt:lpwstr>
  </property>
  <property fmtid="{D5CDD505-2E9C-101B-9397-08002B2CF9AE}" pid="8" name="MSIP_Label_cb4100ce-f04e-4b80-a326-08c9f28b8c4d_ActionId">
    <vt:lpwstr>469df4fe-c85c-4844-9ae8-3a52a0115b1b</vt:lpwstr>
  </property>
  <property fmtid="{D5CDD505-2E9C-101B-9397-08002B2CF9AE}" pid="9" name="MSIP_Label_cb4100ce-f04e-4b80-a326-08c9f28b8c4d_ContentBits">
    <vt:lpwstr>0</vt:lpwstr>
  </property>
</Properties>
</file>